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412" r:id="rId3"/>
    <p:sldId id="422" r:id="rId4"/>
    <p:sldId id="261" r:id="rId5"/>
    <p:sldId id="429" r:id="rId6"/>
    <p:sldId id="430" r:id="rId7"/>
    <p:sldId id="259" r:id="rId8"/>
    <p:sldId id="260" r:id="rId9"/>
    <p:sldId id="431" r:id="rId10"/>
    <p:sldId id="271" r:id="rId11"/>
    <p:sldId id="437" r:id="rId12"/>
    <p:sldId id="438" r:id="rId13"/>
    <p:sldId id="420" r:id="rId14"/>
    <p:sldId id="439" r:id="rId15"/>
    <p:sldId id="441" r:id="rId16"/>
    <p:sldId id="442" r:id="rId17"/>
    <p:sldId id="427" r:id="rId18"/>
    <p:sldId id="436" r:id="rId19"/>
    <p:sldId id="428" r:id="rId20"/>
    <p:sldId id="433" r:id="rId21"/>
    <p:sldId id="269" r:id="rId22"/>
  </p:sldIdLst>
  <p:sldSz cx="12192000" cy="6858000"/>
  <p:notesSz cx="9144000" cy="6858000"/>
  <p:defaultTextStyle>
    <a:defPPr>
      <a:defRPr lang="fr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4F"/>
    <a:srgbClr val="A65AA4"/>
    <a:srgbClr val="949599"/>
    <a:srgbClr val="F89329"/>
    <a:srgbClr val="B1D454"/>
    <a:srgbClr val="61C8CD"/>
    <a:srgbClr val="07B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BF7D4-99F5-4BDE-50B9-3FC3389C6F6E}" v="1" dt="2026-04-03T11:29:04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5"/>
  </p:normalViewPr>
  <p:slideViewPr>
    <p:cSldViewPr snapToGrid="0">
      <p:cViewPr varScale="1">
        <p:scale>
          <a:sx n="120" d="100"/>
          <a:sy n="120" d="100"/>
        </p:scale>
        <p:origin x="2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94A913F-FBC8-AF28-02C4-7422FD54B9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F77394-69D0-6B13-2763-A3076E65E4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5DA02F-86B5-4376-8607-2DCF3E3E449E}" type="datetimeFigureOut">
              <a:rPr lang="fr-BE" altLang="fr-FR"/>
              <a:pPr>
                <a:defRPr/>
              </a:pPr>
              <a:t>3/04/26</a:t>
            </a:fld>
            <a:endParaRPr lang="fr-BE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E58B08-4639-DC9F-FA15-4352D31F0F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59FFC5-2949-57A3-213E-50EE958D27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EFCD99-DAFB-43C4-8816-ED9B3DFBB429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1CC40F9B-D85F-B39A-5447-8CBA1B1BCF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04653D-0E1A-77BB-63BB-1CEAE6682A3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4149EB-9F1B-4B95-9DB1-2D3E12AA7E75}" type="datetimeFigureOut">
              <a:rPr lang="fr-FR" altLang="fr-FR"/>
              <a:pPr>
                <a:defRPr/>
              </a:pPr>
              <a:t>03/04/2026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72A8FD36-99C5-1754-91FF-82FF42D5AB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B16E33C5-49F5-B419-A5D9-733C37651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9FAB47-D3D7-2C5D-D7B6-2559853C80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E48E00-951D-CF37-6502-D481DFE76D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A55B19-C1DD-4756-A963-A0DFB12E62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Objet des 2 dernières heures de l’après-midi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A55B19-C1DD-4756-A963-A0DFB12E6229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177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Partir de chacune des ressources</a:t>
            </a:r>
          </a:p>
          <a:p>
            <a:pPr marL="0" indent="0">
              <a:buNone/>
            </a:pPr>
            <a:r>
              <a:rPr lang="fr-BE"/>
              <a:t>Savoir, Savoir-faire et attitudes</a:t>
            </a:r>
          </a:p>
          <a:p>
            <a:pPr lvl="1"/>
            <a:r>
              <a:rPr lang="fr-BE" u="sng"/>
              <a:t>Chercher des activités </a:t>
            </a:r>
            <a:r>
              <a:rPr lang="fr-BE"/>
              <a:t>qui permettent de découvrir et entrainer ces ressources.</a:t>
            </a:r>
          </a:p>
          <a:p>
            <a:pPr lvl="1"/>
            <a:r>
              <a:rPr lang="fr-BE"/>
              <a:t>Identifier sur quoi pourrait porter le modelage (quels S.SF.A)</a:t>
            </a:r>
          </a:p>
          <a:p>
            <a:pPr lvl="1"/>
            <a:r>
              <a:rPr lang="fr-BE"/>
              <a:t>Identifier le contenu qui fera l’objet du référent</a:t>
            </a:r>
          </a:p>
          <a:p>
            <a:pPr lvl="1"/>
            <a:r>
              <a:rPr lang="fr-BE"/>
              <a:t>Ordonner ces activités selon une progression en suivant les balises didactiques de votre R.doc</a:t>
            </a:r>
          </a:p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A55B19-C1DD-4756-A963-A0DFB12E6229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42817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>
            <a:extLst>
              <a:ext uri="{FF2B5EF4-FFF2-40B4-BE49-F238E27FC236}">
                <a16:creationId xmlns:a16="http://schemas.microsoft.com/office/drawing/2014/main" id="{BA0AA7A2-2982-9886-DB66-C2C26F5CD7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ce réservé des notes 2">
            <a:extLst>
              <a:ext uri="{FF2B5EF4-FFF2-40B4-BE49-F238E27FC236}">
                <a16:creationId xmlns:a16="http://schemas.microsoft.com/office/drawing/2014/main" id="{057C9D99-5B35-4436-B401-6E8107177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/>
              <a:t>Prévoir un programme cohérent – ne pas cibler que deux compétences </a:t>
            </a:r>
          </a:p>
          <a:p>
            <a:r>
              <a:rPr lang="fr-FR" altLang="fr-FR"/>
              <a:t>Varier le type d’ateliers </a:t>
            </a:r>
            <a:endParaRPr lang="fr-BE" altLang="fr-FR"/>
          </a:p>
        </p:txBody>
      </p:sp>
      <p:sp>
        <p:nvSpPr>
          <p:cNvPr id="25604" name="Espace réservé du numéro de diapositive 3">
            <a:extLst>
              <a:ext uri="{FF2B5EF4-FFF2-40B4-BE49-F238E27FC236}">
                <a16:creationId xmlns:a16="http://schemas.microsoft.com/office/drawing/2014/main" id="{3BB072C2-1968-09D2-3F92-FFE2676E35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492A6A6-7E15-47F1-B36E-05283061957A}" type="slidenum">
              <a:rPr lang="fr-FR" altLang="fr-FR" smtClean="0"/>
              <a:pPr/>
              <a:t>19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points">
            <a:extLst>
              <a:ext uri="{FF2B5EF4-FFF2-40B4-BE49-F238E27FC236}">
                <a16:creationId xmlns:a16="http://schemas.microsoft.com/office/drawing/2014/main" id="{E7B70E18-28F1-81C8-7963-0142BA556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1196975"/>
            <a:ext cx="227965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S:\Logos &amp; Modèles\PNG\catégories\HELMo_pedagogique.png">
            <a:extLst>
              <a:ext uri="{FF2B5EF4-FFF2-40B4-BE49-F238E27FC236}">
                <a16:creationId xmlns:a16="http://schemas.microsoft.com/office/drawing/2014/main" id="{29B38A3A-0349-C31A-7DD2-527858741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4543425"/>
            <a:ext cx="22860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4800" y="1371600"/>
            <a:ext cx="8636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4800" y="3733800"/>
            <a:ext cx="8636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3C45A2-E682-B084-51B1-7C992386F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448800" y="6248400"/>
            <a:ext cx="2032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9881E9-F0E3-040D-C9AD-F816206610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50800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15D3CF-3E41-0E39-C2E4-331A433095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946400" y="6248400"/>
            <a:ext cx="162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116E8-65B6-47F3-AF21-C0420A5CECB7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32741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0BE860-7B59-0A2D-D48C-EEE4EF2D3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CFDEE1-9D17-3E09-1B3E-37679FFBB9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372FF1-D709-061C-A5F6-3F88CF52A2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4CF9B-07B1-49EC-8075-832A89A770E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87419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42400" y="190500"/>
            <a:ext cx="2336800" cy="58293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032000" y="190500"/>
            <a:ext cx="6807200" cy="5829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7B9B94-8382-908A-F6C4-FD4A176D6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96EFD2-6E74-948A-DF9E-21F0B4E068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DB4D4F-A210-4D41-20DC-074D95A4DF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61740-7960-453A-A86B-964E5651430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84551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5EBAE0-A9E4-7723-4897-EEB515F8FF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021536-6F81-AE0B-2227-35312DBE8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70B117-F9F9-D422-3011-85F7B2F8A9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3F461-2DAD-4A82-BD0D-7E72B1E4F666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4523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19C27B-2269-0C8F-615E-CF5FB8FA6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7C9B8C-1B08-A9B5-D030-32CCF0B726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BCCF0-5C88-D91A-7988-A4E230C8DD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5B53F-E949-4632-8825-467E2022D43B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584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032000" y="19050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7200" y="19050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2728E4-7121-2F37-4D43-4F80C84EB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FDED0B-21A5-8E2B-6AD5-3172243A8B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3629BE-4ECF-862D-AFC4-AFEAFA341D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5EEDD-F58D-4FC4-9E26-572BB9A29446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30610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85D0ED-68B6-61C8-2C52-EBBA11628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E3A95AE-2875-E5C0-7318-238B8A5980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F42BEE-567D-6B95-7E3A-09F44DD24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C1D56-DD13-4BD6-A99B-18D917F28ABB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94364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6EA1B84-BEC2-6302-F600-784237B2C7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5247B7-F987-5A8C-DF65-6E68B68B8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03C27C-F3B0-A2FF-696F-70FA57EA6B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1ECFD-042A-4C00-9FFF-2DAC2A39F01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51895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BFEB0A-A2AE-0DAB-5E74-DB6754804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39D8DB3-2EE7-6C30-7581-A0C675A0E0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3B449A-1AA0-F384-F64C-F8DD81A0B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45BF0-6719-4D75-AD51-636C218A592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59802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0222" y="273050"/>
            <a:ext cx="2620463" cy="1370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00222" y="1857365"/>
            <a:ext cx="2620463" cy="3643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D70BE-3649-2AE9-758F-5CA026047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97B18-26A6-0479-5A05-7ED6CFE44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04957F-D7A2-1843-06CD-EE915063F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5496C-901B-44BD-81D4-02CE61E72AF5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96376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A83533-B678-899C-1F33-139A59475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E52444-A420-A7B3-640A-1D1D5BAAFB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A3F9BE-AF0D-6CF4-5B1D-D5E826328D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BEC94-E64F-4945-B58F-7B75FCC71FC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8286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EC5B1B-391B-57BB-4170-6B8D8AE35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32000" y="190500"/>
            <a:ext cx="93472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AC4706-E49E-51CA-28BF-B70D9B1DC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0" y="1905000"/>
            <a:ext cx="9347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/>
              <a:t>Cliquez pour modifier les styles du texte du masque</a:t>
            </a:r>
          </a:p>
          <a:p>
            <a:pPr lvl="1"/>
            <a:r>
              <a:rPr lang="fr-BE" altLang="fr-FR"/>
              <a:t>Deuxième niveau</a:t>
            </a:r>
          </a:p>
          <a:p>
            <a:pPr lvl="2"/>
            <a:r>
              <a:rPr lang="fr-BE" altLang="fr-FR"/>
              <a:t>Troisième niveau</a:t>
            </a:r>
          </a:p>
          <a:p>
            <a:pPr lvl="3"/>
            <a:r>
              <a:rPr lang="fr-BE" altLang="fr-FR"/>
              <a:t>Quatrième niveau</a:t>
            </a:r>
          </a:p>
          <a:p>
            <a:pPr lvl="4"/>
            <a:r>
              <a:rPr lang="fr-BE" altLang="fr-FR"/>
              <a:t>Cinquième niveau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4776A52-0DB5-A088-2013-12E699E737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8392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C11935C-5118-857E-800E-5480809841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688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4DBF666-A619-55C4-8B0C-7070144F69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32000" y="6248400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F20FA0E3-4EAC-4BEA-9BF4-65C07968F9FB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  <p:pic>
        <p:nvPicPr>
          <p:cNvPr id="1031" name="Picture 12" descr="points">
            <a:extLst>
              <a:ext uri="{FF2B5EF4-FFF2-40B4-BE49-F238E27FC236}">
                <a16:creationId xmlns:a16="http://schemas.microsoft.com/office/drawing/2014/main" id="{E9D86348-8911-3C8F-20AE-9D33313F6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188913"/>
            <a:ext cx="1651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S:\Logos &amp; Modèles\PNG\catégories\HELMo_pedagogique.png">
            <a:extLst>
              <a:ext uri="{FF2B5EF4-FFF2-40B4-BE49-F238E27FC236}">
                <a16:creationId xmlns:a16="http://schemas.microsoft.com/office/drawing/2014/main" id="{04B9ABF5-24B1-D49C-B4F0-4FBD3A712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348288"/>
            <a:ext cx="1471613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+mj-lt"/>
          <a:ea typeface="Arial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949599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1C8CD"/>
        </a:buClr>
        <a:buFont typeface="Wingdings" panose="05000000000000000000" pitchFamily="2" charset="2"/>
        <a:buChar char="l"/>
        <a:defRPr sz="3000">
          <a:solidFill>
            <a:schemeClr val="tx2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F1A4F"/>
        </a:buClr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1D454"/>
        </a:buClr>
        <a:buChar char="•"/>
        <a:defRPr sz="2400">
          <a:solidFill>
            <a:schemeClr val="tx2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89329"/>
        </a:buClr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65AA4"/>
        </a:buClr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65AA4"/>
        </a:buClr>
        <a:buChar char="•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65AA4"/>
        </a:buClr>
        <a:buChar char="•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65AA4"/>
        </a:buClr>
        <a:buChar char="•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65AA4"/>
        </a:buClr>
        <a:buChar char="•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96F9E82-D2FB-B503-1B52-F8E18B0DF8B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fr-FR" altLang="fr-FR">
                <a:latin typeface="Abadi Extra Light" panose="020B0204020104020204" pitchFamily="34" charset="0"/>
              </a:rPr>
              <a:t>AIP n°2 – préparation du stage</a:t>
            </a:r>
            <a:br>
              <a:rPr lang="fr-FR" altLang="fr-FR">
                <a:latin typeface="Abadi Extra Light" panose="020B0204020104020204" pitchFamily="34" charset="0"/>
              </a:rPr>
            </a:br>
            <a:r>
              <a:rPr lang="fr-FR" altLang="fr-FR">
                <a:latin typeface="Abadi Extra Light" panose="020B0204020104020204" pitchFamily="34" charset="0"/>
              </a:rPr>
              <a:t>Séquence en progression et organigramme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>
            <a:extLst>
              <a:ext uri="{FF2B5EF4-FFF2-40B4-BE49-F238E27FC236}">
                <a16:creationId xmlns:a16="http://schemas.microsoft.com/office/drawing/2014/main" id="{73A6AE9A-F508-0663-E7C9-099745E0F6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fr-FR" altLang="fr-FR" sz="4800" kern="1200">
                <a:solidFill>
                  <a:schemeClr val="tx1"/>
                </a:solidFill>
                <a:latin typeface="Abadi Extra Light" panose="020B0204020104020204" pitchFamily="34" charset="0"/>
                <a:ea typeface="+mn-ea"/>
              </a:rPr>
              <a:t>Intentions pédagogiques de l’enseignant</a:t>
            </a:r>
          </a:p>
        </p:txBody>
      </p:sp>
      <p:sp>
        <p:nvSpPr>
          <p:cNvPr id="34819" name="Espace réservé du contenu 2">
            <a:extLst>
              <a:ext uri="{FF2B5EF4-FFF2-40B4-BE49-F238E27FC236}">
                <a16:creationId xmlns:a16="http://schemas.microsoft.com/office/drawing/2014/main" id="{1434C0AC-DE88-06F6-C27A-16A939D1DE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79650" y="1989138"/>
            <a:ext cx="9347200" cy="4114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ClrTx/>
            </a:pPr>
            <a:r>
              <a:rPr lang="fr-FR" altLang="fr-FR" sz="3200">
                <a:latin typeface="Abadi Extra Light" pitchFamily="34" charset="0"/>
                <a:cs typeface="Calibri Light" panose="020F0302020204030204" pitchFamily="34" charset="0"/>
              </a:rPr>
              <a:t>Formuler l’objectif terminal et les objectifs intermédiaires à développer. </a:t>
            </a:r>
          </a:p>
          <a:p>
            <a:pPr marL="0" indent="0" algn="just" eaLnBrk="1" hangingPunct="1">
              <a:spcBef>
                <a:spcPct val="0"/>
              </a:spcBef>
              <a:buClrTx/>
              <a:buNone/>
            </a:pPr>
            <a:r>
              <a:rPr lang="fr-FR" altLang="fr-FR" sz="3200">
                <a:latin typeface="Abadi Extra Light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L’élève sera capable de… </a:t>
            </a:r>
          </a:p>
          <a:p>
            <a:pPr algn="just" eaLnBrk="1" hangingPunct="1">
              <a:spcBef>
                <a:spcPct val="0"/>
              </a:spcBef>
              <a:buClrTx/>
            </a:pPr>
            <a:r>
              <a:rPr lang="fr-FR" altLang="fr-FR" sz="3200">
                <a:latin typeface="Abadi Extra Light" pitchFamily="34" charset="0"/>
                <a:cs typeface="Calibri Light" panose="020F0302020204030204" pitchFamily="34" charset="0"/>
              </a:rPr>
              <a:t>Mobiliser dans ceux-ci, des savoirs, des savoir-faire et des attitudes.</a:t>
            </a:r>
          </a:p>
          <a:p>
            <a:pPr algn="just" eaLnBrk="1" hangingPunct="1">
              <a:spcBef>
                <a:spcPct val="0"/>
              </a:spcBef>
              <a:buClrTx/>
            </a:pPr>
            <a:r>
              <a:rPr lang="fr-FR" altLang="fr-FR" sz="3200">
                <a:latin typeface="Abadi Extra Light" pitchFamily="34" charset="0"/>
                <a:cs typeface="Calibri Light" panose="020F0302020204030204" pitchFamily="34" charset="0"/>
              </a:rPr>
              <a:t>Présenter les autres projets, intentions que vous poursuivez en // de votre compétence disciplinaire.</a:t>
            </a:r>
          </a:p>
        </p:txBody>
      </p:sp>
    </p:spTree>
    <p:extLst>
      <p:ext uri="{BB962C8B-B14F-4D97-AF65-F5344CB8AC3E}">
        <p14:creationId xmlns:p14="http://schemas.microsoft.com/office/powerpoint/2010/main" val="27451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15E58-ABC5-9F1D-9279-F5139F823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Préparer sa séquence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941346-CBCE-D314-1B37-657B8E418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628800"/>
            <a:ext cx="11642600" cy="4114800"/>
          </a:xfrm>
        </p:spPr>
        <p:txBody>
          <a:bodyPr/>
          <a:lstStyle/>
          <a:p>
            <a:pPr marL="457200" lvl="1" indent="0">
              <a:buNone/>
            </a:pPr>
            <a:r>
              <a:rPr lang="fr-FR"/>
              <a:t>Construire une progression d’activités à partir des ressources (S/SF/A)</a:t>
            </a:r>
          </a:p>
          <a:p>
            <a:pPr marL="457200" lvl="1" indent="0">
              <a:buNone/>
            </a:pPr>
            <a:r>
              <a:rPr lang="fr-FR"/>
              <a:t>Chercher des activités pour découvrir et entraîner ces ressources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/>
              <a:t>Découvrir : mobilisation des connaissances antérieures, observation, manipulation libre, exploration sensorielle.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/>
              <a:t>S’entraîner : tâches guidées, reproduction, jeux structurés.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/>
              <a:t>Réinvestir : création personnelle, situations complexes, défis.</a:t>
            </a:r>
          </a:p>
          <a:p>
            <a:pPr marL="914400" lvl="2" indent="0">
              <a:buNone/>
            </a:pPr>
            <a:r>
              <a:rPr lang="fr-FR"/>
              <a:t> Identifier ce qui peut faire l’objet d’un modelage</a:t>
            </a:r>
          </a:p>
        </p:txBody>
      </p:sp>
    </p:spTree>
    <p:extLst>
      <p:ext uri="{BB962C8B-B14F-4D97-AF65-F5344CB8AC3E}">
        <p14:creationId xmlns:p14="http://schemas.microsoft.com/office/powerpoint/2010/main" val="3150527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23637-B325-497C-CDB6-30ABA0807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Zoom sur le modelage et référent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18175-2DB9-863F-1456-BE84629CC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905000"/>
            <a:ext cx="10539784" cy="4114800"/>
          </a:xfrm>
        </p:spPr>
        <p:txBody>
          <a:bodyPr/>
          <a:lstStyle/>
          <a:p>
            <a:pPr marL="457200" lvl="1" indent="0">
              <a:buNone/>
            </a:pPr>
            <a:r>
              <a:rPr lang="fr-FR"/>
              <a:t>Identifier la/les ressources qui vont être à la base du modelage.</a:t>
            </a:r>
          </a:p>
          <a:p>
            <a:pPr marL="457200" lvl="1" indent="0">
              <a:buNone/>
            </a:pPr>
            <a:endParaRPr lang="fr-FR"/>
          </a:p>
          <a:p>
            <a:pPr marL="457200" lvl="1" indent="0">
              <a:buNone/>
            </a:pPr>
            <a:r>
              <a:rPr lang="fr-FR"/>
              <a:t>Définir le contenu du référent</a:t>
            </a:r>
          </a:p>
          <a:p>
            <a:pPr marL="457200" lvl="1" indent="0">
              <a:buNone/>
            </a:pPr>
            <a:endParaRPr lang="fr-BE"/>
          </a:p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9984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3801015-8AC2-0A6F-9CEF-2A7E934D2C53}"/>
              </a:ext>
            </a:extLst>
          </p:cNvPr>
          <p:cNvSpPr txBox="1"/>
          <p:nvPr/>
        </p:nvSpPr>
        <p:spPr>
          <a:xfrm>
            <a:off x="1847850" y="981075"/>
            <a:ext cx="986472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200" b="1">
                <a:solidFill>
                  <a:srgbClr val="949599"/>
                </a:solidFill>
                <a:latin typeface="Abadi Extra Light" panose="020B0204020104020204" pitchFamily="34" charset="0"/>
                <a:cs typeface="+mj-cs"/>
              </a:rPr>
              <a:t>Partie 2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fr-FR" sz="4200" b="1">
                <a:solidFill>
                  <a:srgbClr val="949599"/>
                </a:solidFill>
                <a:latin typeface="Abadi Extra Light" panose="020B0204020104020204" pitchFamily="34" charset="0"/>
                <a:cs typeface="+mj-cs"/>
              </a:rPr>
              <a:t>Analyser un organigramme et identifier les invariants pour construire le sien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fr-FR" sz="4200" b="1">
              <a:solidFill>
                <a:srgbClr val="949599"/>
              </a:solidFill>
              <a:latin typeface="Abadi Extra Light" panose="020B0204020104020204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26A7165-B2F5-97BE-6315-2AE2B8CF9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88640"/>
            <a:ext cx="8838709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3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0C1676B-CEC5-E38F-7A78-76D7B8E12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568" y="188640"/>
            <a:ext cx="8836413" cy="603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663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3F98CAD-7794-D039-1AF4-0E6508371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88640"/>
            <a:ext cx="9268778" cy="620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753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>
            <a:extLst>
              <a:ext uri="{FF2B5EF4-FFF2-40B4-BE49-F238E27FC236}">
                <a16:creationId xmlns:a16="http://schemas.microsoft.com/office/drawing/2014/main" id="{AA67733D-CBF3-456B-B6F7-0248CE312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2000" y="190500"/>
            <a:ext cx="9347200" cy="1222375"/>
          </a:xfrm>
        </p:spPr>
        <p:txBody>
          <a:bodyPr/>
          <a:lstStyle/>
          <a:p>
            <a:pPr eaLnBrk="1" hangingPunct="1"/>
            <a:r>
              <a:rPr lang="fr-FR" altLang="fr-FR">
                <a:latin typeface="Abadi Extra Light" pitchFamily="34" charset="0"/>
              </a:rPr>
              <a:t>Qu’est-ce qu’un organigramme?</a:t>
            </a:r>
            <a:endParaRPr lang="fr-BE" altLang="fr-FR">
              <a:latin typeface="Abadi Extra Light" pitchFamily="34" charset="0"/>
            </a:endParaRPr>
          </a:p>
        </p:txBody>
      </p:sp>
      <p:sp>
        <p:nvSpPr>
          <p:cNvPr id="20483" name="Espace réservé du contenu 2">
            <a:extLst>
              <a:ext uri="{FF2B5EF4-FFF2-40B4-BE49-F238E27FC236}">
                <a16:creationId xmlns:a16="http://schemas.microsoft.com/office/drawing/2014/main" id="{26205632-14E0-EE2D-F4A0-BA828886A5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32000" y="1712913"/>
            <a:ext cx="8642350" cy="3660775"/>
          </a:xfrm>
        </p:spPr>
        <p:txBody>
          <a:bodyPr/>
          <a:lstStyle/>
          <a:p>
            <a:pPr marL="14288" indent="-14288" algn="just" eaLnBrk="1" hangingPunct="1">
              <a:buFont typeface="Wingdings" panose="05000000000000000000" pitchFamily="2" charset="2"/>
              <a:buNone/>
            </a:pPr>
            <a:r>
              <a:rPr lang="fr-BE" altLang="fr-FR" sz="3600" b="1">
                <a:solidFill>
                  <a:schemeClr val="tx1"/>
                </a:solidFill>
                <a:latin typeface="Abadi Extra Light" pitchFamily="34" charset="0"/>
                <a:cs typeface="Calibri Light" panose="020F0302020204030204" pitchFamily="34" charset="0"/>
              </a:rPr>
              <a:t>L'organigramme </a:t>
            </a:r>
            <a:r>
              <a:rPr lang="fr-BE" altLang="fr-FR" sz="3600">
                <a:solidFill>
                  <a:schemeClr val="tx1"/>
                </a:solidFill>
                <a:latin typeface="Abadi Extra Light" pitchFamily="34" charset="0"/>
                <a:cs typeface="Calibri Light" panose="020F0302020204030204" pitchFamily="34" charset="0"/>
              </a:rPr>
              <a:t>est une représentation schématique des liens fonctionnels, organisationnels et hiérarchiques. Il sert ainsi à donner une vue d'ensemble de la répartition des activités, de leurs liens, de leur apparition chronologique et dans la logique de continuité des apprentissages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>
            <a:extLst>
              <a:ext uri="{FF2B5EF4-FFF2-40B4-BE49-F238E27FC236}">
                <a16:creationId xmlns:a16="http://schemas.microsoft.com/office/drawing/2014/main" id="{25A726B2-C329-F229-F18E-22A2E069CD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8925" y="1901825"/>
            <a:ext cx="9347200" cy="2822575"/>
          </a:xfrm>
        </p:spPr>
        <p:txBody>
          <a:bodyPr/>
          <a:lstStyle/>
          <a:p>
            <a:pPr algn="ctr"/>
            <a:r>
              <a:rPr lang="fr-FR" altLang="fr-FR" sz="4400">
                <a:latin typeface="Arial Nova Cond Light" panose="020B0306020202020204" pitchFamily="34" charset="0"/>
              </a:rPr>
              <a:t>Observez l’exemple suivant et identifiez les incontournables</a:t>
            </a:r>
            <a:endParaRPr lang="fr-BE" altLang="fr-FR" sz="4400">
              <a:latin typeface="Arial Nova Cond Light" panose="020B0306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>
            <a:extLst>
              <a:ext uri="{FF2B5EF4-FFF2-40B4-BE49-F238E27FC236}">
                <a16:creationId xmlns:a16="http://schemas.microsoft.com/office/drawing/2014/main" id="{FA6C7BFE-B3F3-85A3-19CC-65A18E7E4C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solidFill>
                  <a:srgbClr val="A65AA4"/>
                </a:solidFill>
              </a:rPr>
              <a:t>Comment s’y prendre?</a:t>
            </a:r>
            <a:endParaRPr lang="fr-BE" altLang="fr-FR">
              <a:solidFill>
                <a:srgbClr val="A65AA4"/>
              </a:solidFill>
            </a:endParaRPr>
          </a:p>
        </p:txBody>
      </p:sp>
      <p:sp>
        <p:nvSpPr>
          <p:cNvPr id="24579" name="Espace réservé du contenu 2">
            <a:extLst>
              <a:ext uri="{FF2B5EF4-FFF2-40B4-BE49-F238E27FC236}">
                <a16:creationId xmlns:a16="http://schemas.microsoft.com/office/drawing/2014/main" id="{E0CBD70A-92D3-9925-09C1-3D258454A1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7368" y="1412875"/>
            <a:ext cx="11195670" cy="5254625"/>
          </a:xfrm>
          <a:solidFill>
            <a:schemeClr val="bg1"/>
          </a:solidFill>
        </p:spPr>
        <p:txBody>
          <a:bodyPr/>
          <a:lstStyle/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Faire apparaître la </a:t>
            </a: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compétence principale et l’objectif général</a:t>
            </a: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Faire apparaitre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la </a:t>
            </a: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boite de la bibliothèque idéale « Je raconte/ Je fais raconter »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Se mettre en </a:t>
            </a: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projet d’apprentissage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pour votre classe et penser le programme pour répondre aux besoins des Es (choix, variété, mouvement</a:t>
            </a:r>
            <a:r>
              <a:rPr lang="mr-IN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fr-BE" altLang="fr-FR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Identifiez et </a:t>
            </a: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listez toutes les activités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réfléchies et notez une activité par post-it pour pouvoir tester différentes possibilités d’agencement de votre organigramme.</a:t>
            </a:r>
            <a:endParaRPr lang="fr-BE" altLang="fr-FR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Faire apparaître la</a:t>
            </a:r>
            <a:r>
              <a:rPr lang="fr-BE" altLang="fr-FR" sz="2200" b="1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progression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dans la boite disciplinaire (prévoir un temps de structuration (pas à la fin) + un modelage)</a:t>
            </a: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Faire apparaitre les activités quotidiennes et les rituels</a:t>
            </a:r>
            <a:endParaRPr lang="fr-BE" altLang="fr-FR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Identifiez les </a:t>
            </a:r>
            <a:r>
              <a:rPr lang="fr-BE" altLang="fr-FR" sz="2200">
                <a:solidFill>
                  <a:srgbClr val="A65AA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liens </a:t>
            </a: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à faire apparaître, les types de cadres, de couleurs à utiliser pour traduire vos intentions.</a:t>
            </a:r>
          </a:p>
          <a:p>
            <a:pPr algn="just">
              <a:buClr>
                <a:srgbClr val="A65AA4"/>
              </a:buClr>
              <a:buFont typeface="Wingdings" panose="05000000000000000000" pitchFamily="2" charset="2"/>
              <a:buChar char="ü"/>
            </a:pPr>
            <a:r>
              <a:rPr lang="fr-BE" altLang="fr-FR" sz="2200">
                <a:latin typeface="Calibri Light" panose="020F0302020204030204" pitchFamily="34" charset="0"/>
                <a:cs typeface="Calibri Light" panose="020F0302020204030204" pitchFamily="34" charset="0"/>
              </a:rPr>
              <a:t>Faire apparaitre toute les autres activités (toutes les activités réalisées apparaissent sur l’organigramme)</a:t>
            </a:r>
          </a:p>
          <a:p>
            <a:pPr marL="0" indent="0" algn="just">
              <a:buClr>
                <a:srgbClr val="A65AA4"/>
              </a:buClr>
              <a:buNone/>
            </a:pPr>
            <a:r>
              <a:rPr lang="fr-BE" altLang="fr-FR" sz="2200">
                <a:solidFill>
                  <a:srgbClr val="DF1A4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ATTENTION: toutes les compétences doivent apparaitre!</a:t>
            </a:r>
            <a:endParaRPr lang="fr-BE" altLang="fr-FR" sz="2200" u="sng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fr-BE" altLang="fr-FR" sz="2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>
            <a:extLst>
              <a:ext uri="{FF2B5EF4-FFF2-40B4-BE49-F238E27FC236}">
                <a16:creationId xmlns:a16="http://schemas.microsoft.com/office/drawing/2014/main" id="{2028DB77-C1FD-3217-94F6-3383585EB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6000">
                <a:latin typeface="Abadi Extra Light" pitchFamily="34" charset="0"/>
              </a:rPr>
              <a:t>Menu du jour </a:t>
            </a:r>
            <a:endParaRPr lang="fr-BE" altLang="fr-FR" sz="6000">
              <a:latin typeface="Abadi Extra Light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E4BC23-D4E1-242A-75A1-E9B773817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656" y="1717675"/>
            <a:ext cx="8627194" cy="4548188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2400" b="1">
                <a:latin typeface="Abadi Extra Light" panose="020B0204020104020204" pitchFamily="34" charset="0"/>
              </a:rPr>
              <a:t>Partie 1</a:t>
            </a:r>
          </a:p>
          <a:p>
            <a:pPr>
              <a:defRPr/>
            </a:pPr>
            <a:r>
              <a:rPr lang="fr-FR" sz="2400">
                <a:latin typeface="Abadi Extra Light" panose="020B0204020104020204" pitchFamily="34" charset="0"/>
              </a:rPr>
              <a:t>Identifier des activités pertinentes pour développer ma compétence, les organiser en progression</a:t>
            </a:r>
          </a:p>
          <a:p>
            <a:pPr>
              <a:defRPr/>
            </a:pPr>
            <a:r>
              <a:rPr lang="fr-FR" sz="2400">
                <a:latin typeface="Abadi Extra Light" panose="020B0204020104020204" pitchFamily="34" charset="0"/>
              </a:rPr>
              <a:t>Identifier l’objet de la structuration des apprentissages : référent contenu</a:t>
            </a:r>
          </a:p>
          <a:p>
            <a:pPr>
              <a:defRPr/>
            </a:pPr>
            <a:r>
              <a:rPr lang="fr-FR" sz="2400">
                <a:latin typeface="Abadi Extra Light" panose="020B0204020104020204" pitchFamily="34" charset="0"/>
              </a:rPr>
              <a:t>Identifier la/les ressource(s) pour le modelage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2400" b="1">
                <a:latin typeface="Abadi Extra Light" panose="020B0204020104020204" pitchFamily="34" charset="0"/>
              </a:rPr>
              <a:t>Partie 2</a:t>
            </a:r>
          </a:p>
          <a:p>
            <a:pPr>
              <a:defRPr/>
            </a:pPr>
            <a:r>
              <a:rPr lang="fr-FR" sz="2400">
                <a:latin typeface="Abadi Extra Light" panose="020B0204020104020204" pitchFamily="34" charset="0"/>
              </a:rPr>
              <a:t>Analyser un organigramme et identifier les invariants pour construire le sien </a:t>
            </a:r>
          </a:p>
          <a:p>
            <a:pPr>
              <a:defRPr/>
            </a:pPr>
            <a:r>
              <a:rPr lang="fr-FR" sz="2400">
                <a:latin typeface="Abadi Extra Light" panose="020B0204020104020204" pitchFamily="34" charset="0"/>
              </a:rPr>
              <a:t>Réaliser une ébauche de ce dernier – tâche pour vendredi prochain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>
            <a:extLst>
              <a:ext uri="{FF2B5EF4-FFF2-40B4-BE49-F238E27FC236}">
                <a16:creationId xmlns:a16="http://schemas.microsoft.com/office/drawing/2014/main" id="{93BC1BED-9EA8-7B56-16FF-42AF3E4256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4400" u="sng">
                <a:latin typeface="Abadi Extra Light" pitchFamily="34" charset="0"/>
              </a:rPr>
              <a:t>Conseils</a:t>
            </a:r>
            <a:endParaRPr lang="fr-BE" altLang="fr-FR">
              <a:latin typeface="Abadi Extra Light" pitchFamily="34" charset="0"/>
            </a:endParaRPr>
          </a:p>
        </p:txBody>
      </p:sp>
      <p:sp>
        <p:nvSpPr>
          <p:cNvPr id="15363" name="Espace réservé du contenu 2">
            <a:extLst>
              <a:ext uri="{FF2B5EF4-FFF2-40B4-BE49-F238E27FC236}">
                <a16:creationId xmlns:a16="http://schemas.microsoft.com/office/drawing/2014/main" id="{B0E0827F-CFF7-5492-9218-B03719D17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14538" y="1717675"/>
            <a:ext cx="9220200" cy="4248150"/>
          </a:xfrm>
        </p:spPr>
        <p:txBody>
          <a:bodyPr/>
          <a:lstStyle/>
          <a:p>
            <a:pPr marL="0" indent="0" algn="just">
              <a:buClr>
                <a:srgbClr val="A65AA4"/>
              </a:buClr>
              <a:buFont typeface="Wingdings" panose="05000000000000000000" pitchFamily="2" charset="2"/>
              <a:buNone/>
              <a:defRPr/>
            </a:pPr>
            <a:r>
              <a:rPr lang="fr-BE" altLang="fr-FR" sz="3200" b="1" u="sng">
                <a:latin typeface="Abadi Extra Light" panose="020B0204020104020204" pitchFamily="34" charset="0"/>
                <a:cs typeface="Calibri Light" panose="020F0302020204030204" pitchFamily="34" charset="0"/>
              </a:rPr>
              <a:t>Quels sont les symboles qui peuvent être utilisés ?</a:t>
            </a:r>
            <a:endParaRPr lang="fr-BE" altLang="fr-FR" sz="3200" b="1">
              <a:latin typeface="Abadi Extra Light" panose="020B0204020104020204" pitchFamily="34" charset="0"/>
              <a:cs typeface="Calibri Light" panose="020F0302020204030204" pitchFamily="34" charset="0"/>
            </a:endParaRP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endParaRPr lang="fr-BE" altLang="fr-FR" sz="2400">
              <a:latin typeface="Abadi Extra Light" panose="020B0204020104020204" pitchFamily="34" charset="0"/>
              <a:cs typeface="Calibri Light" panose="020F0302020204030204" pitchFamily="34" charset="0"/>
            </a:endParaRP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r>
              <a:rPr lang="fr-BE" altLang="fr-FR" sz="2400">
                <a:latin typeface="Abadi Extra Light" panose="020B0204020104020204" pitchFamily="34" charset="0"/>
                <a:cs typeface="Calibri Light" panose="020F0302020204030204" pitchFamily="34" charset="0"/>
              </a:rPr>
              <a:t>Les flèches unidirectionnelles et bidirectionnelles (pour marquer l’interdépendance par exemple)</a:t>
            </a: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r>
              <a:rPr lang="fr-BE" altLang="fr-FR" sz="2400">
                <a:latin typeface="Abadi Extra Light" panose="020B0204020104020204" pitchFamily="34" charset="0"/>
                <a:cs typeface="Calibri Light" panose="020F0302020204030204" pitchFamily="34" charset="0"/>
              </a:rPr>
              <a:t>La forme des cases (carrée ou arrondie…)</a:t>
            </a: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r>
              <a:rPr lang="fr-BE" altLang="fr-FR" sz="2400">
                <a:latin typeface="Abadi Extra Light" panose="020B0204020104020204" pitchFamily="34" charset="0"/>
                <a:cs typeface="Calibri Light" panose="020F0302020204030204" pitchFamily="34" charset="0"/>
              </a:rPr>
              <a:t>Les couleurs</a:t>
            </a: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r>
              <a:rPr lang="fr-BE" altLang="fr-FR" sz="2400">
                <a:latin typeface="Abadi Extra Light" panose="020B0204020104020204" pitchFamily="34" charset="0"/>
                <a:cs typeface="Calibri Light" panose="020F0302020204030204" pitchFamily="34" charset="0"/>
              </a:rPr>
              <a:t>La ligne pleine ou la ligne pointillée</a:t>
            </a:r>
          </a:p>
          <a:p>
            <a:pPr algn="just">
              <a:buClr>
                <a:srgbClr val="A65AA4"/>
              </a:buClr>
              <a:buFont typeface="Courier New" panose="02070309020205020404" pitchFamily="49" charset="0"/>
              <a:buChar char="o"/>
              <a:defRPr/>
            </a:pPr>
            <a:endParaRPr lang="fr-BE" altLang="fr-FR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1">
            <a:extLst>
              <a:ext uri="{FF2B5EF4-FFF2-40B4-BE49-F238E27FC236}">
                <a16:creationId xmlns:a16="http://schemas.microsoft.com/office/drawing/2014/main" id="{9C3DF29D-2A38-FD7C-E129-EB93568F1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solidFill>
                  <a:srgbClr val="A65AA4"/>
                </a:solidFill>
              </a:rPr>
              <a:t>Place aux questions</a:t>
            </a:r>
            <a:r>
              <a:rPr lang="mr-IN" altLang="fr-FR">
                <a:solidFill>
                  <a:srgbClr val="A65AA4"/>
                </a:solidFill>
              </a:rPr>
              <a:t>…</a:t>
            </a:r>
            <a:endParaRPr lang="fr-FR" altLang="fr-FR">
              <a:solidFill>
                <a:srgbClr val="A65AA4"/>
              </a:solidFill>
            </a:endParaRPr>
          </a:p>
        </p:txBody>
      </p:sp>
      <p:pic>
        <p:nvPicPr>
          <p:cNvPr id="35843" name="Image 4">
            <a:extLst>
              <a:ext uri="{FF2B5EF4-FFF2-40B4-BE49-F238E27FC236}">
                <a16:creationId xmlns:a16="http://schemas.microsoft.com/office/drawing/2014/main" id="{A4648E18-85DC-20CC-E70C-3CB2FD942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506" y="1412776"/>
            <a:ext cx="9120187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78D7A043-9BC0-3964-3C7B-43EBBAE060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425" y="1924050"/>
            <a:ext cx="9347200" cy="1527175"/>
          </a:xfrm>
        </p:spPr>
        <p:txBody>
          <a:bodyPr/>
          <a:lstStyle/>
          <a:p>
            <a:r>
              <a:rPr lang="fr-FR" altLang="fr-FR">
                <a:latin typeface="Abadi Extra Light" pitchFamily="34" charset="0"/>
              </a:rPr>
              <a:t>PARTIE 1: activités en progression</a:t>
            </a:r>
            <a:endParaRPr lang="fr-BE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>
            <a:extLst>
              <a:ext uri="{FF2B5EF4-FFF2-40B4-BE49-F238E27FC236}">
                <a16:creationId xmlns:a16="http://schemas.microsoft.com/office/drawing/2014/main" id="{EFEEB271-0A9C-C51A-CA31-DE9C118EC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>
                <a:latin typeface="Abadi Extra Light" pitchFamily="34" charset="0"/>
              </a:rPr>
              <a:t>Travailler dans le bon sens !</a:t>
            </a:r>
          </a:p>
        </p:txBody>
      </p:sp>
      <p:sp>
        <p:nvSpPr>
          <p:cNvPr id="28675" name="Espace réservé du contenu 2">
            <a:extLst>
              <a:ext uri="{FF2B5EF4-FFF2-40B4-BE49-F238E27FC236}">
                <a16:creationId xmlns:a16="http://schemas.microsoft.com/office/drawing/2014/main" id="{19E929F8-3AF0-AC74-ADEE-7EC1EF9539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97113" y="1916113"/>
            <a:ext cx="8816975" cy="3563937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 pitchFamily="34" charset="0"/>
              </a:rPr>
              <a:t>Il est impératif de bien cerner la compétence et les contenus, de se les approprier (à un niveau adulte) </a:t>
            </a:r>
            <a:r>
              <a:rPr lang="fr-BE" altLang="fr-FR" sz="3200" b="1">
                <a:latin typeface="Abadi Extra Light" pitchFamily="34" charset="0"/>
              </a:rPr>
              <a:t>avant</a:t>
            </a:r>
            <a:r>
              <a:rPr lang="fr-BE" altLang="fr-FR" sz="3200">
                <a:latin typeface="Abadi Extra Light" pitchFamily="34" charset="0"/>
              </a:rPr>
              <a:t> de chercher des activités. </a:t>
            </a:r>
          </a:p>
        </p:txBody>
      </p:sp>
    </p:spTree>
    <p:extLst>
      <p:ext uri="{BB962C8B-B14F-4D97-AF65-F5344CB8AC3E}">
        <p14:creationId xmlns:p14="http://schemas.microsoft.com/office/powerpoint/2010/main" val="388091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2F49A2-EB66-2362-109A-722E565B5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2276475"/>
            <a:ext cx="9347200" cy="4032250"/>
          </a:xfrm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BE" sz="3200">
                <a:latin typeface="Abadi Extra Light" panose="020B0204020104020204" pitchFamily="34" charset="0"/>
              </a:rPr>
              <a:t>Il s’agit donc de présenter la R.DOC en trois parties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BE" sz="3200">
                <a:latin typeface="Abadi Extra Light" panose="020B0204020104020204" pitchFamily="34" charset="0"/>
              </a:rPr>
              <a:t>Les prescrits  - analyse de la compétence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BE" sz="3200">
                <a:latin typeface="Abadi Extra Light" panose="020B0204020104020204" pitchFamily="34" charset="0"/>
              </a:rPr>
              <a:t>Les informations sur le contenu, les connaissances propres à la matière concernée  - analyse matière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BE" sz="3200">
                <a:latin typeface="Abadi Extra Light" panose="020B0204020104020204" pitchFamily="34" charset="0"/>
              </a:rPr>
              <a:t>La didactique spécifique, tenant compte de la discipline concernée ET de l’âge des enfants et de leur développement.</a:t>
            </a:r>
          </a:p>
          <a:p>
            <a:pPr>
              <a:defRPr/>
            </a:pPr>
            <a:endParaRPr lang="fr-BE" sz="240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fr-BE" sz="2400"/>
          </a:p>
          <a:p>
            <a:pPr>
              <a:defRPr/>
            </a:pPr>
            <a:endParaRPr lang="fr-BE" sz="2400"/>
          </a:p>
        </p:txBody>
      </p:sp>
      <p:pic>
        <p:nvPicPr>
          <p:cNvPr id="29699" name="Image 3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A2339B7A-8003-6525-08C1-0F24FB270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22964">
            <a:off x="3109913" y="465138"/>
            <a:ext cx="29527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9748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52C402-D3D1-2651-073B-C3A6BEDE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549275"/>
            <a:ext cx="8496299" cy="10080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BE" sz="5300">
                <a:latin typeface="Abadi Extra Light" panose="020B0204020104020204" pitchFamily="34" charset="0"/>
              </a:rPr>
              <a:t>1. Analyse de la compétence</a:t>
            </a:r>
            <a:br>
              <a:rPr lang="fr-BE" sz="3200"/>
            </a:br>
            <a:endParaRPr lang="fr-BE" sz="32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88AD1A-37B1-FB38-65F5-47D5B536C2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 pitchFamily="34" charset="0"/>
              </a:rPr>
              <a:t>Indications données par le programme quant au contenu et/ou compétences concernées par l’activité ou la séquence.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fr-BE" altLang="fr-FR" sz="3200">
              <a:latin typeface="Abadi Extra Light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 pitchFamily="34" charset="0"/>
                <a:sym typeface="Wingdings" panose="05000000000000000000" pitchFamily="2" charset="2"/>
              </a:rPr>
              <a:t> Consulter </a:t>
            </a:r>
            <a:r>
              <a:rPr lang="fr-BE" altLang="fr-FR" sz="3200">
                <a:latin typeface="Abadi Extra Light" pitchFamily="34" charset="0"/>
              </a:rPr>
              <a:t>le programme pour </a:t>
            </a:r>
            <a:r>
              <a:rPr lang="fr-BE" altLang="fr-FR" sz="3200" b="1">
                <a:solidFill>
                  <a:srgbClr val="FF0000"/>
                </a:solidFill>
                <a:latin typeface="Abadi Extra Light" pitchFamily="34" charset="0"/>
              </a:rPr>
              <a:t>LES</a:t>
            </a:r>
            <a:r>
              <a:rPr lang="fr-BE" altLang="fr-FR" sz="3200">
                <a:latin typeface="Abadi Extra Light" pitchFamily="34" charset="0"/>
              </a:rPr>
              <a:t> différentes compétences</a:t>
            </a:r>
          </a:p>
        </p:txBody>
      </p:sp>
    </p:spTree>
    <p:extLst>
      <p:ext uri="{BB962C8B-B14F-4D97-AF65-F5344CB8AC3E}">
        <p14:creationId xmlns:p14="http://schemas.microsoft.com/office/powerpoint/2010/main" val="120209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C9BAAE-6FB0-A51B-6E87-E6154EA12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908050"/>
            <a:ext cx="9701385" cy="13144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BE" sz="5300">
                <a:latin typeface="Abadi Extra Light" panose="020B0204020104020204" pitchFamily="34" charset="0"/>
              </a:rPr>
              <a:t>2. ANALYSE MATIERE</a:t>
            </a:r>
            <a:br>
              <a:rPr lang="fr-BE" sz="5300">
                <a:latin typeface="Abadi Extra Light" panose="020B0204020104020204" pitchFamily="34" charset="0"/>
              </a:rPr>
            </a:br>
            <a:endParaRPr lang="fr-BE" sz="5300">
              <a:latin typeface="Abadi Extra Light" panose="020B0204020104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4E09B2-A79D-8C2B-C617-93524A47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788" y="2222500"/>
            <a:ext cx="9347200" cy="451961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r-BE" sz="3200">
                <a:latin typeface="Abadi Extra Light" panose="020B0204020104020204" pitchFamily="34" charset="0"/>
              </a:rPr>
              <a:t>Acquérir une connaissance relativement étendue, issue de sources </a:t>
            </a:r>
            <a:r>
              <a:rPr lang="fr-BE" sz="3200" b="1">
                <a:solidFill>
                  <a:srgbClr val="FF0000"/>
                </a:solidFill>
                <a:latin typeface="Abadi Extra Light" panose="020B0204020104020204" pitchFamily="34" charset="0"/>
              </a:rPr>
              <a:t>fiables</a:t>
            </a:r>
            <a:r>
              <a:rPr lang="fr-BE" sz="3200">
                <a:latin typeface="Abadi Extra Light" panose="020B0204020104020204" pitchFamily="34" charset="0"/>
              </a:rPr>
              <a:t>, sur le sujet à apprendre aux enfants</a:t>
            </a:r>
          </a:p>
          <a:p>
            <a:pPr>
              <a:defRPr/>
            </a:pPr>
            <a:r>
              <a:rPr lang="fr-BE" sz="3200">
                <a:latin typeface="Abadi Extra Light" panose="020B0204020104020204" pitchFamily="34" charset="0"/>
              </a:rPr>
              <a:t>Connaissance plus importante que ce qu’on attendra des enfants </a:t>
            </a:r>
          </a:p>
          <a:p>
            <a:pPr>
              <a:defRPr/>
            </a:pPr>
            <a:r>
              <a:rPr lang="fr-BE" sz="3200">
                <a:latin typeface="Abadi Extra Light" panose="020B0204020104020204" pitchFamily="34" charset="0"/>
              </a:rPr>
              <a:t>Connaissance enrichie par rapport à ses connaissances antérieures.</a:t>
            </a:r>
          </a:p>
          <a:p>
            <a:pPr marL="0" indent="0">
              <a:buNone/>
              <a:defRPr/>
            </a:pPr>
            <a:r>
              <a:rPr lang="fr-BE" sz="3200">
                <a:latin typeface="Abadi Extra Light" panose="020B0204020104020204" pitchFamily="34" charset="0"/>
                <a:sym typeface="Wingdings" panose="05000000000000000000" pitchFamily="2" charset="2"/>
              </a:rPr>
              <a:t> Consulter </a:t>
            </a:r>
            <a:r>
              <a:rPr lang="fr-BE" sz="3200">
                <a:latin typeface="Abadi Extra Light" panose="020B0204020104020204" pitchFamily="34" charset="0"/>
              </a:rPr>
              <a:t>des livres documentaires, le dictionnaire, le contenu des cours disciplinaires, des sites internet…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fr-BE" sz="2400"/>
          </a:p>
        </p:txBody>
      </p:sp>
    </p:spTree>
    <p:extLst>
      <p:ext uri="{BB962C8B-B14F-4D97-AF65-F5344CB8AC3E}">
        <p14:creationId xmlns:p14="http://schemas.microsoft.com/office/powerpoint/2010/main" val="291328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>
            <a:extLst>
              <a:ext uri="{FF2B5EF4-FFF2-40B4-BE49-F238E27FC236}">
                <a16:creationId xmlns:a16="http://schemas.microsoft.com/office/drawing/2014/main" id="{4E1CFB27-3207-9C01-B6DE-23381CAAEC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fr-BE" altLang="fr-FR" sz="3200"/>
            </a:br>
            <a:r>
              <a:rPr lang="fr-BE" altLang="fr-FR" sz="3600">
                <a:latin typeface="Abadi Extra Light" pitchFamily="34" charset="0"/>
              </a:rPr>
              <a:t>3. ANALYSE DIDACTIQUE _ La didactique spécifique, tenant compte de la discipline concernée ET de l’âge des enfants et de leur développement.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31A01D-FD26-9F2C-4948-BB2F6ED90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2276475"/>
            <a:ext cx="9347200" cy="4114800"/>
          </a:xfrm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BE" sz="2400" i="1">
                <a:latin typeface="Abadi Extra Light" panose="020B0204020104020204" pitchFamily="34" charset="0"/>
              </a:rPr>
              <a:t>Comment aborder ce contenu afin que les enfants le comprennent, afin qu’ils apprennent? </a:t>
            </a:r>
          </a:p>
          <a:p>
            <a:pPr>
              <a:defRPr/>
            </a:pPr>
            <a:r>
              <a:rPr lang="fr-BE" sz="2400">
                <a:latin typeface="Abadi Extra Light" panose="020B0204020104020204" pitchFamily="34" charset="0"/>
              </a:rPr>
              <a:t>Maitriser la progression nécessaire à l’apprentissage visé </a:t>
            </a:r>
          </a:p>
          <a:p>
            <a:pPr>
              <a:defRPr/>
            </a:pPr>
            <a:r>
              <a:rPr lang="fr-BE" sz="2400">
                <a:latin typeface="Abadi Extra Light" panose="020B0204020104020204" pitchFamily="34" charset="0"/>
              </a:rPr>
              <a:t>Avoir une idée (la plus précise possible) des prérequis des élèves.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BE" sz="2400">
                <a:latin typeface="Abadi Extra Light" panose="020B0204020104020204" pitchFamily="34" charset="0"/>
              </a:rPr>
              <a:t> = Savoir où l’enfant en est, quelle est l’étape suivante à acquérir, et quel est son potentiel compte tenu de son état de développement.</a:t>
            </a:r>
          </a:p>
          <a:p>
            <a:pPr>
              <a:defRPr/>
            </a:pPr>
            <a:endParaRPr lang="fr-BE">
              <a:latin typeface="Abadi Extra Light" panose="020B0204020104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BE" sz="2800">
                <a:latin typeface="Abadi Extra Light" panose="020B0204020104020204" pitchFamily="34" charset="0"/>
                <a:sym typeface="Wingdings" panose="05000000000000000000" pitchFamily="2" charset="2"/>
              </a:rPr>
              <a:t> Consulter </a:t>
            </a:r>
            <a:r>
              <a:rPr lang="fr-BE" sz="2800">
                <a:latin typeface="Abadi Extra Light" panose="020B0204020104020204" pitchFamily="34" charset="0"/>
              </a:rPr>
              <a:t>des articles pédagogiques ou didactiques, des sites internet, des cours de didactique, …</a:t>
            </a:r>
          </a:p>
        </p:txBody>
      </p:sp>
    </p:spTree>
    <p:extLst>
      <p:ext uri="{BB962C8B-B14F-4D97-AF65-F5344CB8AC3E}">
        <p14:creationId xmlns:p14="http://schemas.microsoft.com/office/powerpoint/2010/main" val="388129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>
            <a:extLst>
              <a:ext uri="{FF2B5EF4-FFF2-40B4-BE49-F238E27FC236}">
                <a16:creationId xmlns:a16="http://schemas.microsoft.com/office/drawing/2014/main" id="{5DBDBB03-B919-474B-6F90-43D7214D4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4400">
                <a:latin typeface="Abadi Extra Light" pitchFamily="34" charset="0"/>
              </a:rPr>
              <a:t>Rédaction d’une synthèse personnelle</a:t>
            </a:r>
          </a:p>
        </p:txBody>
      </p:sp>
      <p:sp>
        <p:nvSpPr>
          <p:cNvPr id="33795" name="Espace réservé du contenu 2">
            <a:extLst>
              <a:ext uri="{FF2B5EF4-FFF2-40B4-BE49-F238E27FC236}">
                <a16:creationId xmlns:a16="http://schemas.microsoft.com/office/drawing/2014/main" id="{85B394D8-0B7B-A26D-0226-AD8792C672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 pitchFamily="34" charset="0"/>
              </a:rPr>
              <a:t>Pas de copier-coller mais une réelle appropriation.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 pitchFamily="34" charset="0"/>
              </a:rPr>
              <a:t>« Qu’est-ce que je retiens de tout cela? »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fr-BE" altLang="fr-FR" sz="3200"/>
          </a:p>
          <a:p>
            <a:pPr marL="0" indent="0" algn="ctr">
              <a:buFont typeface="Wingdings" panose="05000000000000000000" pitchFamily="2" charset="2"/>
              <a:buNone/>
            </a:pPr>
            <a:endParaRPr lang="fr-BE" altLang="fr-FR" sz="3200"/>
          </a:p>
          <a:p>
            <a:pPr marL="0" indent="0" algn="r">
              <a:buFont typeface="Wingdings" panose="05000000000000000000" pitchFamily="2" charset="2"/>
              <a:buNone/>
            </a:pPr>
            <a:r>
              <a:rPr lang="fr-BE" altLang="fr-FR" sz="3200">
                <a:latin typeface="Abadi Extra Light"/>
              </a:rPr>
              <a:t>Notez vos sources à la fin du document </a:t>
            </a:r>
          </a:p>
        </p:txBody>
      </p:sp>
      <p:pic>
        <p:nvPicPr>
          <p:cNvPr id="33796" name="Image 3">
            <a:extLst>
              <a:ext uri="{FF2B5EF4-FFF2-40B4-BE49-F238E27FC236}">
                <a16:creationId xmlns:a16="http://schemas.microsoft.com/office/drawing/2014/main" id="{444F17F4-4D32-3DE5-F7CC-E48DCDDF3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48" t="8035" r="30481" b="24040"/>
          <a:stretch>
            <a:fillRect/>
          </a:stretch>
        </p:blipFill>
        <p:spPr bwMode="auto">
          <a:xfrm>
            <a:off x="2346394" y="3960032"/>
            <a:ext cx="1065213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35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ELMo_pedagogique_modele_ppt">
  <a:themeElements>
    <a:clrScheme name="É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Éch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É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É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É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É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É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HELMo_pedagogique_modele_ppt</Template>
  <TotalTime>0</TotalTime>
  <Words>901</Words>
  <Application>Microsoft Macintosh PowerPoint</Application>
  <PresentationFormat>Grand écran</PresentationFormat>
  <Paragraphs>89</Paragraphs>
  <Slides>21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9" baseType="lpstr">
      <vt:lpstr>Abadi Extra Light</vt:lpstr>
      <vt:lpstr>Arial</vt:lpstr>
      <vt:lpstr>Arial Nova Cond Light</vt:lpstr>
      <vt:lpstr>Calibri</vt:lpstr>
      <vt:lpstr>Calibri Light</vt:lpstr>
      <vt:lpstr>Courier New</vt:lpstr>
      <vt:lpstr>Wingdings</vt:lpstr>
      <vt:lpstr>HELMo_pedagogique_modele_ppt</vt:lpstr>
      <vt:lpstr>AIP n°2 – préparation du stage Séquence en progression et organigramme</vt:lpstr>
      <vt:lpstr>Menu du jour </vt:lpstr>
      <vt:lpstr>PARTIE 1: activités en progression</vt:lpstr>
      <vt:lpstr>Travailler dans le bon sens !</vt:lpstr>
      <vt:lpstr>Présentation PowerPoint</vt:lpstr>
      <vt:lpstr>1. Analyse de la compétence </vt:lpstr>
      <vt:lpstr>2. ANALYSE MATIERE </vt:lpstr>
      <vt:lpstr> 3. ANALYSE DIDACTIQUE _ La didactique spécifique, tenant compte de la discipline concernée ET de l’âge des enfants et de leur développement.</vt:lpstr>
      <vt:lpstr>Rédaction d’une synthèse personnelle</vt:lpstr>
      <vt:lpstr>Intentions pédagogiques de l’enseignant</vt:lpstr>
      <vt:lpstr>Préparer sa séquence</vt:lpstr>
      <vt:lpstr>Zoom sur le modelage et référent</vt:lpstr>
      <vt:lpstr>Présentation PowerPoint</vt:lpstr>
      <vt:lpstr>Présentation PowerPoint</vt:lpstr>
      <vt:lpstr>Présentation PowerPoint</vt:lpstr>
      <vt:lpstr>Présentation PowerPoint</vt:lpstr>
      <vt:lpstr>Qu’est-ce qu’un organigramme?</vt:lpstr>
      <vt:lpstr>Observez l’exemple suivant et identifiez les incontournables</vt:lpstr>
      <vt:lpstr>Comment s’y prendre?</vt:lpstr>
      <vt:lpstr>Conseils</vt:lpstr>
      <vt:lpstr>Place aux questions…</vt:lpstr>
    </vt:vector>
  </TitlesOfParts>
  <Company>HELMo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charlier</dc:creator>
  <cp:lastModifiedBy>henrilesne@gmail.com</cp:lastModifiedBy>
  <cp:revision>5</cp:revision>
  <cp:lastPrinted>2023-03-22T15:47:14Z</cp:lastPrinted>
  <dcterms:created xsi:type="dcterms:W3CDTF">2013-10-25T11:48:31Z</dcterms:created>
  <dcterms:modified xsi:type="dcterms:W3CDTF">2026-04-03T12:45:39Z</dcterms:modified>
</cp:coreProperties>
</file>