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5"/>
  </p:notesMasterIdLst>
  <p:handoutMasterIdLst>
    <p:handoutMasterId r:id="rId36"/>
  </p:handoutMasterIdLst>
  <p:sldIdLst>
    <p:sldId id="546" r:id="rId5"/>
    <p:sldId id="441" r:id="rId6"/>
    <p:sldId id="547" r:id="rId7"/>
    <p:sldId id="548" r:id="rId8"/>
    <p:sldId id="457" r:id="rId9"/>
    <p:sldId id="458" r:id="rId10"/>
    <p:sldId id="559" r:id="rId11"/>
    <p:sldId id="460" r:id="rId12"/>
    <p:sldId id="461" r:id="rId13"/>
    <p:sldId id="544" r:id="rId14"/>
    <p:sldId id="467" r:id="rId15"/>
    <p:sldId id="532" r:id="rId16"/>
    <p:sldId id="513" r:id="rId17"/>
    <p:sldId id="507" r:id="rId18"/>
    <p:sldId id="517" r:id="rId19"/>
    <p:sldId id="553" r:id="rId20"/>
    <p:sldId id="518" r:id="rId21"/>
    <p:sldId id="520" r:id="rId22"/>
    <p:sldId id="552" r:id="rId23"/>
    <p:sldId id="556" r:id="rId24"/>
    <p:sldId id="523" r:id="rId25"/>
    <p:sldId id="521" r:id="rId26"/>
    <p:sldId id="550" r:id="rId27"/>
    <p:sldId id="537" r:id="rId28"/>
    <p:sldId id="538" r:id="rId29"/>
    <p:sldId id="539" r:id="rId30"/>
    <p:sldId id="558" r:id="rId31"/>
    <p:sldId id="554" r:id="rId32"/>
    <p:sldId id="555" r:id="rId33"/>
    <p:sldId id="551" r:id="rId34"/>
  </p:sldIdLst>
  <p:sldSz cx="12192000" cy="6858000"/>
  <p:notesSz cx="7104063" cy="10234613"/>
  <p:defaultTextStyle>
    <a:defPPr>
      <a:defRPr lang="fr-B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CC9267-AFB7-49DC-8AD0-597A8DFC9B05}" v="311" dt="2023-10-23T12:52:20.81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030" autoAdjust="0"/>
  </p:normalViewPr>
  <p:slideViewPr>
    <p:cSldViewPr snapToGrid="0">
      <p:cViewPr varScale="1">
        <p:scale>
          <a:sx n="53" d="100"/>
          <a:sy n="53" d="100"/>
        </p:scale>
        <p:origin x="67" y="2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2"/>
            <a:ext cx="3078758" cy="512302"/>
          </a:xfrm>
          <a:prstGeom prst="rect">
            <a:avLst/>
          </a:prstGeom>
        </p:spPr>
        <p:txBody>
          <a:bodyPr vert="horz" lIns="91425" tIns="45713" rIns="91425" bIns="45713" rtlCol="0"/>
          <a:lstStyle>
            <a:lvl1pPr algn="l">
              <a:defRPr sz="1200"/>
            </a:lvl1pPr>
          </a:lstStyle>
          <a:p>
            <a:endParaRPr lang="fr-BE"/>
          </a:p>
        </p:txBody>
      </p:sp>
      <p:sp>
        <p:nvSpPr>
          <p:cNvPr id="3" name="Espace réservé de la date 2"/>
          <p:cNvSpPr>
            <a:spLocks noGrp="1"/>
          </p:cNvSpPr>
          <p:nvPr>
            <p:ph type="dt" sz="quarter" idx="1"/>
          </p:nvPr>
        </p:nvSpPr>
        <p:spPr>
          <a:xfrm>
            <a:off x="4024205" y="2"/>
            <a:ext cx="3078758" cy="512302"/>
          </a:xfrm>
          <a:prstGeom prst="rect">
            <a:avLst/>
          </a:prstGeom>
        </p:spPr>
        <p:txBody>
          <a:bodyPr vert="horz" lIns="91425" tIns="45713" rIns="91425" bIns="45713" rtlCol="0"/>
          <a:lstStyle>
            <a:lvl1pPr algn="r">
              <a:defRPr sz="1200"/>
            </a:lvl1pPr>
          </a:lstStyle>
          <a:p>
            <a:fld id="{9D4F95E0-D289-44A1-8A39-4D5B87ACD27D}" type="datetimeFigureOut">
              <a:rPr lang="fr-BE" smtClean="0"/>
              <a:t>01-04-26</a:t>
            </a:fld>
            <a:endParaRPr lang="fr-BE"/>
          </a:p>
        </p:txBody>
      </p:sp>
      <p:sp>
        <p:nvSpPr>
          <p:cNvPr id="4" name="Espace réservé du pied de page 3"/>
          <p:cNvSpPr>
            <a:spLocks noGrp="1"/>
          </p:cNvSpPr>
          <p:nvPr>
            <p:ph type="ftr" sz="quarter" idx="2"/>
          </p:nvPr>
        </p:nvSpPr>
        <p:spPr>
          <a:xfrm>
            <a:off x="2" y="9722314"/>
            <a:ext cx="3078758" cy="512302"/>
          </a:xfrm>
          <a:prstGeom prst="rect">
            <a:avLst/>
          </a:prstGeom>
        </p:spPr>
        <p:txBody>
          <a:bodyPr vert="horz" lIns="91425" tIns="45713" rIns="91425" bIns="45713"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4024205" y="9722314"/>
            <a:ext cx="3078758" cy="512302"/>
          </a:xfrm>
          <a:prstGeom prst="rect">
            <a:avLst/>
          </a:prstGeom>
        </p:spPr>
        <p:txBody>
          <a:bodyPr vert="horz" lIns="91425" tIns="45713" rIns="91425" bIns="45713" rtlCol="0" anchor="b"/>
          <a:lstStyle>
            <a:lvl1pPr algn="r">
              <a:defRPr sz="1200"/>
            </a:lvl1pPr>
          </a:lstStyle>
          <a:p>
            <a:fld id="{7707A6CB-5BD7-4959-81AF-B853C6BDC20D}" type="slidenum">
              <a:rPr lang="fr-BE" smtClean="0"/>
              <a:t>‹#›</a:t>
            </a:fld>
            <a:endParaRPr lang="fr-BE"/>
          </a:p>
        </p:txBody>
      </p:sp>
    </p:spTree>
    <p:extLst>
      <p:ext uri="{BB962C8B-B14F-4D97-AF65-F5344CB8AC3E}">
        <p14:creationId xmlns:p14="http://schemas.microsoft.com/office/powerpoint/2010/main" val="228896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3" y="3"/>
            <a:ext cx="3078427" cy="3975546"/>
          </a:xfrm>
          <a:prstGeom prst="rect">
            <a:avLst/>
          </a:prstGeom>
        </p:spPr>
        <p:txBody>
          <a:bodyPr vert="horz" lIns="197177" tIns="98588" rIns="197177" bIns="98588" rtlCol="0"/>
          <a:lstStyle>
            <a:lvl1pPr algn="l">
              <a:defRPr sz="2600"/>
            </a:lvl1pPr>
          </a:lstStyle>
          <a:p>
            <a:endParaRPr lang="fr-BE"/>
          </a:p>
        </p:txBody>
      </p:sp>
      <p:sp>
        <p:nvSpPr>
          <p:cNvPr id="3" name="Espace réservé de la date 2"/>
          <p:cNvSpPr>
            <a:spLocks noGrp="1"/>
          </p:cNvSpPr>
          <p:nvPr>
            <p:ph type="dt" idx="1"/>
          </p:nvPr>
        </p:nvSpPr>
        <p:spPr>
          <a:xfrm>
            <a:off x="4023995" y="3"/>
            <a:ext cx="3078427" cy="3975546"/>
          </a:xfrm>
          <a:prstGeom prst="rect">
            <a:avLst/>
          </a:prstGeom>
        </p:spPr>
        <p:txBody>
          <a:bodyPr vert="horz" lIns="197177" tIns="98588" rIns="197177" bIns="98588" rtlCol="0"/>
          <a:lstStyle>
            <a:lvl1pPr algn="r">
              <a:defRPr sz="2600"/>
            </a:lvl1pPr>
          </a:lstStyle>
          <a:p>
            <a:fld id="{B8281D51-99B8-4695-9C2A-32740829D562}" type="datetimeFigureOut">
              <a:rPr lang="fr-BE" smtClean="0"/>
              <a:t>01-04-26</a:t>
            </a:fld>
            <a:endParaRPr lang="fr-BE"/>
          </a:p>
        </p:txBody>
      </p:sp>
      <p:sp>
        <p:nvSpPr>
          <p:cNvPr id="4" name="Espace réservé de l'image des diapositives 3"/>
          <p:cNvSpPr>
            <a:spLocks noGrp="1" noRot="1" noChangeAspect="1"/>
          </p:cNvSpPr>
          <p:nvPr>
            <p:ph type="sldImg" idx="2"/>
          </p:nvPr>
        </p:nvSpPr>
        <p:spPr>
          <a:xfrm>
            <a:off x="-20215225" y="9906000"/>
            <a:ext cx="47534513" cy="26739850"/>
          </a:xfrm>
          <a:prstGeom prst="rect">
            <a:avLst/>
          </a:prstGeom>
          <a:noFill/>
          <a:ln w="12700">
            <a:solidFill>
              <a:prstClr val="black"/>
            </a:solidFill>
          </a:ln>
        </p:spPr>
        <p:txBody>
          <a:bodyPr vert="horz" lIns="197177" tIns="98588" rIns="197177" bIns="98588" rtlCol="0" anchor="ctr"/>
          <a:lstStyle/>
          <a:p>
            <a:endParaRPr lang="fr-BE"/>
          </a:p>
        </p:txBody>
      </p:sp>
      <p:sp>
        <p:nvSpPr>
          <p:cNvPr id="5" name="Espace réservé des notes 4"/>
          <p:cNvSpPr>
            <a:spLocks noGrp="1"/>
          </p:cNvSpPr>
          <p:nvPr>
            <p:ph type="body" sz="quarter" idx="3"/>
          </p:nvPr>
        </p:nvSpPr>
        <p:spPr>
          <a:xfrm>
            <a:off x="710407" y="38132189"/>
            <a:ext cx="5683250" cy="31199062"/>
          </a:xfrm>
          <a:prstGeom prst="rect">
            <a:avLst/>
          </a:prstGeom>
        </p:spPr>
        <p:txBody>
          <a:bodyPr vert="horz" lIns="197177" tIns="98588" rIns="197177" bIns="9858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3" y="75260182"/>
            <a:ext cx="3078427" cy="3975537"/>
          </a:xfrm>
          <a:prstGeom prst="rect">
            <a:avLst/>
          </a:prstGeom>
        </p:spPr>
        <p:txBody>
          <a:bodyPr vert="horz" lIns="197177" tIns="98588" rIns="197177" bIns="98588" rtlCol="0" anchor="b"/>
          <a:lstStyle>
            <a:lvl1pPr algn="l">
              <a:defRPr sz="2600"/>
            </a:lvl1pPr>
          </a:lstStyle>
          <a:p>
            <a:endParaRPr lang="fr-BE"/>
          </a:p>
        </p:txBody>
      </p:sp>
      <p:sp>
        <p:nvSpPr>
          <p:cNvPr id="7" name="Espace réservé du numéro de diapositive 6"/>
          <p:cNvSpPr>
            <a:spLocks noGrp="1"/>
          </p:cNvSpPr>
          <p:nvPr>
            <p:ph type="sldNum" sz="quarter" idx="5"/>
          </p:nvPr>
        </p:nvSpPr>
        <p:spPr>
          <a:xfrm>
            <a:off x="4023995" y="75260182"/>
            <a:ext cx="3078427" cy="3975537"/>
          </a:xfrm>
          <a:prstGeom prst="rect">
            <a:avLst/>
          </a:prstGeom>
        </p:spPr>
        <p:txBody>
          <a:bodyPr vert="horz" lIns="197177" tIns="98588" rIns="197177" bIns="98588" rtlCol="0" anchor="b"/>
          <a:lstStyle>
            <a:lvl1pPr algn="r">
              <a:defRPr sz="2600"/>
            </a:lvl1pPr>
          </a:lstStyle>
          <a:p>
            <a:fld id="{426E2B2E-A04C-41B3-9C0A-92DA93639FD8}" type="slidenum">
              <a:rPr lang="fr-BE" smtClean="0"/>
              <a:t>‹#›</a:t>
            </a:fld>
            <a:endParaRPr lang="fr-BE"/>
          </a:p>
        </p:txBody>
      </p:sp>
    </p:spTree>
    <p:extLst>
      <p:ext uri="{BB962C8B-B14F-4D97-AF65-F5344CB8AC3E}">
        <p14:creationId xmlns:p14="http://schemas.microsoft.com/office/powerpoint/2010/main" val="17659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irn.info/didactique-fonctionnelle--9782804156176-page-285.htm"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dumas.ccsd.cnrs.fr/dumas-00833842/document" TargetMode="External"/><Relationship Id="rId4" Type="http://schemas.openxmlformats.org/officeDocument/2006/relationships/hyperlink" Target="https://www.ac-strasbourg.fr/fileadmin/pedagogie/physiquechimie/college/college_2016/Institutionnaliser_des_connaissances_exemple_en_6e.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cs typeface="Calibri"/>
              </a:rPr>
              <a:t>cha</a:t>
            </a:r>
          </a:p>
        </p:txBody>
      </p:sp>
      <p:sp>
        <p:nvSpPr>
          <p:cNvPr id="4" name="Espace réservé du numéro de diapositive 3"/>
          <p:cNvSpPr>
            <a:spLocks noGrp="1"/>
          </p:cNvSpPr>
          <p:nvPr>
            <p:ph type="sldNum" sz="quarter" idx="5"/>
          </p:nvPr>
        </p:nvSpPr>
        <p:spPr/>
        <p:txBody>
          <a:bodyPr/>
          <a:lstStyle/>
          <a:p>
            <a:fld id="{426E2B2E-A04C-41B3-9C0A-92DA93639FD8}" type="slidenum">
              <a:rPr lang="fr-BE" smtClean="0"/>
              <a:t>5</a:t>
            </a:fld>
            <a:endParaRPr lang="fr-BE"/>
          </a:p>
        </p:txBody>
      </p:sp>
    </p:spTree>
    <p:extLst>
      <p:ext uri="{BB962C8B-B14F-4D97-AF65-F5344CB8AC3E}">
        <p14:creationId xmlns:p14="http://schemas.microsoft.com/office/powerpoint/2010/main" val="2806998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solidFill>
                  <a:srgbClr val="CC0099"/>
                </a:solidFill>
                <a:ea typeface="+mn-lt"/>
                <a:cs typeface="+mn-lt"/>
              </a:rPr>
              <a:t>En France</a:t>
            </a:r>
            <a:r>
              <a:rPr lang="fr-FR" dirty="0">
                <a:cs typeface="Calibri" panose="020F0502020204030204"/>
              </a:rPr>
              <a:t>, c’est la question des supports pédagogiques au sens large avec notamment les travaux de  </a:t>
            </a:r>
            <a:r>
              <a:rPr lang="fr-FR" dirty="0" err="1">
                <a:cs typeface="Calibri" panose="020F0502020204030204"/>
              </a:rPr>
              <a:t>Bonnéry</a:t>
            </a:r>
            <a:r>
              <a:rPr lang="fr-FR" dirty="0">
                <a:cs typeface="Calibri" panose="020F0502020204030204"/>
              </a:rPr>
              <a:t>, </a:t>
            </a:r>
            <a:r>
              <a:rPr lang="fr-FR" dirty="0" err="1">
                <a:cs typeface="Calibri" panose="020F0502020204030204"/>
              </a:rPr>
              <a:t>Bautier</a:t>
            </a:r>
            <a:r>
              <a:rPr lang="fr-FR" dirty="0">
                <a:cs typeface="Calibri" panose="020F0502020204030204"/>
              </a:rPr>
              <a:t> Rayou, Crinon qui est analysée au cœur de la problématique des inégalités notamment dans « Supports pédagogiques et inégalités scolaires ». </a:t>
            </a:r>
          </a:p>
          <a:p>
            <a:pPr>
              <a:buNone/>
            </a:pPr>
            <a:r>
              <a:rPr lang="fr-FR" dirty="0">
                <a:cs typeface="Calibri" panose="020F0502020204030204"/>
              </a:rPr>
              <a:t>	Dans cet ouvrage la question de l’affichage et de la conception de ce type de support n’est pas explicitement abordée.</a:t>
            </a:r>
          </a:p>
          <a:p>
            <a:pPr>
              <a:buNone/>
            </a:pPr>
            <a:r>
              <a:rPr lang="fr-FR" dirty="0"/>
              <a:t>	Babin et Pierre dans « Programmes, Instructions Conseils pour l’école élémentaire » distinguent trois grands types d’affiches : les règlementaires, les fonctionnelles et les décoratives. </a:t>
            </a:r>
          </a:p>
          <a:p>
            <a:r>
              <a:rPr lang="fr-FR" dirty="0"/>
              <a:t>La présente recherche a pour objectif de se centrer sur ce que ces pédagogues nomment affichages fonctionnels.</a:t>
            </a:r>
            <a:endParaRPr lang="fr-FR" dirty="0">
              <a:cs typeface="Calibri"/>
            </a:endParaRPr>
          </a:p>
          <a:p>
            <a:r>
              <a:rPr lang="fr-FR" dirty="0" err="1">
                <a:cs typeface="Calibri"/>
              </a:rPr>
              <a:t>Mourot</a:t>
            </a:r>
            <a:r>
              <a:rPr lang="fr-FR" dirty="0">
                <a:cs typeface="Calibri"/>
              </a:rPr>
              <a:t> dans sa thèse et diverses publications (</a:t>
            </a:r>
            <a:r>
              <a:rPr lang="fr-FR" dirty="0" err="1">
                <a:cs typeface="Calibri"/>
              </a:rPr>
              <a:t>Cgé</a:t>
            </a:r>
            <a:r>
              <a:rPr lang="fr-FR" dirty="0">
                <a:cs typeface="Calibri"/>
              </a:rPr>
              <a:t>) parle quant à elle d’affichage ou encore d’affiche didactique et met en évidence les risques d’inégalités liés à la symbolisation qui traversent les affichages.</a:t>
            </a:r>
          </a:p>
          <a:p>
            <a:endParaRPr lang="fr-BE" dirty="0"/>
          </a:p>
          <a:p>
            <a:endParaRPr lang="fr-BE" dirty="0">
              <a:cs typeface="Calibri" panose="020F0502020204030204"/>
            </a:endParaRPr>
          </a:p>
          <a:p>
            <a:r>
              <a:rPr lang="fr-BE" dirty="0" err="1">
                <a:cs typeface="Calibri" panose="020F0502020204030204"/>
              </a:rPr>
              <a:t>Cha</a:t>
            </a:r>
          </a:p>
        </p:txBody>
      </p:sp>
      <p:sp>
        <p:nvSpPr>
          <p:cNvPr id="4" name="Espace réservé du numéro de diapositive 3"/>
          <p:cNvSpPr>
            <a:spLocks noGrp="1"/>
          </p:cNvSpPr>
          <p:nvPr>
            <p:ph type="sldNum" sz="quarter" idx="10"/>
          </p:nvPr>
        </p:nvSpPr>
        <p:spPr/>
        <p:txBody>
          <a:bodyPr/>
          <a:lstStyle/>
          <a:p>
            <a:fld id="{426E2B2E-A04C-41B3-9C0A-92DA93639FD8}" type="slidenum">
              <a:rPr lang="fr-BE" smtClean="0"/>
              <a:t>6</a:t>
            </a:fld>
            <a:endParaRPr lang="fr-BE"/>
          </a:p>
        </p:txBody>
      </p:sp>
    </p:spTree>
    <p:extLst>
      <p:ext uri="{BB962C8B-B14F-4D97-AF65-F5344CB8AC3E}">
        <p14:creationId xmlns:p14="http://schemas.microsoft.com/office/powerpoint/2010/main" val="258348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Institutionnalisation : </a:t>
            </a:r>
          </a:p>
        </p:txBody>
      </p:sp>
      <p:sp>
        <p:nvSpPr>
          <p:cNvPr id="4" name="Espace réservé du numéro de diapositive 3"/>
          <p:cNvSpPr>
            <a:spLocks noGrp="1"/>
          </p:cNvSpPr>
          <p:nvPr>
            <p:ph type="sldNum" sz="quarter" idx="5"/>
          </p:nvPr>
        </p:nvSpPr>
        <p:spPr/>
        <p:txBody>
          <a:bodyPr/>
          <a:lstStyle/>
          <a:p>
            <a:fld id="{426E2B2E-A04C-41B3-9C0A-92DA93639FD8}" type="slidenum">
              <a:rPr lang="fr-BE" smtClean="0"/>
              <a:t>8</a:t>
            </a:fld>
            <a:endParaRPr lang="fr-BE"/>
          </a:p>
        </p:txBody>
      </p:sp>
    </p:spTree>
    <p:extLst>
      <p:ext uri="{BB962C8B-B14F-4D97-AF65-F5344CB8AC3E}">
        <p14:creationId xmlns:p14="http://schemas.microsoft.com/office/powerpoint/2010/main" val="301486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cs typeface="Calibri"/>
              </a:rPr>
              <a:t>1) Types de </a:t>
            </a:r>
            <a:r>
              <a:rPr lang="en-US" b="1" dirty="0" err="1">
                <a:cs typeface="Calibri"/>
              </a:rPr>
              <a:t>référents</a:t>
            </a:r>
            <a:r>
              <a:rPr lang="en-US" b="1" dirty="0">
                <a:cs typeface="Calibri"/>
              </a:rPr>
              <a:t> - les 4 (</a:t>
            </a:r>
            <a:r>
              <a:rPr lang="en-US" b="1" dirty="0" err="1">
                <a:cs typeface="Calibri"/>
              </a:rPr>
              <a:t>maintenant</a:t>
            </a:r>
            <a:r>
              <a:rPr lang="en-US" b="1" dirty="0">
                <a:cs typeface="Calibri"/>
              </a:rPr>
              <a:t>)</a:t>
            </a:r>
          </a:p>
          <a:p>
            <a:endParaRPr lang="en-US" b="1" dirty="0">
              <a:cs typeface="Calibri"/>
            </a:endParaRPr>
          </a:p>
          <a:p>
            <a:r>
              <a:rPr lang="en-US" dirty="0">
                <a:cs typeface="Calibri"/>
              </a:rPr>
              <a:t>--&gt; </a:t>
            </a:r>
            <a:r>
              <a:rPr lang="en-US" dirty="0" err="1">
                <a:cs typeface="Calibri"/>
              </a:rPr>
              <a:t>Distinguer</a:t>
            </a:r>
            <a:r>
              <a:rPr lang="en-US" dirty="0">
                <a:cs typeface="Calibri"/>
              </a:rPr>
              <a:t> des </a:t>
            </a:r>
            <a:r>
              <a:rPr lang="en-US" dirty="0" err="1">
                <a:cs typeface="Calibri"/>
              </a:rPr>
              <a:t>préconceptions</a:t>
            </a:r>
            <a:r>
              <a:rPr lang="en-US" dirty="0">
                <a:cs typeface="Calibri"/>
              </a:rPr>
              <a:t>/cahier de traces BIEN que </a:t>
            </a:r>
            <a:r>
              <a:rPr lang="en-US" dirty="0" err="1">
                <a:cs typeface="Calibri"/>
              </a:rPr>
              <a:t>l'on</a:t>
            </a:r>
            <a:r>
              <a:rPr lang="en-US" dirty="0">
                <a:cs typeface="Calibri"/>
              </a:rPr>
              <a:t> </a:t>
            </a:r>
            <a:r>
              <a:rPr lang="en-US" dirty="0" err="1">
                <a:cs typeface="Calibri"/>
              </a:rPr>
              <a:t>garde</a:t>
            </a:r>
            <a:r>
              <a:rPr lang="en-US" dirty="0">
                <a:cs typeface="Calibri"/>
              </a:rPr>
              <a:t> des traces des </a:t>
            </a:r>
            <a:r>
              <a:rPr lang="en-US" dirty="0" err="1">
                <a:cs typeface="Calibri"/>
              </a:rPr>
              <a:t>préconceptions</a:t>
            </a:r>
            <a:r>
              <a:rPr lang="en-US" dirty="0">
                <a:cs typeface="Calibri"/>
              </a:rPr>
              <a:t> --&gt; </a:t>
            </a:r>
            <a:r>
              <a:rPr lang="en-US" dirty="0" err="1">
                <a:cs typeface="Calibri"/>
              </a:rPr>
              <a:t>statut</a:t>
            </a:r>
            <a:r>
              <a:rPr lang="en-US" dirty="0">
                <a:cs typeface="Calibri"/>
              </a:rPr>
              <a:t> </a:t>
            </a:r>
            <a:r>
              <a:rPr lang="en-US" dirty="0" err="1">
                <a:cs typeface="Calibri"/>
              </a:rPr>
              <a:t>différent</a:t>
            </a:r>
            <a:endParaRPr lang="en-US" dirty="0">
              <a:cs typeface="Calibri"/>
            </a:endParaRPr>
          </a:p>
          <a:p>
            <a:r>
              <a:rPr lang="en-US" dirty="0">
                <a:cs typeface="Calibri"/>
              </a:rPr>
              <a:t>DANS un </a:t>
            </a:r>
            <a:r>
              <a:rPr lang="en-US" dirty="0" err="1">
                <a:cs typeface="Calibri"/>
              </a:rPr>
              <a:t>cachier</a:t>
            </a:r>
            <a:r>
              <a:rPr lang="en-US" dirty="0">
                <a:cs typeface="Calibri"/>
              </a:rPr>
              <a:t> traces on </a:t>
            </a:r>
            <a:r>
              <a:rPr lang="en-US" dirty="0" err="1">
                <a:cs typeface="Calibri"/>
              </a:rPr>
              <a:t>peut</a:t>
            </a:r>
            <a:r>
              <a:rPr lang="en-US" dirty="0">
                <a:cs typeface="Calibri"/>
              </a:rPr>
              <a:t> </a:t>
            </a:r>
            <a:r>
              <a:rPr lang="en-US" dirty="0" err="1">
                <a:cs typeface="Calibri"/>
              </a:rPr>
              <a:t>retrouver</a:t>
            </a:r>
            <a:r>
              <a:rPr lang="en-US" dirty="0">
                <a:cs typeface="Calibri"/>
              </a:rPr>
              <a:t> des traces de structuration </a:t>
            </a:r>
            <a:r>
              <a:rPr lang="en-US" dirty="0" err="1">
                <a:cs typeface="Calibri"/>
              </a:rPr>
              <a:t>intermédiaires</a:t>
            </a:r>
            <a:r>
              <a:rPr lang="en-US" dirty="0">
                <a:cs typeface="Calibri"/>
              </a:rPr>
              <a:t>... </a:t>
            </a:r>
            <a:r>
              <a:rPr lang="en-US" dirty="0" err="1">
                <a:cs typeface="Calibri"/>
              </a:rPr>
              <a:t>voire</a:t>
            </a:r>
            <a:r>
              <a:rPr lang="en-US" dirty="0">
                <a:cs typeface="Calibri"/>
              </a:rPr>
              <a:t> des reformulations des </a:t>
            </a:r>
            <a:r>
              <a:rPr lang="en-US" dirty="0" err="1">
                <a:cs typeface="Calibri"/>
              </a:rPr>
              <a:t>institutionnalisations</a:t>
            </a:r>
            <a:r>
              <a:rPr lang="en-US" dirty="0">
                <a:cs typeface="Calibri"/>
              </a:rPr>
              <a:t> collectives...</a:t>
            </a:r>
          </a:p>
          <a:p>
            <a:endParaRPr lang="en-US" dirty="0">
              <a:cs typeface="Calibri"/>
            </a:endParaRPr>
          </a:p>
          <a:p>
            <a:r>
              <a:rPr lang="en-US" dirty="0">
                <a:cs typeface="Calibri"/>
              </a:rPr>
              <a:t>--&gt; </a:t>
            </a:r>
            <a:r>
              <a:rPr lang="en-US" dirty="0" err="1">
                <a:cs typeface="Calibri"/>
              </a:rPr>
              <a:t>Définir</a:t>
            </a:r>
            <a:r>
              <a:rPr lang="en-US" dirty="0">
                <a:cs typeface="Calibri"/>
              </a:rPr>
              <a:t> "structuration" / </a:t>
            </a:r>
            <a:r>
              <a:rPr lang="en-US" dirty="0" err="1">
                <a:cs typeface="Calibri"/>
              </a:rPr>
              <a:t>référents</a:t>
            </a:r>
            <a:r>
              <a:rPr lang="en-US" dirty="0">
                <a:cs typeface="Calibri"/>
              </a:rPr>
              <a:t> et </a:t>
            </a:r>
            <a:r>
              <a:rPr lang="en-US" dirty="0" err="1">
                <a:cs typeface="Calibri"/>
              </a:rPr>
              <a:t>institutionnalisation</a:t>
            </a:r>
            <a:r>
              <a:rPr lang="en-US" dirty="0">
                <a:cs typeface="Calibri"/>
              </a:rPr>
              <a:t>?</a:t>
            </a:r>
          </a:p>
          <a:p>
            <a:r>
              <a:rPr lang="en-US" dirty="0">
                <a:hlinkClick r:id="rId3"/>
              </a:rPr>
              <a:t>https://www.cairn.info/didactique-fonctionnelle--9782804156176-page-285.htm</a:t>
            </a:r>
            <a:endParaRPr lang="en-US" dirty="0">
              <a:cs typeface="Calibri"/>
              <a:hlinkClick r:id="rId3"/>
            </a:endParaRPr>
          </a:p>
          <a:p>
            <a:r>
              <a:rPr lang="en-US" dirty="0">
                <a:hlinkClick r:id="rId4"/>
              </a:rPr>
              <a:t>https://www.ac-strasbourg.fr/fileadmin/pedagogie/physiquechimie/college/college_2016/Institutionnaliser_des_connaissances_exemple_en_6e.pdf</a:t>
            </a:r>
            <a:endParaRPr lang="en-US" dirty="0">
              <a:cs typeface="Calibri"/>
              <a:hlinkClick r:id="rId4"/>
            </a:endParaRPr>
          </a:p>
          <a:p>
            <a:r>
              <a:rPr lang="en-US" dirty="0">
                <a:hlinkClick r:id="rId5"/>
              </a:rPr>
              <a:t>https://dumas.ccsd.cnrs.fr/dumas-00833842/document</a:t>
            </a:r>
            <a:r>
              <a:rPr lang="en-US" dirty="0"/>
              <a:t>  --&gt; attention </a:t>
            </a:r>
            <a:r>
              <a:rPr lang="en-US" dirty="0" err="1"/>
              <a:t>c'est</a:t>
            </a:r>
            <a:r>
              <a:rPr lang="en-US" dirty="0"/>
              <a:t> un </a:t>
            </a:r>
            <a:r>
              <a:rPr lang="en-US" dirty="0" err="1"/>
              <a:t>mémoire</a:t>
            </a:r>
            <a:r>
              <a:rPr lang="en-US" dirty="0"/>
              <a:t> </a:t>
            </a:r>
            <a:r>
              <a:rPr lang="en-US" dirty="0" err="1"/>
              <a:t>peut-être</a:t>
            </a:r>
            <a:r>
              <a:rPr lang="en-US" dirty="0"/>
              <a:t> consulter les sources</a:t>
            </a:r>
            <a:endParaRPr lang="en-US" dirty="0">
              <a:cs typeface="Calibri"/>
            </a:endParaRPr>
          </a:p>
          <a:p>
            <a:r>
              <a:rPr lang="en-US" dirty="0">
                <a:cs typeface="Calibri"/>
              </a:rPr>
              <a:t>Brousseau --&gt; </a:t>
            </a:r>
            <a:r>
              <a:rPr lang="en-US" dirty="0" err="1">
                <a:cs typeface="Calibri"/>
              </a:rPr>
              <a:t>voir</a:t>
            </a:r>
            <a:r>
              <a:rPr lang="en-US" dirty="0">
                <a:cs typeface="Calibri"/>
              </a:rPr>
              <a:t> </a:t>
            </a:r>
            <a:r>
              <a:rPr lang="en-US" dirty="0" err="1">
                <a:cs typeface="Calibri"/>
              </a:rPr>
              <a:t>dévolution</a:t>
            </a:r>
            <a:endParaRPr lang="en-US" dirty="0">
              <a:cs typeface="Calibri"/>
            </a:endParaRPr>
          </a:p>
          <a:p>
            <a:endParaRPr lang="en-US" dirty="0">
              <a:cs typeface="Calibri"/>
            </a:endParaRPr>
          </a:p>
          <a:p>
            <a:endParaRPr lang="en-US" dirty="0">
              <a:cs typeface="Calibri"/>
            </a:endParaRPr>
          </a:p>
          <a:p>
            <a:r>
              <a:rPr lang="en-US" b="1" dirty="0">
                <a:cs typeface="Calibri"/>
              </a:rPr>
              <a:t>2) </a:t>
            </a:r>
            <a:r>
              <a:rPr lang="en-US" b="1" dirty="0" err="1">
                <a:cs typeface="Calibri"/>
              </a:rPr>
              <a:t>Qu'est-ce</a:t>
            </a:r>
            <a:r>
              <a:rPr lang="en-US" b="1" dirty="0">
                <a:cs typeface="Calibri"/>
              </a:rPr>
              <a:t> </a:t>
            </a:r>
            <a:r>
              <a:rPr lang="en-US" b="1" dirty="0" err="1">
                <a:cs typeface="Calibri"/>
              </a:rPr>
              <a:t>qu'un</a:t>
            </a:r>
            <a:r>
              <a:rPr lang="en-US" b="1" dirty="0">
                <a:cs typeface="Calibri"/>
              </a:rPr>
              <a:t> </a:t>
            </a:r>
            <a:r>
              <a:rPr lang="en-US" b="1" dirty="0" err="1">
                <a:cs typeface="Calibri"/>
              </a:rPr>
              <a:t>référent</a:t>
            </a:r>
            <a:r>
              <a:rPr lang="en-US" b="1" dirty="0">
                <a:cs typeface="Calibri"/>
              </a:rPr>
              <a:t> pertinent ?</a:t>
            </a:r>
            <a:r>
              <a:rPr lang="en-US" dirty="0">
                <a:cs typeface="Calibri"/>
              </a:rPr>
              <a:t> </a:t>
            </a:r>
          </a:p>
          <a:p>
            <a:endParaRPr lang="en-US" dirty="0">
              <a:cs typeface="Calibri"/>
            </a:endParaRPr>
          </a:p>
          <a:p>
            <a:r>
              <a:rPr lang="en-US" dirty="0" err="1">
                <a:cs typeface="Calibri"/>
              </a:rPr>
              <a:t>Lisible</a:t>
            </a:r>
            <a:r>
              <a:rPr lang="en-US" dirty="0">
                <a:cs typeface="Calibri"/>
              </a:rPr>
              <a:t> (</a:t>
            </a:r>
            <a:r>
              <a:rPr lang="en-US" dirty="0" err="1">
                <a:cs typeface="Calibri"/>
              </a:rPr>
              <a:t>écriture</a:t>
            </a:r>
            <a:r>
              <a:rPr lang="en-US" dirty="0">
                <a:cs typeface="Calibri"/>
              </a:rPr>
              <a:t>- </a:t>
            </a:r>
            <a:r>
              <a:rPr lang="en-US" dirty="0" err="1">
                <a:cs typeface="Calibri"/>
              </a:rPr>
              <a:t>contraste</a:t>
            </a:r>
            <a:r>
              <a:rPr lang="en-US" dirty="0">
                <a:cs typeface="Calibri"/>
              </a:rPr>
              <a:t> des couleurs) - </a:t>
            </a:r>
            <a:r>
              <a:rPr lang="en-US" dirty="0" err="1">
                <a:cs typeface="Calibri"/>
              </a:rPr>
              <a:t>aéré</a:t>
            </a:r>
            <a:r>
              <a:rPr lang="en-US" dirty="0">
                <a:cs typeface="Calibri"/>
              </a:rPr>
              <a:t> - </a:t>
            </a:r>
            <a:r>
              <a:rPr lang="en-US" dirty="0" err="1">
                <a:cs typeface="Calibri"/>
              </a:rPr>
              <a:t>compréhensible</a:t>
            </a:r>
            <a:r>
              <a:rPr lang="en-US" dirty="0">
                <a:cs typeface="Calibri"/>
              </a:rPr>
              <a:t> car </a:t>
            </a:r>
            <a:r>
              <a:rPr lang="en-US" dirty="0" err="1">
                <a:cs typeface="Calibri"/>
              </a:rPr>
              <a:t>utilise</a:t>
            </a:r>
            <a:r>
              <a:rPr lang="en-US" dirty="0">
                <a:cs typeface="Calibri"/>
              </a:rPr>
              <a:t> des </a:t>
            </a:r>
            <a:r>
              <a:rPr lang="en-US" dirty="0" err="1">
                <a:cs typeface="Calibri"/>
              </a:rPr>
              <a:t>pictogrammes</a:t>
            </a:r>
            <a:r>
              <a:rPr lang="en-US" dirty="0">
                <a:cs typeface="Calibri"/>
              </a:rPr>
              <a:t>/dessin </a:t>
            </a:r>
            <a:r>
              <a:rPr lang="en-US" dirty="0" err="1">
                <a:cs typeface="Calibri"/>
              </a:rPr>
              <a:t>choisis</a:t>
            </a:r>
            <a:r>
              <a:rPr lang="en-US" dirty="0">
                <a:cs typeface="Calibri"/>
              </a:rPr>
              <a:t> avec les </a:t>
            </a:r>
            <a:r>
              <a:rPr lang="en-US" dirty="0" err="1">
                <a:cs typeface="Calibri"/>
              </a:rPr>
              <a:t>élèves</a:t>
            </a:r>
            <a:r>
              <a:rPr lang="en-US" dirty="0">
                <a:cs typeface="Calibri"/>
              </a:rPr>
              <a:t>/ </a:t>
            </a:r>
            <a:r>
              <a:rPr lang="en-US" dirty="0" err="1">
                <a:cs typeface="Calibri"/>
              </a:rPr>
              <a:t>indique</a:t>
            </a:r>
            <a:r>
              <a:rPr lang="en-US" dirty="0">
                <a:cs typeface="Calibri"/>
              </a:rPr>
              <a:t> </a:t>
            </a:r>
            <a:r>
              <a:rPr lang="en-US" dirty="0" err="1">
                <a:cs typeface="Calibri"/>
              </a:rPr>
              <a:t>l'enjeu</a:t>
            </a:r>
            <a:r>
              <a:rPr lang="en-US" dirty="0">
                <a:cs typeface="Calibri"/>
              </a:rPr>
              <a:t> </a:t>
            </a:r>
            <a:r>
              <a:rPr lang="en-US" dirty="0" err="1">
                <a:cs typeface="Calibri"/>
              </a:rPr>
              <a:t>d'apprentissage</a:t>
            </a:r>
            <a:r>
              <a:rPr lang="en-US" dirty="0">
                <a:cs typeface="Calibri"/>
              </a:rPr>
              <a:t> et </a:t>
            </a:r>
            <a:r>
              <a:rPr lang="en-US" dirty="0" err="1">
                <a:cs typeface="Calibri"/>
              </a:rPr>
              <a:t>comporte</a:t>
            </a:r>
            <a:r>
              <a:rPr lang="en-US" dirty="0">
                <a:cs typeface="Calibri"/>
              </a:rPr>
              <a:t> un </a:t>
            </a:r>
            <a:r>
              <a:rPr lang="en-US" dirty="0" err="1">
                <a:cs typeface="Calibri"/>
              </a:rPr>
              <a:t>titre</a:t>
            </a:r>
            <a:r>
              <a:rPr lang="en-US" dirty="0">
                <a:cs typeface="Calibri"/>
              </a:rPr>
              <a:t>/ </a:t>
            </a:r>
            <a:r>
              <a:rPr lang="en-US" dirty="0" err="1">
                <a:cs typeface="Calibri"/>
              </a:rPr>
              <a:t>utilise</a:t>
            </a:r>
            <a:r>
              <a:rPr lang="en-US" dirty="0">
                <a:cs typeface="Calibri"/>
              </a:rPr>
              <a:t> à bon </a:t>
            </a:r>
            <a:r>
              <a:rPr lang="en-US" dirty="0" err="1">
                <a:cs typeface="Calibri"/>
              </a:rPr>
              <a:t>escient</a:t>
            </a:r>
            <a:r>
              <a:rPr lang="en-US" dirty="0">
                <a:cs typeface="Calibri"/>
              </a:rPr>
              <a:t> les couleurs/ </a:t>
            </a:r>
            <a:r>
              <a:rPr lang="en-US" dirty="0" err="1">
                <a:cs typeface="Calibri"/>
              </a:rPr>
              <a:t>est</a:t>
            </a:r>
            <a:r>
              <a:rPr lang="en-US" dirty="0">
                <a:cs typeface="Calibri"/>
              </a:rPr>
              <a:t> </a:t>
            </a:r>
            <a:r>
              <a:rPr lang="en-US" dirty="0" err="1">
                <a:cs typeface="Calibri"/>
              </a:rPr>
              <a:t>dénué</a:t>
            </a:r>
            <a:r>
              <a:rPr lang="en-US" dirty="0">
                <a:cs typeface="Calibri"/>
              </a:rPr>
              <a:t> </a:t>
            </a:r>
            <a:r>
              <a:rPr lang="en-US" dirty="0" err="1">
                <a:cs typeface="Calibri"/>
              </a:rPr>
              <a:t>d'habillage</a:t>
            </a:r>
            <a:r>
              <a:rPr lang="en-US" dirty="0">
                <a:cs typeface="Calibri"/>
              </a:rPr>
              <a:t> </a:t>
            </a:r>
            <a:r>
              <a:rPr lang="en-US" dirty="0" err="1">
                <a:cs typeface="Calibri"/>
              </a:rPr>
              <a:t>excessif</a:t>
            </a:r>
            <a:r>
              <a:rPr lang="en-US" dirty="0">
                <a:cs typeface="Calibri"/>
              </a:rPr>
              <a:t> / </a:t>
            </a:r>
            <a:r>
              <a:rPr lang="en-US" dirty="0" err="1">
                <a:cs typeface="Calibri"/>
              </a:rPr>
              <a:t>comporte</a:t>
            </a:r>
            <a:r>
              <a:rPr lang="en-US" dirty="0">
                <a:cs typeface="Calibri"/>
              </a:rPr>
              <a:t> des phrases / des mots </a:t>
            </a:r>
            <a:r>
              <a:rPr lang="en-US" dirty="0" err="1">
                <a:cs typeface="Calibri"/>
              </a:rPr>
              <a:t>clés</a:t>
            </a:r>
            <a:r>
              <a:rPr lang="en-US" dirty="0">
                <a:cs typeface="Calibri"/>
              </a:rPr>
              <a:t> </a:t>
            </a:r>
            <a:r>
              <a:rPr lang="en-US" dirty="0" err="1">
                <a:cs typeface="Calibri"/>
              </a:rPr>
              <a:t>connus</a:t>
            </a:r>
            <a:r>
              <a:rPr lang="en-US" dirty="0">
                <a:cs typeface="Calibri"/>
              </a:rPr>
              <a:t>... les </a:t>
            </a:r>
            <a:r>
              <a:rPr lang="en-US" dirty="0" err="1">
                <a:cs typeface="Calibri"/>
              </a:rPr>
              <a:t>informations</a:t>
            </a:r>
            <a:r>
              <a:rPr lang="en-US" dirty="0">
                <a:cs typeface="Calibri"/>
              </a:rPr>
              <a:t> </a:t>
            </a:r>
            <a:r>
              <a:rPr lang="en-US" dirty="0" err="1">
                <a:cs typeface="Calibri"/>
              </a:rPr>
              <a:t>sont</a:t>
            </a:r>
            <a:r>
              <a:rPr lang="en-US" dirty="0">
                <a:cs typeface="Calibri"/>
              </a:rPr>
              <a:t> </a:t>
            </a:r>
            <a:r>
              <a:rPr lang="en-US" dirty="0" err="1">
                <a:cs typeface="Calibri"/>
              </a:rPr>
              <a:t>structurées</a:t>
            </a:r>
            <a:r>
              <a:rPr lang="en-US" dirty="0">
                <a:cs typeface="Calibri"/>
              </a:rPr>
              <a:t> </a:t>
            </a:r>
            <a:r>
              <a:rPr lang="en-US" dirty="0" err="1">
                <a:cs typeface="Calibri"/>
              </a:rPr>
              <a:t>organisées</a:t>
            </a:r>
            <a:r>
              <a:rPr lang="en-US" dirty="0">
                <a:cs typeface="Calibri"/>
              </a:rPr>
              <a:t> à </a:t>
            </a:r>
            <a:r>
              <a:rPr lang="en-US" dirty="0" err="1">
                <a:cs typeface="Calibri"/>
              </a:rPr>
              <a:t>l'aide</a:t>
            </a:r>
            <a:r>
              <a:rPr lang="en-US" dirty="0">
                <a:cs typeface="Calibri"/>
              </a:rPr>
              <a:t> de </a:t>
            </a:r>
            <a:r>
              <a:rPr lang="en-US" dirty="0" err="1">
                <a:cs typeface="Calibri"/>
              </a:rPr>
              <a:t>connecteurs</a:t>
            </a:r>
            <a:r>
              <a:rPr lang="en-US" dirty="0">
                <a:cs typeface="Calibri"/>
              </a:rPr>
              <a:t> </a:t>
            </a:r>
            <a:r>
              <a:rPr lang="en-US" dirty="0" err="1">
                <a:cs typeface="Calibri"/>
              </a:rPr>
              <a:t>logiques</a:t>
            </a:r>
            <a:r>
              <a:rPr lang="en-US" dirty="0">
                <a:cs typeface="Calibri"/>
              </a:rPr>
              <a:t>/</a:t>
            </a:r>
            <a:r>
              <a:rPr lang="en-US" dirty="0" err="1">
                <a:cs typeface="Calibri"/>
              </a:rPr>
              <a:t>graphiques</a:t>
            </a:r>
            <a:r>
              <a:rPr lang="en-US" dirty="0">
                <a:cs typeface="Calibri"/>
              </a:rPr>
              <a:t> (</a:t>
            </a:r>
            <a:r>
              <a:rPr lang="en-US" dirty="0" err="1">
                <a:cs typeface="Calibri"/>
              </a:rPr>
              <a:t>classement</a:t>
            </a:r>
            <a:r>
              <a:rPr lang="en-US" dirty="0">
                <a:cs typeface="Calibri"/>
              </a:rPr>
              <a:t>/ensemble/tableau) - correspond au </a:t>
            </a:r>
            <a:r>
              <a:rPr lang="en-US" dirty="0" err="1">
                <a:cs typeface="Calibri"/>
              </a:rPr>
              <a:t>vécu</a:t>
            </a:r>
            <a:r>
              <a:rPr lang="en-US" dirty="0">
                <a:cs typeface="Calibri"/>
              </a:rPr>
              <a:t> des </a:t>
            </a:r>
            <a:r>
              <a:rPr lang="en-US" dirty="0" err="1">
                <a:cs typeface="Calibri"/>
              </a:rPr>
              <a:t>élèves</a:t>
            </a:r>
            <a:r>
              <a:rPr lang="en-US" dirty="0">
                <a:cs typeface="Calibri"/>
              </a:rPr>
              <a:t> - </a:t>
            </a:r>
            <a:r>
              <a:rPr lang="en-US" dirty="0" err="1">
                <a:cs typeface="Calibri"/>
              </a:rPr>
              <a:t>va</a:t>
            </a:r>
            <a:r>
              <a:rPr lang="en-US" dirty="0">
                <a:cs typeface="Calibri"/>
              </a:rPr>
              <a:t> </a:t>
            </a:r>
            <a:r>
              <a:rPr lang="en-US" dirty="0" err="1">
                <a:cs typeface="Calibri"/>
              </a:rPr>
              <a:t>vers</a:t>
            </a:r>
            <a:r>
              <a:rPr lang="en-US" dirty="0">
                <a:cs typeface="Calibri"/>
              </a:rPr>
              <a:t> </a:t>
            </a:r>
            <a:r>
              <a:rPr lang="en-US" dirty="0" err="1">
                <a:cs typeface="Calibri"/>
              </a:rPr>
              <a:t>l'abstraction</a:t>
            </a:r>
            <a:r>
              <a:rPr lang="en-US" dirty="0">
                <a:cs typeface="Calibri"/>
              </a:rPr>
              <a:t> en progression – </a:t>
            </a:r>
            <a:r>
              <a:rPr lang="en-US" dirty="0" err="1">
                <a:cs typeface="Calibri"/>
              </a:rPr>
              <a:t>est</a:t>
            </a:r>
            <a:r>
              <a:rPr lang="en-US" dirty="0">
                <a:cs typeface="Calibri"/>
              </a:rPr>
              <a:t> </a:t>
            </a:r>
            <a:r>
              <a:rPr lang="en-US" dirty="0" err="1">
                <a:cs typeface="Calibri"/>
              </a:rPr>
              <a:t>utilisé</a:t>
            </a:r>
            <a:r>
              <a:rPr lang="en-US" dirty="0">
                <a:cs typeface="Calibri"/>
              </a:rPr>
              <a:t> avec les </a:t>
            </a:r>
            <a:r>
              <a:rPr lang="en-US" dirty="0" err="1">
                <a:cs typeface="Calibri"/>
              </a:rPr>
              <a:t>élèves</a:t>
            </a:r>
            <a:r>
              <a:rPr lang="en-US" dirty="0">
                <a:cs typeface="Calibri"/>
              </a:rPr>
              <a:t> en </a:t>
            </a:r>
            <a:r>
              <a:rPr lang="en-US" dirty="0" err="1">
                <a:cs typeface="Calibri"/>
              </a:rPr>
              <a:t>collectif</a:t>
            </a:r>
            <a:r>
              <a:rPr lang="en-US" dirty="0">
                <a:cs typeface="Calibri"/>
              </a:rPr>
              <a:t>, en atelier, en </a:t>
            </a:r>
            <a:r>
              <a:rPr lang="en-US" dirty="0" err="1">
                <a:cs typeface="Calibri"/>
              </a:rPr>
              <a:t>individuel</a:t>
            </a:r>
            <a:r>
              <a:rPr lang="en-US" dirty="0">
                <a:cs typeface="Calibri"/>
              </a:rPr>
              <a:t>/ </a:t>
            </a:r>
            <a:r>
              <a:rPr lang="en-US" dirty="0" err="1">
                <a:cs typeface="Calibri"/>
              </a:rPr>
              <a:t>est</a:t>
            </a:r>
            <a:r>
              <a:rPr lang="en-US" dirty="0">
                <a:cs typeface="Calibri"/>
              </a:rPr>
              <a:t> </a:t>
            </a:r>
            <a:r>
              <a:rPr lang="en-US" dirty="0" err="1">
                <a:cs typeface="Calibri"/>
              </a:rPr>
              <a:t>construit</a:t>
            </a:r>
            <a:r>
              <a:rPr lang="en-US" dirty="0">
                <a:cs typeface="Calibri"/>
              </a:rPr>
              <a:t> AVEC les </a:t>
            </a:r>
            <a:r>
              <a:rPr lang="en-US" dirty="0" err="1">
                <a:cs typeface="Calibri"/>
              </a:rPr>
              <a:t>élèves</a:t>
            </a:r>
            <a:r>
              <a:rPr lang="en-US" dirty="0">
                <a:cs typeface="Calibri"/>
              </a:rPr>
              <a:t>, </a:t>
            </a:r>
            <a:r>
              <a:rPr lang="en-US" dirty="0" err="1">
                <a:cs typeface="Calibri"/>
              </a:rPr>
              <a:t>orthographe</a:t>
            </a:r>
            <a:r>
              <a:rPr lang="en-US" dirty="0">
                <a:cs typeface="Calibri"/>
              </a:rPr>
              <a:t> </a:t>
            </a:r>
            <a:r>
              <a:rPr lang="en-US" dirty="0" err="1">
                <a:cs typeface="Calibri"/>
              </a:rPr>
              <a:t>irréprochable</a:t>
            </a:r>
            <a:endParaRPr lang="en-US" dirty="0">
              <a:cs typeface="Calibri"/>
            </a:endParaRPr>
          </a:p>
          <a:p>
            <a:r>
              <a:rPr lang="en-US" dirty="0">
                <a:cs typeface="Calibri"/>
              </a:rPr>
              <a:t>--&gt; Attention à </a:t>
            </a:r>
            <a:r>
              <a:rPr lang="en-US" dirty="0" err="1">
                <a:cs typeface="Calibri"/>
              </a:rPr>
              <a:t>titrer</a:t>
            </a:r>
            <a:r>
              <a:rPr lang="en-US" dirty="0">
                <a:cs typeface="Calibri"/>
              </a:rPr>
              <a:t> les </a:t>
            </a:r>
            <a:r>
              <a:rPr lang="en-US" dirty="0" err="1">
                <a:cs typeface="Calibri"/>
              </a:rPr>
              <a:t>référents</a:t>
            </a:r>
            <a:endParaRPr lang="en-US" dirty="0">
              <a:cs typeface="Calibri"/>
            </a:endParaRPr>
          </a:p>
          <a:p>
            <a:endParaRPr lang="en-US" b="1" dirty="0">
              <a:cs typeface="Calibri"/>
            </a:endParaRPr>
          </a:p>
          <a:p>
            <a:r>
              <a:rPr lang="en-US" b="1" dirty="0">
                <a:cs typeface="Calibri"/>
              </a:rPr>
              <a:t>3) Les </a:t>
            </a:r>
            <a:r>
              <a:rPr lang="en-US" b="1" dirty="0" err="1">
                <a:cs typeface="Calibri"/>
              </a:rPr>
              <a:t>référents</a:t>
            </a:r>
            <a:r>
              <a:rPr lang="en-US" b="1" dirty="0">
                <a:cs typeface="Calibri"/>
              </a:rPr>
              <a:t> - Comment?</a:t>
            </a:r>
          </a:p>
          <a:p>
            <a:endParaRPr lang="en-US" b="1" dirty="0">
              <a:cs typeface="Calibri"/>
            </a:endParaRPr>
          </a:p>
          <a:p>
            <a:r>
              <a:rPr lang="en-US" b="1" dirty="0" err="1">
                <a:cs typeface="Calibri"/>
              </a:rPr>
              <a:t>Généralités</a:t>
            </a:r>
            <a:endParaRPr lang="en-US" b="1" dirty="0">
              <a:cs typeface="Calibri"/>
            </a:endParaRPr>
          </a:p>
          <a:p>
            <a:r>
              <a:rPr lang="en-US" i="1" dirty="0">
                <a:cs typeface="Calibri"/>
              </a:rPr>
              <a:t>Les </a:t>
            </a:r>
            <a:r>
              <a:rPr lang="en-US" i="1" dirty="0" err="1">
                <a:cs typeface="Calibri"/>
              </a:rPr>
              <a:t>référents</a:t>
            </a:r>
            <a:r>
              <a:rPr lang="en-US" i="1" dirty="0">
                <a:cs typeface="Calibri"/>
              </a:rPr>
              <a:t>...</a:t>
            </a:r>
          </a:p>
          <a:p>
            <a:endParaRPr lang="en-US" b="1" dirty="0">
              <a:cs typeface="Calibri"/>
            </a:endParaRPr>
          </a:p>
          <a:p>
            <a:r>
              <a:rPr lang="en-US" dirty="0">
                <a:cs typeface="Calibri"/>
              </a:rPr>
              <a:t>- ne </a:t>
            </a:r>
            <a:r>
              <a:rPr lang="en-US" dirty="0" err="1">
                <a:cs typeface="Calibri"/>
              </a:rPr>
              <a:t>peuvent</a:t>
            </a:r>
            <a:r>
              <a:rPr lang="en-US" dirty="0">
                <a:cs typeface="Calibri"/>
              </a:rPr>
              <a:t> </a:t>
            </a:r>
            <a:r>
              <a:rPr lang="en-US" dirty="0" err="1">
                <a:cs typeface="Calibri"/>
              </a:rPr>
              <a:t>être</a:t>
            </a:r>
            <a:r>
              <a:rPr lang="en-US" dirty="0">
                <a:cs typeface="Calibri"/>
              </a:rPr>
              <a:t> "</a:t>
            </a:r>
            <a:r>
              <a:rPr lang="en-US" dirty="0" err="1">
                <a:cs typeface="Calibri"/>
              </a:rPr>
              <a:t>repris</a:t>
            </a:r>
            <a:r>
              <a:rPr lang="en-US" dirty="0">
                <a:cs typeface="Calibri"/>
              </a:rPr>
              <a:t>/</a:t>
            </a:r>
            <a:r>
              <a:rPr lang="en-US" dirty="0" err="1">
                <a:cs typeface="Calibri"/>
              </a:rPr>
              <a:t>recyclés</a:t>
            </a:r>
            <a:r>
              <a:rPr lang="en-US" dirty="0">
                <a:cs typeface="Calibri"/>
              </a:rPr>
              <a:t>" </a:t>
            </a:r>
            <a:r>
              <a:rPr lang="en-US" dirty="0" err="1">
                <a:cs typeface="Calibri"/>
              </a:rPr>
              <a:t>d'années</a:t>
            </a:r>
            <a:r>
              <a:rPr lang="en-US" dirty="0">
                <a:cs typeface="Calibri"/>
              </a:rPr>
              <a:t> en </a:t>
            </a:r>
            <a:r>
              <a:rPr lang="en-US" dirty="0" err="1">
                <a:cs typeface="Calibri"/>
              </a:rPr>
              <a:t>année</a:t>
            </a:r>
            <a:r>
              <a:rPr lang="en-US" dirty="0">
                <a:cs typeface="Calibri"/>
              </a:rPr>
              <a:t> CAR font </a:t>
            </a:r>
            <a:r>
              <a:rPr lang="en-US" dirty="0" err="1">
                <a:cs typeface="Calibri"/>
              </a:rPr>
              <a:t>référence</a:t>
            </a:r>
            <a:r>
              <a:rPr lang="en-US" dirty="0">
                <a:cs typeface="Calibri"/>
              </a:rPr>
              <a:t> au </a:t>
            </a:r>
            <a:r>
              <a:rPr lang="en-US" dirty="0" err="1">
                <a:cs typeface="Calibri"/>
              </a:rPr>
              <a:t>vécu</a:t>
            </a:r>
            <a:r>
              <a:rPr lang="en-US" dirty="0">
                <a:cs typeface="Calibri"/>
              </a:rPr>
              <a:t> des </a:t>
            </a:r>
            <a:r>
              <a:rPr lang="en-US" dirty="0" err="1">
                <a:cs typeface="Calibri"/>
              </a:rPr>
              <a:t>élèves</a:t>
            </a:r>
            <a:r>
              <a:rPr lang="en-US" dirty="0">
                <a:cs typeface="Calibri"/>
              </a:rPr>
              <a:t>/</a:t>
            </a:r>
            <a:r>
              <a:rPr lang="en-US" dirty="0" err="1">
                <a:cs typeface="Calibri"/>
              </a:rPr>
              <a:t>doivent</a:t>
            </a:r>
            <a:r>
              <a:rPr lang="en-US" dirty="0">
                <a:cs typeface="Calibri"/>
              </a:rPr>
              <a:t> se </a:t>
            </a:r>
            <a:r>
              <a:rPr lang="en-US" dirty="0" err="1">
                <a:cs typeface="Calibri"/>
              </a:rPr>
              <a:t>construire</a:t>
            </a:r>
            <a:endParaRPr lang="en-US" dirty="0">
              <a:cs typeface="Calibri"/>
            </a:endParaRPr>
          </a:p>
          <a:p>
            <a:endParaRPr lang="en-US" dirty="0">
              <a:cs typeface="Calibri"/>
            </a:endParaRPr>
          </a:p>
          <a:p>
            <a:r>
              <a:rPr lang="en-US" dirty="0">
                <a:cs typeface="Calibri"/>
              </a:rPr>
              <a:t>- font </a:t>
            </a:r>
            <a:r>
              <a:rPr lang="en-US" dirty="0" err="1">
                <a:cs typeface="Calibri"/>
              </a:rPr>
              <a:t>état</a:t>
            </a:r>
            <a:r>
              <a:rPr lang="en-US" dirty="0">
                <a:cs typeface="Calibri"/>
              </a:rPr>
              <a:t> de la progression </a:t>
            </a:r>
            <a:r>
              <a:rPr lang="en-US" dirty="0" err="1">
                <a:cs typeface="Calibri"/>
              </a:rPr>
              <a:t>vers</a:t>
            </a:r>
            <a:r>
              <a:rPr lang="en-US" dirty="0">
                <a:cs typeface="Calibri"/>
              </a:rPr>
              <a:t> </a:t>
            </a:r>
            <a:r>
              <a:rPr lang="en-US" dirty="0" err="1">
                <a:cs typeface="Calibri"/>
              </a:rPr>
              <a:t>l'abstraction</a:t>
            </a:r>
            <a:r>
              <a:rPr lang="en-US" dirty="0">
                <a:cs typeface="Calibri"/>
              </a:rPr>
              <a:t> et des </a:t>
            </a:r>
            <a:r>
              <a:rPr lang="en-US" dirty="0" err="1">
                <a:cs typeface="Calibri"/>
              </a:rPr>
              <a:t>apprentissages</a:t>
            </a:r>
            <a:r>
              <a:rPr lang="en-US" dirty="0">
                <a:cs typeface="Calibri"/>
              </a:rPr>
              <a:t> en </a:t>
            </a:r>
            <a:r>
              <a:rPr lang="en-US" dirty="0" err="1">
                <a:cs typeface="Calibri"/>
              </a:rPr>
              <a:t>cours</a:t>
            </a:r>
            <a:r>
              <a:rPr lang="en-US" dirty="0">
                <a:cs typeface="Calibri"/>
              </a:rPr>
              <a:t> (ex: pour rapport de position - photo</a:t>
            </a:r>
          </a:p>
          <a:p>
            <a:endParaRPr lang="en-US" dirty="0">
              <a:cs typeface="Calibri"/>
            </a:endParaRPr>
          </a:p>
          <a:p>
            <a:r>
              <a:rPr lang="en-US" dirty="0">
                <a:cs typeface="Calibri"/>
              </a:rPr>
              <a:t>- </a:t>
            </a:r>
            <a:r>
              <a:rPr lang="en-US" dirty="0" err="1">
                <a:cs typeface="Calibri"/>
              </a:rPr>
              <a:t>sont</a:t>
            </a:r>
            <a:r>
              <a:rPr lang="en-US" dirty="0">
                <a:cs typeface="Calibri"/>
              </a:rPr>
              <a:t> la </a:t>
            </a:r>
            <a:r>
              <a:rPr lang="en-US" dirty="0" err="1">
                <a:cs typeface="Calibri"/>
              </a:rPr>
              <a:t>synthèse</a:t>
            </a:r>
            <a:r>
              <a:rPr lang="en-US" dirty="0">
                <a:cs typeface="Calibri"/>
              </a:rPr>
              <a:t> de </a:t>
            </a:r>
            <a:r>
              <a:rPr lang="en-US" dirty="0" err="1">
                <a:cs typeface="Calibri"/>
              </a:rPr>
              <a:t>ce</a:t>
            </a:r>
            <a:r>
              <a:rPr lang="en-US" dirty="0">
                <a:cs typeface="Calibri"/>
              </a:rPr>
              <a:t> qui </a:t>
            </a:r>
            <a:r>
              <a:rPr lang="en-US" dirty="0" err="1">
                <a:cs typeface="Calibri"/>
              </a:rPr>
              <a:t>est</a:t>
            </a:r>
            <a:r>
              <a:rPr lang="en-US" dirty="0">
                <a:cs typeface="Calibri"/>
              </a:rPr>
              <a:t> </a:t>
            </a:r>
            <a:r>
              <a:rPr lang="en-US" dirty="0" err="1">
                <a:cs typeface="Calibri"/>
              </a:rPr>
              <a:t>reconnu</a:t>
            </a:r>
            <a:r>
              <a:rPr lang="en-US" dirty="0">
                <a:cs typeface="Calibri"/>
              </a:rPr>
              <a:t>/ </a:t>
            </a:r>
            <a:r>
              <a:rPr lang="en-US" dirty="0" err="1">
                <a:cs typeface="Calibri"/>
              </a:rPr>
              <a:t>didactiquement</a:t>
            </a:r>
            <a:r>
              <a:rPr lang="en-US" dirty="0">
                <a:cs typeface="Calibri"/>
              </a:rPr>
              <a:t> et du point de la matière </a:t>
            </a:r>
            <a:r>
              <a:rPr lang="en-US" dirty="0" err="1">
                <a:cs typeface="Calibri"/>
              </a:rPr>
              <a:t>comme</a:t>
            </a:r>
            <a:r>
              <a:rPr lang="en-US" dirty="0">
                <a:cs typeface="Calibri"/>
              </a:rPr>
              <a:t> correct --&gt; qui </a:t>
            </a:r>
            <a:r>
              <a:rPr lang="en-US" dirty="0" err="1">
                <a:cs typeface="Calibri"/>
              </a:rPr>
              <a:t>sécurise</a:t>
            </a:r>
            <a:r>
              <a:rPr lang="en-US" dirty="0">
                <a:cs typeface="Calibri"/>
              </a:rPr>
              <a:t> </a:t>
            </a:r>
            <a:r>
              <a:rPr lang="en-US" dirty="0" err="1">
                <a:cs typeface="Calibri"/>
              </a:rPr>
              <a:t>l'élève</a:t>
            </a:r>
            <a:r>
              <a:rPr lang="en-US" dirty="0">
                <a:cs typeface="Calibri"/>
              </a:rPr>
              <a:t> car "</a:t>
            </a:r>
            <a:r>
              <a:rPr lang="en-US" dirty="0" err="1">
                <a:cs typeface="Calibri"/>
              </a:rPr>
              <a:t>fixé</a:t>
            </a:r>
            <a:r>
              <a:rPr lang="en-US" dirty="0">
                <a:cs typeface="Calibri"/>
              </a:rPr>
              <a:t>" un moment </a:t>
            </a:r>
            <a:r>
              <a:rPr lang="en-US" dirty="0" err="1">
                <a:cs typeface="Calibri"/>
              </a:rPr>
              <a:t>donné</a:t>
            </a:r>
            <a:r>
              <a:rPr lang="en-US" dirty="0">
                <a:cs typeface="Calibri"/>
              </a:rPr>
              <a:t> --&gt; font </a:t>
            </a:r>
            <a:r>
              <a:rPr lang="en-US" dirty="0" err="1">
                <a:cs typeface="Calibri"/>
              </a:rPr>
              <a:t>l'objet</a:t>
            </a:r>
            <a:r>
              <a:rPr lang="en-US" dirty="0">
                <a:cs typeface="Calibri"/>
              </a:rPr>
              <a:t> </a:t>
            </a:r>
            <a:r>
              <a:rPr lang="en-US" dirty="0" err="1">
                <a:cs typeface="Calibri"/>
              </a:rPr>
              <a:t>donc</a:t>
            </a:r>
            <a:r>
              <a:rPr lang="en-US" dirty="0">
                <a:cs typeface="Calibri"/>
              </a:rPr>
              <a:t> à un moment </a:t>
            </a:r>
            <a:r>
              <a:rPr lang="en-US" dirty="0" err="1">
                <a:cs typeface="Calibri"/>
              </a:rPr>
              <a:t>donné</a:t>
            </a:r>
            <a:r>
              <a:rPr lang="en-US" dirty="0">
                <a:cs typeface="Calibri"/>
              </a:rPr>
              <a:t> </a:t>
            </a:r>
            <a:r>
              <a:rPr lang="en-US" dirty="0" err="1">
                <a:cs typeface="Calibri"/>
              </a:rPr>
              <a:t>d'une</a:t>
            </a:r>
            <a:r>
              <a:rPr lang="en-US" dirty="0">
                <a:cs typeface="Calibri"/>
              </a:rPr>
              <a:t> </a:t>
            </a:r>
            <a:r>
              <a:rPr lang="en-US" dirty="0" err="1">
                <a:cs typeface="Calibri"/>
              </a:rPr>
              <a:t>activité</a:t>
            </a:r>
            <a:r>
              <a:rPr lang="en-US" dirty="0">
                <a:cs typeface="Calibri"/>
              </a:rPr>
              <a:t> collective qui </a:t>
            </a:r>
            <a:r>
              <a:rPr lang="en-US" dirty="0" err="1">
                <a:cs typeface="Calibri"/>
              </a:rPr>
              <a:t>officialise</a:t>
            </a:r>
            <a:r>
              <a:rPr lang="en-US" dirty="0">
                <a:cs typeface="Calibri"/>
              </a:rPr>
              <a:t> le </a:t>
            </a:r>
            <a:r>
              <a:rPr lang="en-US" dirty="0" err="1">
                <a:cs typeface="Calibri"/>
              </a:rPr>
              <a:t>statut</a:t>
            </a:r>
            <a:r>
              <a:rPr lang="en-US" dirty="0">
                <a:cs typeface="Calibri"/>
              </a:rPr>
              <a:t> des </a:t>
            </a:r>
            <a:r>
              <a:rPr lang="en-US" dirty="0" err="1">
                <a:cs typeface="Calibri"/>
              </a:rPr>
              <a:t>informations</a:t>
            </a:r>
            <a:r>
              <a:rPr lang="en-US" dirty="0">
                <a:cs typeface="Calibri"/>
              </a:rPr>
              <a:t> qui y </a:t>
            </a:r>
            <a:r>
              <a:rPr lang="en-US" dirty="0" err="1">
                <a:cs typeface="Calibri"/>
              </a:rPr>
              <a:t>sont</a:t>
            </a:r>
            <a:r>
              <a:rPr lang="en-US" dirty="0">
                <a:cs typeface="Calibri"/>
              </a:rPr>
              <a:t> </a:t>
            </a:r>
            <a:r>
              <a:rPr lang="en-US" dirty="0" err="1">
                <a:cs typeface="Calibri"/>
              </a:rPr>
              <a:t>consignées</a:t>
            </a:r>
            <a:r>
              <a:rPr lang="en-US" dirty="0">
                <a:cs typeface="Calibri"/>
              </a:rPr>
              <a:t>. </a:t>
            </a:r>
            <a:r>
              <a:rPr lang="en-US" dirty="0" err="1">
                <a:cs typeface="Calibri"/>
              </a:rPr>
              <a:t>Cela</a:t>
            </a:r>
            <a:r>
              <a:rPr lang="en-US" dirty="0">
                <a:cs typeface="Calibri"/>
              </a:rPr>
              <a:t> </a:t>
            </a:r>
            <a:r>
              <a:rPr lang="en-US" dirty="0" err="1">
                <a:cs typeface="Calibri"/>
              </a:rPr>
              <a:t>n'empêche</a:t>
            </a:r>
            <a:r>
              <a:rPr lang="en-US" dirty="0">
                <a:cs typeface="Calibri"/>
              </a:rPr>
              <a:t> que </a:t>
            </a:r>
            <a:r>
              <a:rPr lang="en-US" dirty="0" err="1">
                <a:cs typeface="Calibri"/>
              </a:rPr>
              <a:t>plusieurs</a:t>
            </a:r>
            <a:r>
              <a:rPr lang="en-US" dirty="0">
                <a:cs typeface="Calibri"/>
              </a:rPr>
              <a:t> "démarches" </a:t>
            </a:r>
            <a:r>
              <a:rPr lang="en-US" dirty="0" err="1">
                <a:cs typeface="Calibri"/>
              </a:rPr>
              <a:t>puissent</a:t>
            </a:r>
            <a:r>
              <a:rPr lang="en-US" dirty="0">
                <a:cs typeface="Calibri"/>
              </a:rPr>
              <a:t> co-</a:t>
            </a:r>
            <a:r>
              <a:rPr lang="en-US" dirty="0" err="1">
                <a:cs typeface="Calibri"/>
              </a:rPr>
              <a:t>exister</a:t>
            </a:r>
            <a:r>
              <a:rPr lang="en-US" dirty="0">
                <a:cs typeface="Calibri"/>
              </a:rPr>
              <a:t> pour </a:t>
            </a:r>
            <a:r>
              <a:rPr lang="en-US" dirty="0" err="1">
                <a:cs typeface="Calibri"/>
              </a:rPr>
              <a:t>développer</a:t>
            </a:r>
            <a:r>
              <a:rPr lang="en-US" dirty="0">
                <a:cs typeface="Calibri"/>
              </a:rPr>
              <a:t> </a:t>
            </a:r>
            <a:r>
              <a:rPr lang="en-US" dirty="0" err="1">
                <a:cs typeface="Calibri"/>
              </a:rPr>
              <a:t>certains</a:t>
            </a:r>
            <a:r>
              <a:rPr lang="en-US" dirty="0">
                <a:cs typeface="Calibri"/>
              </a:rPr>
              <a:t> SF </a:t>
            </a:r>
            <a:r>
              <a:rPr lang="en-US" dirty="0" err="1">
                <a:cs typeface="Calibri"/>
              </a:rPr>
              <a:t>voire</a:t>
            </a:r>
            <a:r>
              <a:rPr lang="en-US" dirty="0">
                <a:cs typeface="Calibri"/>
              </a:rPr>
              <a:t> </a:t>
            </a:r>
            <a:r>
              <a:rPr lang="en-US" dirty="0" err="1">
                <a:cs typeface="Calibri"/>
              </a:rPr>
              <a:t>compétences</a:t>
            </a:r>
            <a:r>
              <a:rPr lang="en-US" dirty="0">
                <a:cs typeface="Calibri"/>
              </a:rPr>
              <a:t> (</a:t>
            </a:r>
            <a:r>
              <a:rPr lang="en-US" dirty="0" err="1">
                <a:cs typeface="Calibri"/>
              </a:rPr>
              <a:t>forcément</a:t>
            </a:r>
            <a:r>
              <a:rPr lang="en-US" dirty="0">
                <a:cs typeface="Calibri"/>
              </a:rPr>
              <a:t>).</a:t>
            </a:r>
          </a:p>
          <a:p>
            <a:endParaRPr lang="en-US" dirty="0">
              <a:cs typeface="Calibri"/>
            </a:endParaRPr>
          </a:p>
          <a:p>
            <a:r>
              <a:rPr lang="en-US" dirty="0">
                <a:cs typeface="Calibri"/>
              </a:rPr>
              <a:t>-  </a:t>
            </a:r>
            <a:r>
              <a:rPr lang="en-US" dirty="0" err="1">
                <a:cs typeface="Calibri"/>
              </a:rPr>
              <a:t>sont</a:t>
            </a:r>
            <a:r>
              <a:rPr lang="en-US" dirty="0">
                <a:cs typeface="Calibri"/>
              </a:rPr>
              <a:t> </a:t>
            </a:r>
            <a:r>
              <a:rPr lang="en-US" dirty="0" err="1">
                <a:cs typeface="Calibri"/>
              </a:rPr>
              <a:t>conservés</a:t>
            </a:r>
            <a:r>
              <a:rPr lang="en-US" dirty="0">
                <a:cs typeface="Calibri"/>
              </a:rPr>
              <a:t> pour y </a:t>
            </a:r>
            <a:r>
              <a:rPr lang="en-US" dirty="0" err="1">
                <a:cs typeface="Calibri"/>
              </a:rPr>
              <a:t>revenir</a:t>
            </a:r>
            <a:r>
              <a:rPr lang="en-US" dirty="0">
                <a:cs typeface="Calibri"/>
              </a:rPr>
              <a:t> </a:t>
            </a:r>
            <a:r>
              <a:rPr lang="en-US" dirty="0" err="1">
                <a:cs typeface="Calibri"/>
              </a:rPr>
              <a:t>quand</a:t>
            </a:r>
            <a:r>
              <a:rPr lang="en-US" dirty="0">
                <a:cs typeface="Calibri"/>
              </a:rPr>
              <a:t> </a:t>
            </a:r>
            <a:r>
              <a:rPr lang="en-US" dirty="0" err="1">
                <a:cs typeface="Calibri"/>
              </a:rPr>
              <a:t>nécessaire</a:t>
            </a:r>
            <a:r>
              <a:rPr lang="en-US" dirty="0">
                <a:cs typeface="Calibri"/>
              </a:rPr>
              <a:t> (ex: tringles </a:t>
            </a:r>
            <a:r>
              <a:rPr lang="en-US" dirty="0" err="1">
                <a:cs typeface="Calibri"/>
              </a:rPr>
              <a:t>penderie</a:t>
            </a:r>
            <a:r>
              <a:rPr lang="en-US" dirty="0">
                <a:cs typeface="Calibri"/>
              </a:rPr>
              <a:t>) </a:t>
            </a:r>
            <a:r>
              <a:rPr lang="en-US" dirty="0" err="1">
                <a:cs typeface="Calibri"/>
              </a:rPr>
              <a:t>mais</a:t>
            </a:r>
            <a:r>
              <a:rPr lang="en-US" dirty="0">
                <a:cs typeface="Calibri"/>
              </a:rPr>
              <a:t> ne </a:t>
            </a:r>
            <a:r>
              <a:rPr lang="en-US" dirty="0" err="1">
                <a:cs typeface="Calibri"/>
              </a:rPr>
              <a:t>sont</a:t>
            </a:r>
            <a:r>
              <a:rPr lang="en-US" dirty="0">
                <a:cs typeface="Calibri"/>
              </a:rPr>
              <a:t> pas </a:t>
            </a:r>
            <a:r>
              <a:rPr lang="en-US" dirty="0" err="1">
                <a:cs typeface="Calibri"/>
              </a:rPr>
              <a:t>tous</a:t>
            </a:r>
            <a:r>
              <a:rPr lang="en-US" dirty="0">
                <a:cs typeface="Calibri"/>
              </a:rPr>
              <a:t> </a:t>
            </a:r>
            <a:r>
              <a:rPr lang="en-US" dirty="0" err="1">
                <a:cs typeface="Calibri"/>
              </a:rPr>
              <a:t>affiché</a:t>
            </a:r>
            <a:r>
              <a:rPr lang="en-US" dirty="0">
                <a:cs typeface="Calibri"/>
              </a:rPr>
              <a:t> et </a:t>
            </a:r>
            <a:r>
              <a:rPr lang="en-US" dirty="0" err="1">
                <a:cs typeface="Calibri"/>
              </a:rPr>
              <a:t>compilé</a:t>
            </a:r>
            <a:r>
              <a:rPr lang="en-US" dirty="0">
                <a:cs typeface="Calibri"/>
              </a:rPr>
              <a:t> </a:t>
            </a:r>
            <a:r>
              <a:rPr lang="en-US" dirty="0" err="1">
                <a:cs typeface="Calibri"/>
              </a:rPr>
              <a:t>visuellement</a:t>
            </a:r>
            <a:r>
              <a:rPr lang="en-US" dirty="0">
                <a:cs typeface="Calibri"/>
              </a:rPr>
              <a:t> – ne pas </a:t>
            </a:r>
            <a:r>
              <a:rPr lang="en-US" dirty="0" err="1">
                <a:cs typeface="Calibri"/>
              </a:rPr>
              <a:t>saturer</a:t>
            </a:r>
            <a:r>
              <a:rPr lang="en-US" dirty="0">
                <a:cs typeface="Calibri"/>
              </a:rPr>
              <a:t> </a:t>
            </a:r>
            <a:r>
              <a:rPr lang="en-US" dirty="0" err="1">
                <a:cs typeface="Calibri"/>
              </a:rPr>
              <a:t>l'espace</a:t>
            </a:r>
            <a:r>
              <a:rPr lang="en-US" dirty="0">
                <a:cs typeface="Calibri"/>
              </a:rPr>
              <a:t> </a:t>
            </a:r>
            <a:r>
              <a:rPr lang="en-US" dirty="0" err="1">
                <a:cs typeface="Calibri"/>
              </a:rPr>
              <a:t>classe</a:t>
            </a:r>
            <a:r>
              <a:rPr lang="en-US" dirty="0">
                <a:cs typeface="Calibri"/>
              </a:rPr>
              <a:t> – </a:t>
            </a:r>
            <a:r>
              <a:rPr lang="en-US" dirty="0" err="1">
                <a:cs typeface="Calibri"/>
              </a:rPr>
              <a:t>ceux</a:t>
            </a:r>
            <a:r>
              <a:rPr lang="en-US" dirty="0">
                <a:cs typeface="Calibri"/>
              </a:rPr>
              <a:t> </a:t>
            </a:r>
            <a:r>
              <a:rPr lang="en-US" dirty="0" err="1">
                <a:cs typeface="Calibri"/>
              </a:rPr>
              <a:t>disponibles</a:t>
            </a:r>
            <a:r>
              <a:rPr lang="en-US" dirty="0">
                <a:cs typeface="Calibri"/>
              </a:rPr>
              <a:t> et </a:t>
            </a:r>
            <a:r>
              <a:rPr lang="en-US" dirty="0" err="1">
                <a:cs typeface="Calibri"/>
              </a:rPr>
              <a:t>affiché</a:t>
            </a:r>
            <a:r>
              <a:rPr lang="en-US" dirty="0">
                <a:cs typeface="Calibri"/>
              </a:rPr>
              <a:t> </a:t>
            </a:r>
            <a:r>
              <a:rPr lang="en-US" dirty="0" err="1">
                <a:cs typeface="Calibri"/>
              </a:rPr>
              <a:t>sont</a:t>
            </a:r>
            <a:r>
              <a:rPr lang="en-US" dirty="0">
                <a:cs typeface="Calibri"/>
              </a:rPr>
              <a:t> </a:t>
            </a:r>
            <a:r>
              <a:rPr lang="en-US" dirty="0" err="1">
                <a:cs typeface="Calibri"/>
              </a:rPr>
              <a:t>ceux</a:t>
            </a:r>
            <a:r>
              <a:rPr lang="en-US" dirty="0">
                <a:cs typeface="Calibri"/>
              </a:rPr>
              <a:t> qui correspondent aux </a:t>
            </a:r>
            <a:r>
              <a:rPr lang="en-US" dirty="0" err="1">
                <a:cs typeface="Calibri"/>
              </a:rPr>
              <a:t>besoins</a:t>
            </a:r>
            <a:r>
              <a:rPr lang="en-US" dirty="0">
                <a:cs typeface="Calibri"/>
              </a:rPr>
              <a:t> des </a:t>
            </a:r>
            <a:r>
              <a:rPr lang="en-US" dirty="0" err="1">
                <a:cs typeface="Calibri"/>
              </a:rPr>
              <a:t>élèves</a:t>
            </a:r>
            <a:r>
              <a:rPr lang="en-US" dirty="0">
                <a:cs typeface="Calibri"/>
              </a:rPr>
              <a:t> par rapport à la </a:t>
            </a:r>
            <a:r>
              <a:rPr lang="en-US" dirty="0" err="1">
                <a:cs typeface="Calibri"/>
              </a:rPr>
              <a:t>compétence</a:t>
            </a:r>
            <a:r>
              <a:rPr lang="en-US" dirty="0">
                <a:cs typeface="Calibri"/>
              </a:rPr>
              <a:t> </a:t>
            </a:r>
            <a:r>
              <a:rPr lang="en-US" dirty="0" err="1">
                <a:cs typeface="Calibri"/>
              </a:rPr>
              <a:t>visée</a:t>
            </a:r>
            <a:r>
              <a:rPr lang="en-US" dirty="0">
                <a:cs typeface="Calibri"/>
              </a:rPr>
              <a:t> en </a:t>
            </a:r>
            <a:r>
              <a:rPr lang="en-US" dirty="0" err="1">
                <a:cs typeface="Calibri"/>
              </a:rPr>
              <a:t>cours</a:t>
            </a:r>
            <a:r>
              <a:rPr lang="en-US" dirty="0">
                <a:cs typeface="Calibri"/>
              </a:rPr>
              <a:t> </a:t>
            </a:r>
            <a:r>
              <a:rPr lang="en-US" dirty="0" err="1">
                <a:cs typeface="Calibri"/>
              </a:rPr>
              <a:t>ou</a:t>
            </a:r>
            <a:r>
              <a:rPr lang="en-US" dirty="0">
                <a:cs typeface="Calibri"/>
              </a:rPr>
              <a:t> </a:t>
            </a:r>
            <a:r>
              <a:rPr lang="en-US" dirty="0" err="1">
                <a:cs typeface="Calibri"/>
              </a:rPr>
              <a:t>ceux</a:t>
            </a:r>
            <a:r>
              <a:rPr lang="en-US" dirty="0">
                <a:cs typeface="Calibri"/>
              </a:rPr>
              <a:t> qui </a:t>
            </a:r>
            <a:r>
              <a:rPr lang="en-US" dirty="0" err="1">
                <a:cs typeface="Calibri"/>
              </a:rPr>
              <a:t>sont</a:t>
            </a:r>
            <a:r>
              <a:rPr lang="en-US" dirty="0">
                <a:cs typeface="Calibri"/>
              </a:rPr>
              <a:t> </a:t>
            </a:r>
            <a:r>
              <a:rPr lang="en-US" dirty="0" err="1">
                <a:cs typeface="Calibri"/>
              </a:rPr>
              <a:t>quotidiennement</a:t>
            </a:r>
            <a:r>
              <a:rPr lang="en-US" dirty="0">
                <a:cs typeface="Calibri"/>
              </a:rPr>
              <a:t> </a:t>
            </a:r>
            <a:r>
              <a:rPr lang="en-US" dirty="0" err="1">
                <a:cs typeface="Calibri"/>
              </a:rPr>
              <a:t>nécessaire</a:t>
            </a:r>
            <a:r>
              <a:rPr lang="en-US" dirty="0">
                <a:cs typeface="Calibri"/>
              </a:rPr>
              <a:t> (</a:t>
            </a:r>
            <a:r>
              <a:rPr lang="en-US" dirty="0" err="1">
                <a:cs typeface="Calibri"/>
              </a:rPr>
              <a:t>bande</a:t>
            </a:r>
            <a:r>
              <a:rPr lang="en-US" dirty="0">
                <a:cs typeface="Calibri"/>
              </a:rPr>
              <a:t> numérique...) --&gt; </a:t>
            </a:r>
            <a:r>
              <a:rPr lang="en-US" dirty="0" err="1">
                <a:cs typeface="Calibri"/>
              </a:rPr>
              <a:t>peut-être</a:t>
            </a:r>
            <a:r>
              <a:rPr lang="en-US" dirty="0">
                <a:cs typeface="Calibri"/>
              </a:rPr>
              <a:t> à </a:t>
            </a:r>
            <a:r>
              <a:rPr lang="en-US" dirty="0" err="1">
                <a:cs typeface="Calibri"/>
              </a:rPr>
              <a:t>nuancer</a:t>
            </a:r>
            <a:r>
              <a:rPr lang="en-US" dirty="0">
                <a:cs typeface="Calibri"/>
              </a:rPr>
              <a:t>/</a:t>
            </a:r>
            <a:r>
              <a:rPr lang="en-US" dirty="0" err="1">
                <a:cs typeface="Calibri"/>
              </a:rPr>
              <a:t>compléter</a:t>
            </a:r>
            <a:r>
              <a:rPr lang="en-US" dirty="0">
                <a:cs typeface="Calibri"/>
              </a:rPr>
              <a:t>...</a:t>
            </a:r>
          </a:p>
          <a:p>
            <a:endParaRPr lang="en-US" dirty="0">
              <a:cs typeface="Calibri"/>
            </a:endParaRPr>
          </a:p>
          <a:p>
            <a:r>
              <a:rPr lang="en-US" b="1" dirty="0">
                <a:cs typeface="Calibri"/>
              </a:rPr>
              <a:t>Démarche</a:t>
            </a:r>
          </a:p>
          <a:p>
            <a:r>
              <a:rPr lang="en-US" dirty="0">
                <a:cs typeface="Calibri"/>
              </a:rPr>
              <a:t>- </a:t>
            </a:r>
            <a:r>
              <a:rPr lang="en-US" dirty="0" err="1">
                <a:cs typeface="Calibri"/>
              </a:rPr>
              <a:t>Expliciter</a:t>
            </a:r>
            <a:r>
              <a:rPr lang="en-US" dirty="0">
                <a:cs typeface="Calibri"/>
              </a:rPr>
              <a:t> </a:t>
            </a:r>
            <a:r>
              <a:rPr lang="en-US" dirty="0" err="1">
                <a:cs typeface="Calibri"/>
              </a:rPr>
              <a:t>systématiquement</a:t>
            </a:r>
            <a:r>
              <a:rPr lang="en-US" dirty="0">
                <a:cs typeface="Calibri"/>
              </a:rPr>
              <a:t> les </a:t>
            </a:r>
            <a:r>
              <a:rPr lang="en-US" dirty="0" err="1">
                <a:cs typeface="Calibri"/>
              </a:rPr>
              <a:t>enjeux</a:t>
            </a:r>
            <a:r>
              <a:rPr lang="en-US" dirty="0">
                <a:cs typeface="Calibri"/>
              </a:rPr>
              <a:t> </a:t>
            </a:r>
            <a:r>
              <a:rPr lang="en-US" dirty="0" err="1">
                <a:cs typeface="Calibri"/>
              </a:rPr>
              <a:t>d'apprentissage</a:t>
            </a:r>
            <a:r>
              <a:rPr lang="en-US" dirty="0">
                <a:cs typeface="Calibri"/>
              </a:rPr>
              <a:t> ;-) </a:t>
            </a:r>
          </a:p>
          <a:p>
            <a:r>
              <a:rPr lang="en-US" dirty="0">
                <a:cs typeface="Calibri"/>
              </a:rPr>
              <a:t>- </a:t>
            </a:r>
            <a:r>
              <a:rPr lang="en-US" dirty="0" err="1">
                <a:cs typeface="Calibri"/>
              </a:rPr>
              <a:t>expliciter</a:t>
            </a:r>
            <a:r>
              <a:rPr lang="en-US" dirty="0">
                <a:cs typeface="Calibri"/>
              </a:rPr>
              <a:t> que </a:t>
            </a:r>
            <a:r>
              <a:rPr lang="en-US" dirty="0" err="1">
                <a:cs typeface="Calibri"/>
              </a:rPr>
              <a:t>l'on</a:t>
            </a:r>
            <a:r>
              <a:rPr lang="en-US" dirty="0">
                <a:cs typeface="Calibri"/>
              </a:rPr>
              <a:t> </a:t>
            </a:r>
            <a:r>
              <a:rPr lang="en-US" dirty="0" err="1">
                <a:cs typeface="Calibri"/>
              </a:rPr>
              <a:t>prend</a:t>
            </a:r>
            <a:r>
              <a:rPr lang="en-US" dirty="0">
                <a:cs typeface="Calibri"/>
              </a:rPr>
              <a:t> des photos pour y </a:t>
            </a:r>
            <a:r>
              <a:rPr lang="en-US" dirty="0" err="1">
                <a:cs typeface="Calibri"/>
              </a:rPr>
              <a:t>revenir</a:t>
            </a:r>
            <a:r>
              <a:rPr lang="en-US" dirty="0">
                <a:cs typeface="Calibri"/>
              </a:rPr>
              <a:t> (proposer des photos </a:t>
            </a:r>
            <a:r>
              <a:rPr lang="en-US" dirty="0" err="1">
                <a:cs typeface="Calibri"/>
              </a:rPr>
              <a:t>supplémentaires</a:t>
            </a:r>
            <a:r>
              <a:rPr lang="en-US" dirty="0">
                <a:cs typeface="Calibri"/>
              </a:rPr>
              <a:t> </a:t>
            </a:r>
            <a:r>
              <a:rPr lang="en-US" dirty="0" err="1">
                <a:cs typeface="Calibri"/>
              </a:rPr>
              <a:t>si</a:t>
            </a:r>
            <a:r>
              <a:rPr lang="en-US" dirty="0">
                <a:cs typeface="Calibri"/>
              </a:rPr>
              <a:t> </a:t>
            </a:r>
            <a:r>
              <a:rPr lang="en-US" dirty="0" err="1">
                <a:cs typeface="Calibri"/>
              </a:rPr>
              <a:t>nécessaires</a:t>
            </a:r>
            <a:r>
              <a:rPr lang="en-US" dirty="0">
                <a:cs typeface="Calibri"/>
              </a:rPr>
              <a:t> </a:t>
            </a:r>
            <a:r>
              <a:rPr lang="en-US" dirty="0" err="1">
                <a:cs typeface="Calibri"/>
              </a:rPr>
              <a:t>ou</a:t>
            </a:r>
            <a:r>
              <a:rPr lang="en-US" dirty="0">
                <a:cs typeface="Calibri"/>
              </a:rPr>
              <a:t> </a:t>
            </a:r>
            <a:r>
              <a:rPr lang="en-US" dirty="0" err="1">
                <a:cs typeface="Calibri"/>
              </a:rPr>
              <a:t>si</a:t>
            </a:r>
            <a:r>
              <a:rPr lang="en-US" dirty="0">
                <a:cs typeface="Calibri"/>
              </a:rPr>
              <a:t> </a:t>
            </a:r>
            <a:r>
              <a:rPr lang="en-US" dirty="0" err="1">
                <a:cs typeface="Calibri"/>
              </a:rPr>
              <a:t>celles</a:t>
            </a:r>
            <a:r>
              <a:rPr lang="en-US" dirty="0">
                <a:cs typeface="Calibri"/>
              </a:rPr>
              <a:t> </a:t>
            </a:r>
            <a:r>
              <a:rPr lang="en-US" dirty="0" err="1">
                <a:cs typeface="Calibri"/>
              </a:rPr>
              <a:t>prises</a:t>
            </a:r>
            <a:r>
              <a:rPr lang="en-US" dirty="0">
                <a:cs typeface="Calibri"/>
              </a:rPr>
              <a:t> en temps </a:t>
            </a:r>
            <a:r>
              <a:rPr lang="en-US" dirty="0" err="1">
                <a:cs typeface="Calibri"/>
              </a:rPr>
              <a:t>réels</a:t>
            </a:r>
            <a:r>
              <a:rPr lang="en-US" dirty="0">
                <a:cs typeface="Calibri"/>
              </a:rPr>
              <a:t> avec les </a:t>
            </a:r>
            <a:r>
              <a:rPr lang="en-US" dirty="0" err="1">
                <a:cs typeface="Calibri"/>
              </a:rPr>
              <a:t>élèves</a:t>
            </a:r>
            <a:r>
              <a:rPr lang="en-US" dirty="0">
                <a:cs typeface="Calibri"/>
              </a:rPr>
              <a:t> ne </a:t>
            </a:r>
            <a:r>
              <a:rPr lang="en-US" dirty="0" err="1">
                <a:cs typeface="Calibri"/>
              </a:rPr>
              <a:t>sont</a:t>
            </a:r>
            <a:r>
              <a:rPr lang="en-US" dirty="0">
                <a:cs typeface="Calibri"/>
              </a:rPr>
              <a:t> pas </a:t>
            </a:r>
            <a:r>
              <a:rPr lang="en-US" dirty="0" err="1">
                <a:cs typeface="Calibri"/>
              </a:rPr>
              <a:t>claires</a:t>
            </a:r>
            <a:r>
              <a:rPr lang="en-US" dirty="0">
                <a:cs typeface="Calibri"/>
              </a:rPr>
              <a:t>)</a:t>
            </a:r>
          </a:p>
          <a:p>
            <a:r>
              <a:rPr lang="en-US" dirty="0">
                <a:cs typeface="Calibri"/>
              </a:rPr>
              <a:t>- </a:t>
            </a:r>
            <a:r>
              <a:rPr lang="en-US" dirty="0" err="1">
                <a:cs typeface="Calibri"/>
              </a:rPr>
              <a:t>verbaliser</a:t>
            </a:r>
            <a:r>
              <a:rPr lang="en-US" dirty="0">
                <a:cs typeface="Calibri"/>
              </a:rPr>
              <a:t> sur la base des photos </a:t>
            </a:r>
            <a:r>
              <a:rPr lang="en-US" dirty="0" err="1">
                <a:cs typeface="Calibri"/>
              </a:rPr>
              <a:t>prises</a:t>
            </a:r>
            <a:r>
              <a:rPr lang="en-US" dirty="0">
                <a:cs typeface="Calibri"/>
              </a:rPr>
              <a:t> (en </a:t>
            </a:r>
            <a:r>
              <a:rPr lang="en-US" dirty="0" err="1">
                <a:cs typeface="Calibri"/>
              </a:rPr>
              <a:t>individuel</a:t>
            </a:r>
            <a:r>
              <a:rPr lang="en-US" dirty="0">
                <a:cs typeface="Calibri"/>
              </a:rPr>
              <a:t>, en petit </a:t>
            </a:r>
            <a:r>
              <a:rPr lang="en-US" dirty="0" err="1">
                <a:cs typeface="Calibri"/>
              </a:rPr>
              <a:t>groupe</a:t>
            </a:r>
            <a:r>
              <a:rPr lang="en-US" dirty="0">
                <a:cs typeface="Calibri"/>
              </a:rPr>
              <a:t> et en </a:t>
            </a:r>
            <a:r>
              <a:rPr lang="en-US" dirty="0" err="1">
                <a:cs typeface="Calibri"/>
              </a:rPr>
              <a:t>collectif</a:t>
            </a:r>
            <a:r>
              <a:rPr lang="en-US" dirty="0">
                <a:cs typeface="Calibri"/>
              </a:rPr>
              <a:t>)</a:t>
            </a:r>
          </a:p>
          <a:p>
            <a:r>
              <a:rPr lang="en-US" dirty="0">
                <a:cs typeface="Calibri"/>
              </a:rPr>
              <a:t>- classer/structurer les </a:t>
            </a:r>
            <a:r>
              <a:rPr lang="en-US" dirty="0" err="1">
                <a:cs typeface="Calibri"/>
              </a:rPr>
              <a:t>informations</a:t>
            </a:r>
            <a:r>
              <a:rPr lang="en-US" dirty="0">
                <a:cs typeface="Calibri"/>
              </a:rPr>
              <a:t> en étapes/ avec des </a:t>
            </a:r>
            <a:r>
              <a:rPr lang="en-US" dirty="0" err="1">
                <a:cs typeface="Calibri"/>
              </a:rPr>
              <a:t>connecteurs</a:t>
            </a:r>
            <a:r>
              <a:rPr lang="en-US" dirty="0">
                <a:cs typeface="Calibri"/>
              </a:rPr>
              <a:t>/ des ensembles/ </a:t>
            </a:r>
            <a:r>
              <a:rPr lang="en-US" dirty="0" err="1">
                <a:cs typeface="Calibri"/>
              </a:rPr>
              <a:t>distinguer</a:t>
            </a:r>
            <a:r>
              <a:rPr lang="en-US" dirty="0">
                <a:cs typeface="Calibri"/>
              </a:rPr>
              <a:t> "</a:t>
            </a:r>
            <a:r>
              <a:rPr lang="en-US" dirty="0" err="1">
                <a:cs typeface="Calibri"/>
              </a:rPr>
              <a:t>c'est</a:t>
            </a:r>
            <a:r>
              <a:rPr lang="en-US" dirty="0">
                <a:cs typeface="Calibri"/>
              </a:rPr>
              <a:t> </a:t>
            </a:r>
            <a:r>
              <a:rPr lang="en-US" dirty="0" err="1">
                <a:cs typeface="Calibri"/>
              </a:rPr>
              <a:t>comme</a:t>
            </a:r>
            <a:r>
              <a:rPr lang="en-US" dirty="0">
                <a:cs typeface="Calibri"/>
              </a:rPr>
              <a:t>..." </a:t>
            </a:r>
            <a:r>
              <a:rPr lang="en-US" dirty="0" err="1">
                <a:cs typeface="Calibri"/>
              </a:rPr>
              <a:t>C'est</a:t>
            </a:r>
            <a:r>
              <a:rPr lang="en-US" dirty="0">
                <a:cs typeface="Calibri"/>
              </a:rPr>
              <a:t> </a:t>
            </a:r>
            <a:r>
              <a:rPr lang="en-US" dirty="0" err="1">
                <a:cs typeface="Calibri"/>
              </a:rPr>
              <a:t>différent</a:t>
            </a:r>
            <a:r>
              <a:rPr lang="en-US" dirty="0">
                <a:cs typeface="Calibri"/>
              </a:rPr>
              <a:t> de..." Etc. </a:t>
            </a:r>
            <a:r>
              <a:rPr lang="en-US" dirty="0" err="1">
                <a:cs typeface="Calibri"/>
              </a:rPr>
              <a:t>Cfr</a:t>
            </a:r>
            <a:r>
              <a:rPr lang="en-US" dirty="0">
                <a:cs typeface="Calibri"/>
              </a:rPr>
              <a:t>. </a:t>
            </a:r>
            <a:r>
              <a:rPr lang="en-US" dirty="0" err="1">
                <a:cs typeface="Calibri"/>
              </a:rPr>
              <a:t>Différenciation</a:t>
            </a:r>
            <a:r>
              <a:rPr lang="en-US" dirty="0">
                <a:cs typeface="Calibri"/>
              </a:rPr>
              <a:t>- En atelier/</a:t>
            </a:r>
            <a:r>
              <a:rPr lang="en-US" dirty="0" err="1">
                <a:cs typeface="Calibri"/>
              </a:rPr>
              <a:t>individuel</a:t>
            </a:r>
            <a:r>
              <a:rPr lang="en-US" dirty="0">
                <a:cs typeface="Calibri"/>
              </a:rPr>
              <a:t> ET en </a:t>
            </a:r>
            <a:r>
              <a:rPr lang="en-US" dirty="0" err="1">
                <a:cs typeface="Calibri"/>
              </a:rPr>
              <a:t>collectif</a:t>
            </a:r>
            <a:endParaRPr lang="en-US" dirty="0">
              <a:cs typeface="Calibri"/>
            </a:endParaRPr>
          </a:p>
          <a:p>
            <a:r>
              <a:rPr lang="en-US" dirty="0">
                <a:cs typeface="Calibri"/>
              </a:rPr>
              <a:t>- </a:t>
            </a:r>
            <a:r>
              <a:rPr lang="en-US" dirty="0" err="1">
                <a:cs typeface="Calibri"/>
              </a:rPr>
              <a:t>Afficher</a:t>
            </a:r>
            <a:r>
              <a:rPr lang="en-US" dirty="0">
                <a:cs typeface="Calibri"/>
              </a:rPr>
              <a:t> en temps </a:t>
            </a:r>
            <a:r>
              <a:rPr lang="en-US" dirty="0" err="1">
                <a:cs typeface="Calibri"/>
              </a:rPr>
              <a:t>réel</a:t>
            </a:r>
            <a:r>
              <a:rPr lang="en-US" dirty="0">
                <a:cs typeface="Calibri"/>
              </a:rPr>
              <a:t>/</a:t>
            </a:r>
            <a:r>
              <a:rPr lang="en-US" dirty="0" err="1">
                <a:cs typeface="Calibri"/>
              </a:rPr>
              <a:t>construire</a:t>
            </a:r>
            <a:r>
              <a:rPr lang="en-US" dirty="0">
                <a:cs typeface="Calibri"/>
              </a:rPr>
              <a:t> la structure </a:t>
            </a:r>
            <a:r>
              <a:rPr lang="en-US" dirty="0" err="1">
                <a:cs typeface="Calibri"/>
              </a:rPr>
              <a:t>devant</a:t>
            </a:r>
            <a:r>
              <a:rPr lang="en-US" dirty="0">
                <a:cs typeface="Calibri"/>
              </a:rPr>
              <a:t> les </a:t>
            </a:r>
            <a:r>
              <a:rPr lang="en-US" dirty="0" err="1">
                <a:cs typeface="Calibri"/>
              </a:rPr>
              <a:t>élèves</a:t>
            </a:r>
            <a:r>
              <a:rPr lang="en-US" dirty="0">
                <a:cs typeface="Calibri"/>
              </a:rPr>
              <a:t> en </a:t>
            </a:r>
            <a:r>
              <a:rPr lang="en-US" dirty="0" err="1">
                <a:cs typeface="Calibri"/>
              </a:rPr>
              <a:t>préparant</a:t>
            </a:r>
            <a:r>
              <a:rPr lang="en-US" dirty="0">
                <a:cs typeface="Calibri"/>
              </a:rPr>
              <a:t> </a:t>
            </a:r>
            <a:r>
              <a:rPr lang="en-US" dirty="0" err="1">
                <a:cs typeface="Calibri"/>
              </a:rPr>
              <a:t>soigneusement</a:t>
            </a:r>
            <a:r>
              <a:rPr lang="en-US" dirty="0">
                <a:cs typeface="Calibri"/>
              </a:rPr>
              <a:t> les étapes/questions par </a:t>
            </a:r>
            <a:r>
              <a:rPr lang="en-US" dirty="0" err="1">
                <a:cs typeface="Calibri"/>
              </a:rPr>
              <a:t>lesquelles</a:t>
            </a:r>
            <a:r>
              <a:rPr lang="en-US" dirty="0">
                <a:cs typeface="Calibri"/>
              </a:rPr>
              <a:t> passer pour la </a:t>
            </a:r>
            <a:r>
              <a:rPr lang="en-US" dirty="0" err="1">
                <a:cs typeface="Calibri"/>
              </a:rPr>
              <a:t>logique</a:t>
            </a:r>
            <a:r>
              <a:rPr lang="en-US" dirty="0">
                <a:cs typeface="Calibri"/>
              </a:rPr>
              <a:t> de la démarche et la </a:t>
            </a:r>
            <a:r>
              <a:rPr lang="en-US" dirty="0" err="1">
                <a:cs typeface="Calibri"/>
              </a:rPr>
              <a:t>compréhension</a:t>
            </a:r>
            <a:endParaRPr lang="en-US" dirty="0">
              <a:cs typeface="Calibri"/>
            </a:endParaRPr>
          </a:p>
          <a:p>
            <a:r>
              <a:rPr lang="en-US" dirty="0">
                <a:cs typeface="Calibri"/>
              </a:rPr>
              <a:t>- </a:t>
            </a:r>
            <a:r>
              <a:rPr lang="en-US" dirty="0" err="1">
                <a:cs typeface="Calibri"/>
              </a:rPr>
              <a:t>Distribuer</a:t>
            </a:r>
            <a:r>
              <a:rPr lang="en-US" dirty="0">
                <a:cs typeface="Calibri"/>
              </a:rPr>
              <a:t> </a:t>
            </a:r>
            <a:r>
              <a:rPr lang="en-US" dirty="0" err="1">
                <a:cs typeface="Calibri"/>
              </a:rPr>
              <a:t>adéquatement</a:t>
            </a:r>
            <a:r>
              <a:rPr lang="en-US" dirty="0">
                <a:cs typeface="Calibri"/>
              </a:rPr>
              <a:t> la parole pour que </a:t>
            </a:r>
            <a:r>
              <a:rPr lang="en-US" dirty="0" err="1">
                <a:cs typeface="Calibri"/>
              </a:rPr>
              <a:t>tous</a:t>
            </a:r>
            <a:r>
              <a:rPr lang="en-US" dirty="0">
                <a:cs typeface="Calibri"/>
              </a:rPr>
              <a:t> les </a:t>
            </a:r>
            <a:r>
              <a:rPr lang="en-US" dirty="0" err="1">
                <a:cs typeface="Calibri"/>
              </a:rPr>
              <a:t>élèves</a:t>
            </a:r>
            <a:r>
              <a:rPr lang="en-US" dirty="0">
                <a:cs typeface="Calibri"/>
              </a:rPr>
              <a:t> </a:t>
            </a:r>
            <a:r>
              <a:rPr lang="en-US" dirty="0" err="1">
                <a:cs typeface="Calibri"/>
              </a:rPr>
              <a:t>puissent</a:t>
            </a:r>
            <a:r>
              <a:rPr lang="en-US" dirty="0">
                <a:cs typeface="Calibri"/>
              </a:rPr>
              <a:t> </a:t>
            </a:r>
            <a:r>
              <a:rPr lang="en-US" dirty="0" err="1">
                <a:cs typeface="Calibri"/>
              </a:rPr>
              <a:t>être</a:t>
            </a:r>
            <a:r>
              <a:rPr lang="en-US" dirty="0">
                <a:cs typeface="Calibri"/>
              </a:rPr>
              <a:t> </a:t>
            </a:r>
            <a:r>
              <a:rPr lang="en-US" dirty="0" err="1">
                <a:cs typeface="Calibri"/>
              </a:rPr>
              <a:t>impliqués</a:t>
            </a:r>
            <a:r>
              <a:rPr lang="en-US" dirty="0">
                <a:cs typeface="Calibri"/>
              </a:rPr>
              <a:t> </a:t>
            </a:r>
            <a:r>
              <a:rPr lang="en-US" dirty="0" err="1">
                <a:cs typeface="Calibri"/>
              </a:rPr>
              <a:t>cognitivement</a:t>
            </a:r>
            <a:r>
              <a:rPr lang="en-US" dirty="0">
                <a:cs typeface="Calibri"/>
              </a:rPr>
              <a:t> </a:t>
            </a:r>
          </a:p>
          <a:p>
            <a:r>
              <a:rPr lang="en-US" dirty="0">
                <a:cs typeface="Calibri"/>
              </a:rPr>
              <a:t>- </a:t>
            </a:r>
            <a:r>
              <a:rPr lang="en-US" dirty="0" err="1">
                <a:cs typeface="Calibri"/>
              </a:rPr>
              <a:t>Effectuer</a:t>
            </a:r>
            <a:r>
              <a:rPr lang="en-US" dirty="0">
                <a:cs typeface="Calibri"/>
              </a:rPr>
              <a:t> des rappels du </a:t>
            </a:r>
            <a:r>
              <a:rPr lang="en-US" dirty="0" err="1">
                <a:cs typeface="Calibri"/>
              </a:rPr>
              <a:t>vécu</a:t>
            </a:r>
            <a:r>
              <a:rPr lang="en-US" dirty="0">
                <a:cs typeface="Calibri"/>
              </a:rPr>
              <a:t> </a:t>
            </a:r>
            <a:r>
              <a:rPr lang="en-US" dirty="0" err="1">
                <a:cs typeface="Calibri"/>
              </a:rPr>
              <a:t>collectif</a:t>
            </a:r>
            <a:r>
              <a:rPr lang="en-US" dirty="0">
                <a:cs typeface="Calibri"/>
              </a:rPr>
              <a:t> </a:t>
            </a:r>
            <a:r>
              <a:rPr lang="en-US" dirty="0" err="1">
                <a:cs typeface="Calibri"/>
              </a:rPr>
              <a:t>scolaire</a:t>
            </a:r>
            <a:r>
              <a:rPr lang="en-US" dirty="0">
                <a:cs typeface="Calibri"/>
              </a:rPr>
              <a:t> </a:t>
            </a:r>
            <a:r>
              <a:rPr lang="en-US" dirty="0" err="1">
                <a:cs typeface="Calibri"/>
              </a:rPr>
              <a:t>avant</a:t>
            </a:r>
            <a:r>
              <a:rPr lang="en-US" dirty="0">
                <a:cs typeface="Calibri"/>
              </a:rPr>
              <a:t>/</a:t>
            </a:r>
            <a:r>
              <a:rPr lang="en-US" dirty="0" err="1">
                <a:cs typeface="Calibri"/>
              </a:rPr>
              <a:t>pdt</a:t>
            </a:r>
            <a:r>
              <a:rPr lang="en-US" dirty="0">
                <a:cs typeface="Calibri"/>
              </a:rPr>
              <a:t>/ à la fin</a:t>
            </a:r>
          </a:p>
          <a:p>
            <a:r>
              <a:rPr lang="en-US" dirty="0">
                <a:cs typeface="Calibri"/>
              </a:rPr>
              <a:t>- </a:t>
            </a:r>
            <a:r>
              <a:rPr lang="en-US" dirty="0" err="1">
                <a:cs typeface="Calibri"/>
              </a:rPr>
              <a:t>Choisir</a:t>
            </a:r>
            <a:r>
              <a:rPr lang="en-US" dirty="0">
                <a:cs typeface="Calibri"/>
              </a:rPr>
              <a:t> avec les </a:t>
            </a:r>
            <a:r>
              <a:rPr lang="en-US" dirty="0" err="1">
                <a:cs typeface="Calibri"/>
              </a:rPr>
              <a:t>élèves</a:t>
            </a:r>
            <a:r>
              <a:rPr lang="en-US" dirty="0">
                <a:cs typeface="Calibri"/>
              </a:rPr>
              <a:t> de </a:t>
            </a:r>
            <a:r>
              <a:rPr lang="en-US" dirty="0" err="1">
                <a:cs typeface="Calibri"/>
              </a:rPr>
              <a:t>l'endroit</a:t>
            </a:r>
            <a:r>
              <a:rPr lang="en-US" dirty="0">
                <a:cs typeface="Calibri"/>
              </a:rPr>
              <a:t> </a:t>
            </a:r>
            <a:r>
              <a:rPr lang="en-US" dirty="0" err="1">
                <a:cs typeface="Calibri"/>
              </a:rPr>
              <a:t>où</a:t>
            </a:r>
            <a:r>
              <a:rPr lang="en-US" dirty="0">
                <a:cs typeface="Calibri"/>
              </a:rPr>
              <a:t> </a:t>
            </a:r>
            <a:r>
              <a:rPr lang="en-US" dirty="0" err="1">
                <a:cs typeface="Calibri"/>
              </a:rPr>
              <a:t>afficher</a:t>
            </a:r>
            <a:r>
              <a:rPr lang="en-US" dirty="0">
                <a:cs typeface="Calibri"/>
              </a:rPr>
              <a:t> le </a:t>
            </a:r>
            <a:r>
              <a:rPr lang="en-US" dirty="0" err="1">
                <a:cs typeface="Calibri"/>
              </a:rPr>
              <a:t>panneau</a:t>
            </a:r>
            <a:r>
              <a:rPr lang="en-US" dirty="0">
                <a:cs typeface="Calibri"/>
              </a:rPr>
              <a:t> pour </a:t>
            </a:r>
            <a:r>
              <a:rPr lang="en-US" dirty="0" err="1">
                <a:cs typeface="Calibri"/>
              </a:rPr>
              <a:t>qu'il</a:t>
            </a:r>
            <a:r>
              <a:rPr lang="en-US" dirty="0">
                <a:cs typeface="Calibri"/>
              </a:rPr>
              <a:t> </a:t>
            </a:r>
            <a:r>
              <a:rPr lang="en-US" dirty="0" err="1">
                <a:cs typeface="Calibri"/>
              </a:rPr>
              <a:t>soit</a:t>
            </a:r>
            <a:r>
              <a:rPr lang="en-US" dirty="0">
                <a:cs typeface="Calibri"/>
              </a:rPr>
              <a:t> à </a:t>
            </a:r>
            <a:r>
              <a:rPr lang="en-US" dirty="0" err="1">
                <a:cs typeface="Calibri"/>
              </a:rPr>
              <a:t>leur</a:t>
            </a:r>
            <a:r>
              <a:rPr lang="en-US" dirty="0">
                <a:cs typeface="Calibri"/>
              </a:rPr>
              <a:t> hauteur/disponible/ </a:t>
            </a:r>
            <a:r>
              <a:rPr lang="en-US" dirty="0" err="1">
                <a:cs typeface="Calibri"/>
              </a:rPr>
              <a:t>qu'il</a:t>
            </a:r>
            <a:r>
              <a:rPr lang="en-US" dirty="0">
                <a:cs typeface="Calibri"/>
              </a:rPr>
              <a:t> </a:t>
            </a:r>
            <a:r>
              <a:rPr lang="en-US" dirty="0" err="1">
                <a:cs typeface="Calibri"/>
              </a:rPr>
              <a:t>devienne</a:t>
            </a:r>
            <a:r>
              <a:rPr lang="en-US" dirty="0">
                <a:cs typeface="Calibri"/>
              </a:rPr>
              <a:t> un </a:t>
            </a:r>
            <a:r>
              <a:rPr lang="en-US" dirty="0" err="1">
                <a:cs typeface="Calibri"/>
              </a:rPr>
              <a:t>référent</a:t>
            </a:r>
            <a:r>
              <a:rPr lang="en-US" dirty="0">
                <a:cs typeface="Calibri"/>
              </a:rPr>
              <a:t> de </a:t>
            </a:r>
            <a:r>
              <a:rPr lang="en-US" dirty="0" err="1">
                <a:cs typeface="Calibri"/>
              </a:rPr>
              <a:t>tous</a:t>
            </a:r>
            <a:r>
              <a:rPr lang="en-US" dirty="0">
                <a:cs typeface="Calibri"/>
              </a:rPr>
              <a:t> et pour </a:t>
            </a:r>
            <a:r>
              <a:rPr lang="en-US" dirty="0" err="1">
                <a:cs typeface="Calibri"/>
              </a:rPr>
              <a:t>tous</a:t>
            </a:r>
            <a:endParaRPr lang="en-US" dirty="0">
              <a:cs typeface="Calibri"/>
            </a:endParaRPr>
          </a:p>
          <a:p>
            <a:r>
              <a:rPr lang="en-US" dirty="0">
                <a:cs typeface="Calibri"/>
              </a:rPr>
              <a:t>- inciter les </a:t>
            </a:r>
            <a:r>
              <a:rPr lang="en-US" dirty="0" err="1">
                <a:cs typeface="Calibri"/>
              </a:rPr>
              <a:t>élèves</a:t>
            </a:r>
            <a:r>
              <a:rPr lang="en-US" dirty="0">
                <a:cs typeface="Calibri"/>
              </a:rPr>
              <a:t> à </a:t>
            </a:r>
            <a:r>
              <a:rPr lang="en-US" dirty="0" err="1">
                <a:cs typeface="Calibri"/>
              </a:rPr>
              <a:t>l'utiliser</a:t>
            </a:r>
            <a:r>
              <a:rPr lang="en-US" dirty="0">
                <a:cs typeface="Calibri"/>
              </a:rPr>
              <a:t> </a:t>
            </a:r>
            <a:r>
              <a:rPr lang="en-US" dirty="0" err="1">
                <a:cs typeface="Calibri"/>
              </a:rPr>
              <a:t>lorsqu'ils</a:t>
            </a:r>
            <a:r>
              <a:rPr lang="en-US" dirty="0">
                <a:cs typeface="Calibri"/>
              </a:rPr>
              <a:t> </a:t>
            </a:r>
            <a:r>
              <a:rPr lang="en-US" dirty="0" err="1">
                <a:cs typeface="Calibri"/>
              </a:rPr>
              <a:t>coicent</a:t>
            </a:r>
            <a:r>
              <a:rPr lang="en-US" dirty="0">
                <a:cs typeface="Calibri"/>
              </a:rPr>
              <a:t> </a:t>
            </a:r>
            <a:r>
              <a:rPr lang="en-US" dirty="0" err="1">
                <a:cs typeface="Calibri"/>
              </a:rPr>
              <a:t>plutot</a:t>
            </a:r>
            <a:r>
              <a:rPr lang="en-US" dirty="0">
                <a:cs typeface="Calibri"/>
              </a:rPr>
              <a:t> que de </a:t>
            </a:r>
            <a:r>
              <a:rPr lang="en-US" dirty="0" err="1">
                <a:cs typeface="Calibri"/>
              </a:rPr>
              <a:t>répondre</a:t>
            </a:r>
            <a:r>
              <a:rPr lang="en-US" dirty="0">
                <a:cs typeface="Calibri"/>
              </a:rPr>
              <a:t> par soi-</a:t>
            </a:r>
            <a:r>
              <a:rPr lang="en-US" dirty="0" err="1">
                <a:cs typeface="Calibri"/>
              </a:rPr>
              <a:t>même</a:t>
            </a:r>
            <a:endParaRPr lang="en-US" dirty="0">
              <a:cs typeface="Calibri"/>
            </a:endParaRPr>
          </a:p>
          <a:p>
            <a:r>
              <a:rPr lang="en-US" dirty="0">
                <a:cs typeface="Calibri"/>
              </a:rPr>
              <a:t>- </a:t>
            </a:r>
            <a:r>
              <a:rPr lang="en-US" dirty="0" err="1">
                <a:cs typeface="Calibri"/>
              </a:rPr>
              <a:t>accompagner</a:t>
            </a:r>
            <a:r>
              <a:rPr lang="en-US" dirty="0">
                <a:cs typeface="Calibri"/>
              </a:rPr>
              <a:t> le/les </a:t>
            </a:r>
            <a:r>
              <a:rPr lang="en-US" dirty="0" err="1">
                <a:cs typeface="Calibri"/>
              </a:rPr>
              <a:t>élèves</a:t>
            </a:r>
            <a:r>
              <a:rPr lang="en-US" dirty="0">
                <a:cs typeface="Calibri"/>
              </a:rPr>
              <a:t> ( le </a:t>
            </a:r>
            <a:r>
              <a:rPr lang="en-US" dirty="0" err="1">
                <a:cs typeface="Calibri"/>
              </a:rPr>
              <a:t>groupe</a:t>
            </a:r>
            <a:r>
              <a:rPr lang="en-US" dirty="0">
                <a:cs typeface="Calibri"/>
              </a:rPr>
              <a:t>) dans la lecture et consultation du </a:t>
            </a:r>
            <a:r>
              <a:rPr lang="en-US" dirty="0" err="1">
                <a:cs typeface="Calibri"/>
              </a:rPr>
              <a:t>référent</a:t>
            </a:r>
            <a:r>
              <a:rPr lang="en-US" dirty="0">
                <a:cs typeface="Calibri"/>
              </a:rPr>
              <a:t> - y </a:t>
            </a:r>
            <a:r>
              <a:rPr lang="en-US" dirty="0" err="1">
                <a:cs typeface="Calibri"/>
              </a:rPr>
              <a:t>revenir</a:t>
            </a:r>
            <a:r>
              <a:rPr lang="en-US" dirty="0">
                <a:cs typeface="Calibri"/>
              </a:rPr>
              <a:t> </a:t>
            </a:r>
            <a:r>
              <a:rPr lang="en-US" dirty="0" err="1">
                <a:cs typeface="Calibri"/>
              </a:rPr>
              <a:t>plusieurs</a:t>
            </a:r>
            <a:r>
              <a:rPr lang="en-US" dirty="0">
                <a:cs typeface="Calibri"/>
              </a:rPr>
              <a:t> </a:t>
            </a:r>
            <a:r>
              <a:rPr lang="en-US" dirty="0" err="1">
                <a:cs typeface="Calibri"/>
              </a:rPr>
              <a:t>fois</a:t>
            </a:r>
            <a:r>
              <a:rPr lang="en-US" dirty="0">
                <a:cs typeface="Calibri"/>
              </a:rPr>
              <a:t> en </a:t>
            </a:r>
            <a:r>
              <a:rPr lang="en-US" dirty="0" err="1">
                <a:cs typeface="Calibri"/>
              </a:rPr>
              <a:t>collectif</a:t>
            </a:r>
            <a:endParaRPr lang="en-US" dirty="0">
              <a:cs typeface="Calibri"/>
            </a:endParaRPr>
          </a:p>
          <a:p>
            <a:endParaRPr lang="en-US" dirty="0">
              <a:cs typeface="Calibri"/>
            </a:endParaRPr>
          </a:p>
          <a:p>
            <a:r>
              <a:rPr lang="en-US" b="1" dirty="0">
                <a:cs typeface="Calibri"/>
              </a:rPr>
              <a:t>4) Aider les </a:t>
            </a:r>
            <a:r>
              <a:rPr lang="en-US" b="1" dirty="0" err="1">
                <a:cs typeface="Calibri"/>
              </a:rPr>
              <a:t>élèves</a:t>
            </a:r>
            <a:r>
              <a:rPr lang="en-US" b="1" dirty="0">
                <a:cs typeface="Calibri"/>
              </a:rPr>
              <a:t> à </a:t>
            </a:r>
            <a:r>
              <a:rPr lang="en-US" b="1" dirty="0" err="1">
                <a:cs typeface="Calibri"/>
              </a:rPr>
              <a:t>s'en</a:t>
            </a:r>
            <a:r>
              <a:rPr lang="en-US" b="1" dirty="0">
                <a:cs typeface="Calibri"/>
              </a:rPr>
              <a:t> </a:t>
            </a:r>
            <a:r>
              <a:rPr lang="en-US" b="1" dirty="0" err="1">
                <a:cs typeface="Calibri"/>
              </a:rPr>
              <a:t>détacher</a:t>
            </a:r>
            <a:r>
              <a:rPr lang="en-US" b="1" dirty="0">
                <a:cs typeface="Calibri"/>
              </a:rPr>
              <a:t>?</a:t>
            </a:r>
          </a:p>
          <a:p>
            <a:r>
              <a:rPr lang="en-US" dirty="0"/>
              <a:t>- Placer le </a:t>
            </a:r>
            <a:r>
              <a:rPr lang="en-US" dirty="0" err="1"/>
              <a:t>référent</a:t>
            </a:r>
            <a:r>
              <a:rPr lang="en-US" dirty="0"/>
              <a:t> en "miniature" à </a:t>
            </a:r>
            <a:r>
              <a:rPr lang="en-US" dirty="0" err="1"/>
              <a:t>l'atelier</a:t>
            </a:r>
            <a:r>
              <a:rPr lang="en-US" dirty="0"/>
              <a:t> </a:t>
            </a:r>
            <a:r>
              <a:rPr lang="en-US" dirty="0" err="1"/>
              <a:t>ou</a:t>
            </a:r>
            <a:r>
              <a:rPr lang="en-US" dirty="0"/>
              <a:t> à </a:t>
            </a:r>
            <a:r>
              <a:rPr lang="en-US" dirty="0" err="1"/>
              <a:t>proximité</a:t>
            </a:r>
            <a:r>
              <a:rPr lang="en-US" dirty="0"/>
              <a:t> de </a:t>
            </a:r>
            <a:r>
              <a:rPr lang="en-US" dirty="0" err="1"/>
              <a:t>l'atelier</a:t>
            </a:r>
            <a:r>
              <a:rPr lang="en-US" dirty="0"/>
              <a:t> (</a:t>
            </a:r>
            <a:r>
              <a:rPr lang="en-US" dirty="0" err="1"/>
              <a:t>veiller</a:t>
            </a:r>
            <a:r>
              <a:rPr lang="en-US" dirty="0"/>
              <a:t> à la </a:t>
            </a:r>
            <a:r>
              <a:rPr lang="en-US" dirty="0" err="1"/>
              <a:t>facilité</a:t>
            </a:r>
            <a:r>
              <a:rPr lang="en-US" dirty="0"/>
              <a:t> de consultation pour </a:t>
            </a:r>
            <a:r>
              <a:rPr lang="en-US" dirty="0" err="1"/>
              <a:t>tous</a:t>
            </a:r>
            <a:r>
              <a:rPr lang="en-US" dirty="0"/>
              <a:t>)</a:t>
            </a:r>
            <a:endParaRPr lang="en-US" dirty="0">
              <a:cs typeface="Calibri"/>
            </a:endParaRPr>
          </a:p>
          <a:p>
            <a:r>
              <a:rPr lang="en-US" dirty="0">
                <a:cs typeface="Calibri"/>
              </a:rPr>
              <a:t>-  </a:t>
            </a:r>
            <a:r>
              <a:rPr lang="en-US" dirty="0" err="1">
                <a:cs typeface="Calibri"/>
              </a:rPr>
              <a:t>Déplacer</a:t>
            </a:r>
            <a:r>
              <a:rPr lang="en-US" dirty="0">
                <a:cs typeface="Calibri"/>
              </a:rPr>
              <a:t> le </a:t>
            </a:r>
            <a:r>
              <a:rPr lang="en-US" dirty="0" err="1">
                <a:cs typeface="Calibri"/>
              </a:rPr>
              <a:t>référent</a:t>
            </a:r>
            <a:r>
              <a:rPr lang="en-US" dirty="0">
                <a:cs typeface="Calibri"/>
              </a:rPr>
              <a:t> à distance et </a:t>
            </a:r>
            <a:r>
              <a:rPr lang="en-US" dirty="0" err="1">
                <a:cs typeface="Calibri"/>
              </a:rPr>
              <a:t>suggérer</a:t>
            </a:r>
            <a:r>
              <a:rPr lang="en-US" dirty="0">
                <a:cs typeface="Calibri"/>
              </a:rPr>
              <a:t> </a:t>
            </a:r>
            <a:r>
              <a:rPr lang="en-US" dirty="0" err="1">
                <a:cs typeface="Calibri"/>
              </a:rPr>
              <a:t>sa</a:t>
            </a:r>
            <a:r>
              <a:rPr lang="en-US" dirty="0">
                <a:cs typeface="Calibri"/>
              </a:rPr>
              <a:t> consultation en </a:t>
            </a:r>
            <a:r>
              <a:rPr lang="en-US" dirty="0" err="1">
                <a:cs typeface="Calibri"/>
              </a:rPr>
              <a:t>cas</a:t>
            </a:r>
            <a:r>
              <a:rPr lang="en-US" dirty="0">
                <a:cs typeface="Calibri"/>
              </a:rPr>
              <a:t> de "</a:t>
            </a:r>
            <a:r>
              <a:rPr lang="en-US" dirty="0" err="1">
                <a:cs typeface="Calibri"/>
              </a:rPr>
              <a:t>blocage</a:t>
            </a:r>
            <a:r>
              <a:rPr lang="en-US" dirty="0">
                <a:cs typeface="Calibri"/>
              </a:rPr>
              <a:t>", "doute"</a:t>
            </a:r>
          </a:p>
          <a:p>
            <a:r>
              <a:rPr lang="en-US" dirty="0">
                <a:cs typeface="Calibri"/>
              </a:rPr>
              <a:t>- Inviter les </a:t>
            </a:r>
            <a:r>
              <a:rPr lang="en-US" dirty="0" err="1">
                <a:cs typeface="Calibri"/>
              </a:rPr>
              <a:t>élèves</a:t>
            </a:r>
            <a:r>
              <a:rPr lang="en-US" dirty="0">
                <a:cs typeface="Calibri"/>
              </a:rPr>
              <a:t> à la consulter en duo</a:t>
            </a:r>
          </a:p>
          <a:p>
            <a:r>
              <a:rPr lang="en-US" dirty="0">
                <a:cs typeface="Calibri"/>
              </a:rPr>
              <a:t>- Aider à </a:t>
            </a:r>
            <a:r>
              <a:rPr lang="en-US" dirty="0" err="1">
                <a:cs typeface="Calibri"/>
              </a:rPr>
              <a:t>l'élève</a:t>
            </a:r>
            <a:r>
              <a:rPr lang="en-US" dirty="0">
                <a:cs typeface="Calibri"/>
              </a:rPr>
              <a:t> à </a:t>
            </a:r>
            <a:r>
              <a:rPr lang="en-US" dirty="0" err="1">
                <a:cs typeface="Calibri"/>
              </a:rPr>
              <a:t>formuler</a:t>
            </a:r>
            <a:r>
              <a:rPr lang="en-US" dirty="0">
                <a:cs typeface="Calibri"/>
              </a:rPr>
              <a:t> </a:t>
            </a:r>
            <a:r>
              <a:rPr lang="en-US" dirty="0" err="1">
                <a:cs typeface="Calibri"/>
              </a:rPr>
              <a:t>une</a:t>
            </a:r>
            <a:r>
              <a:rPr lang="en-US" dirty="0">
                <a:cs typeface="Calibri"/>
              </a:rPr>
              <a:t> question </a:t>
            </a:r>
            <a:r>
              <a:rPr lang="en-US" dirty="0" err="1">
                <a:cs typeface="Calibri"/>
              </a:rPr>
              <a:t>avant</a:t>
            </a:r>
            <a:r>
              <a:rPr lang="en-US" dirty="0">
                <a:cs typeface="Calibri"/>
              </a:rPr>
              <a:t> de le consulter – il </a:t>
            </a:r>
            <a:r>
              <a:rPr lang="en-US" dirty="0" err="1">
                <a:cs typeface="Calibri"/>
              </a:rPr>
              <a:t>cherche</a:t>
            </a:r>
            <a:r>
              <a:rPr lang="en-US" dirty="0">
                <a:cs typeface="Calibri"/>
              </a:rPr>
              <a:t> à </a:t>
            </a:r>
            <a:r>
              <a:rPr lang="en-US" dirty="0" err="1">
                <a:cs typeface="Calibri"/>
              </a:rPr>
              <a:t>comprendre</a:t>
            </a:r>
            <a:r>
              <a:rPr lang="en-US" dirty="0">
                <a:cs typeface="Calibri"/>
              </a:rPr>
              <a:t>/ à se </a:t>
            </a:r>
            <a:r>
              <a:rPr lang="en-US" dirty="0" err="1">
                <a:cs typeface="Calibri"/>
              </a:rPr>
              <a:t>remémorrer</a:t>
            </a:r>
            <a:r>
              <a:rPr lang="en-US" dirty="0">
                <a:cs typeface="Calibri"/>
              </a:rPr>
              <a:t>/ à </a:t>
            </a:r>
            <a:r>
              <a:rPr lang="en-US" dirty="0" err="1">
                <a:cs typeface="Calibri"/>
              </a:rPr>
              <a:t>vérifier</a:t>
            </a:r>
            <a:r>
              <a:rPr lang="en-US" dirty="0">
                <a:cs typeface="Calibri"/>
              </a:rPr>
              <a:t> --&gt; </a:t>
            </a:r>
            <a:r>
              <a:rPr lang="en-US" dirty="0" err="1">
                <a:cs typeface="Calibri"/>
              </a:rPr>
              <a:t>veiller</a:t>
            </a:r>
            <a:r>
              <a:rPr lang="en-US" dirty="0">
                <a:cs typeface="Calibri"/>
              </a:rPr>
              <a:t> à </a:t>
            </a:r>
            <a:r>
              <a:rPr lang="en-US" dirty="0" err="1">
                <a:cs typeface="Calibri"/>
              </a:rPr>
              <a:t>verbaliser</a:t>
            </a:r>
            <a:r>
              <a:rPr lang="en-US" dirty="0">
                <a:cs typeface="Calibri"/>
              </a:rPr>
              <a:t> avec </a:t>
            </a:r>
            <a:r>
              <a:rPr lang="en-US" dirty="0" err="1">
                <a:cs typeface="Calibri"/>
              </a:rPr>
              <a:t>l'enfant</a:t>
            </a:r>
            <a:r>
              <a:rPr lang="en-US" dirty="0">
                <a:cs typeface="Calibri"/>
              </a:rPr>
              <a:t> </a:t>
            </a:r>
            <a:r>
              <a:rPr lang="en-US" dirty="0" err="1">
                <a:cs typeface="Calibri"/>
              </a:rPr>
              <a:t>ce</a:t>
            </a:r>
            <a:r>
              <a:rPr lang="en-US" dirty="0">
                <a:cs typeface="Calibri"/>
              </a:rPr>
              <a:t> </a:t>
            </a:r>
            <a:r>
              <a:rPr lang="en-US" dirty="0" err="1">
                <a:cs typeface="Calibri"/>
              </a:rPr>
              <a:t>qu'on</a:t>
            </a:r>
            <a:r>
              <a:rPr lang="en-US" dirty="0">
                <a:cs typeface="Calibri"/>
              </a:rPr>
              <a:t> </a:t>
            </a:r>
            <a:r>
              <a:rPr lang="en-US" dirty="0" err="1">
                <a:cs typeface="Calibri"/>
              </a:rPr>
              <a:t>cherche</a:t>
            </a:r>
            <a:r>
              <a:rPr lang="en-US" dirty="0">
                <a:cs typeface="Calibri"/>
              </a:rPr>
              <a:t>/</a:t>
            </a:r>
            <a:r>
              <a:rPr lang="en-US" dirty="0" err="1">
                <a:cs typeface="Calibri"/>
              </a:rPr>
              <a:t>pourquoi</a:t>
            </a:r>
            <a:r>
              <a:rPr lang="en-US" dirty="0">
                <a:cs typeface="Calibri"/>
              </a:rPr>
              <a:t>? Avant de la consulter</a:t>
            </a:r>
          </a:p>
          <a:p>
            <a:r>
              <a:rPr lang="en-US" dirty="0">
                <a:cs typeface="Calibri"/>
              </a:rPr>
              <a:t>" Tu </a:t>
            </a:r>
            <a:r>
              <a:rPr lang="en-US" dirty="0" err="1">
                <a:cs typeface="Calibri"/>
              </a:rPr>
              <a:t>veux</a:t>
            </a:r>
            <a:r>
              <a:rPr lang="en-US" dirty="0">
                <a:cs typeface="Calibri"/>
              </a:rPr>
              <a:t> </a:t>
            </a:r>
            <a:r>
              <a:rPr lang="en-US" dirty="0" err="1">
                <a:cs typeface="Calibri"/>
              </a:rPr>
              <a:t>vérifier</a:t>
            </a:r>
            <a:r>
              <a:rPr lang="en-US" dirty="0">
                <a:cs typeface="Calibri"/>
              </a:rPr>
              <a:t> comment..." " Tu </a:t>
            </a:r>
            <a:r>
              <a:rPr lang="en-US" dirty="0" err="1">
                <a:cs typeface="Calibri"/>
              </a:rPr>
              <a:t>veux</a:t>
            </a:r>
            <a:r>
              <a:rPr lang="en-US" dirty="0">
                <a:cs typeface="Calibri"/>
              </a:rPr>
              <a:t> </a:t>
            </a:r>
            <a:r>
              <a:rPr lang="en-US" dirty="0" err="1">
                <a:cs typeface="Calibri"/>
              </a:rPr>
              <a:t>vérifier</a:t>
            </a:r>
            <a:r>
              <a:rPr lang="en-US" dirty="0">
                <a:cs typeface="Calibri"/>
              </a:rPr>
              <a:t> </a:t>
            </a:r>
            <a:r>
              <a:rPr lang="en-US" dirty="0" err="1">
                <a:cs typeface="Calibri"/>
              </a:rPr>
              <a:t>si</a:t>
            </a:r>
            <a:r>
              <a:rPr lang="en-US" dirty="0">
                <a:cs typeface="Calibri"/>
              </a:rPr>
              <a:t>..." " </a:t>
            </a:r>
            <a:r>
              <a:rPr lang="en-US" dirty="0" err="1">
                <a:cs typeface="Calibri"/>
              </a:rPr>
              <a:t>j'ai</a:t>
            </a:r>
            <a:r>
              <a:rPr lang="en-US" dirty="0">
                <a:cs typeface="Calibri"/>
              </a:rPr>
              <a:t> </a:t>
            </a:r>
            <a:r>
              <a:rPr lang="en-US" dirty="0" err="1">
                <a:cs typeface="Calibri"/>
              </a:rPr>
              <a:t>besoin</a:t>
            </a:r>
            <a:r>
              <a:rPr lang="en-US" dirty="0">
                <a:cs typeface="Calibri"/>
              </a:rPr>
              <a:t> de savoir </a:t>
            </a:r>
            <a:r>
              <a:rPr lang="en-US" dirty="0" err="1">
                <a:cs typeface="Calibri"/>
              </a:rPr>
              <a:t>ce</a:t>
            </a:r>
            <a:r>
              <a:rPr lang="en-US" dirty="0">
                <a:cs typeface="Calibri"/>
              </a:rPr>
              <a:t> qui... </a:t>
            </a:r>
            <a:r>
              <a:rPr lang="en-US" dirty="0" err="1">
                <a:cs typeface="Calibri"/>
              </a:rPr>
              <a:t>ce</a:t>
            </a:r>
            <a:r>
              <a:rPr lang="en-US" dirty="0">
                <a:cs typeface="Calibri"/>
              </a:rPr>
              <a:t> </a:t>
            </a:r>
            <a:r>
              <a:rPr lang="en-US" dirty="0" err="1">
                <a:cs typeface="Calibri"/>
              </a:rPr>
              <a:t>qu'est</a:t>
            </a:r>
            <a:r>
              <a:rPr lang="en-US" dirty="0">
                <a:cs typeface="Calibri"/>
              </a:rPr>
              <a:t>..." " je ne </a:t>
            </a:r>
            <a:r>
              <a:rPr lang="en-US" dirty="0" err="1">
                <a:cs typeface="Calibri"/>
              </a:rPr>
              <a:t>sais</a:t>
            </a:r>
            <a:r>
              <a:rPr lang="en-US" dirty="0">
                <a:cs typeface="Calibri"/>
              </a:rPr>
              <a:t> plus comment..."</a:t>
            </a:r>
          </a:p>
          <a:p>
            <a:r>
              <a:rPr lang="en-US" dirty="0">
                <a:cs typeface="Calibri"/>
              </a:rPr>
              <a:t>- </a:t>
            </a:r>
            <a:r>
              <a:rPr lang="en-US" dirty="0" err="1">
                <a:cs typeface="Calibri"/>
              </a:rPr>
              <a:t>solliciter</a:t>
            </a:r>
            <a:r>
              <a:rPr lang="en-US" dirty="0">
                <a:cs typeface="Calibri"/>
              </a:rPr>
              <a:t> la </a:t>
            </a:r>
            <a:r>
              <a:rPr lang="en-US" dirty="0" err="1">
                <a:cs typeface="Calibri"/>
              </a:rPr>
              <a:t>mémoire</a:t>
            </a:r>
            <a:r>
              <a:rPr lang="en-US" dirty="0">
                <a:cs typeface="Calibri"/>
              </a:rPr>
              <a:t> </a:t>
            </a:r>
            <a:r>
              <a:rPr lang="en-US" dirty="0" err="1">
                <a:cs typeface="Calibri"/>
              </a:rPr>
              <a:t>avant</a:t>
            </a:r>
            <a:r>
              <a:rPr lang="en-US" dirty="0">
                <a:cs typeface="Calibri"/>
              </a:rPr>
              <a:t> de consulter lien avec la question</a:t>
            </a:r>
          </a:p>
          <a:p>
            <a:r>
              <a:rPr lang="en-US" dirty="0">
                <a:cs typeface="Calibri"/>
              </a:rPr>
              <a:t>- Proposer des </a:t>
            </a:r>
            <a:r>
              <a:rPr lang="en-US" dirty="0" err="1">
                <a:cs typeface="Calibri"/>
              </a:rPr>
              <a:t>moyens</a:t>
            </a:r>
            <a:r>
              <a:rPr lang="en-US" dirty="0">
                <a:cs typeface="Calibri"/>
              </a:rPr>
              <a:t> à </a:t>
            </a:r>
            <a:r>
              <a:rPr lang="en-US" dirty="0" err="1">
                <a:cs typeface="Calibri"/>
              </a:rPr>
              <a:t>l'élève</a:t>
            </a:r>
            <a:r>
              <a:rPr lang="en-US" dirty="0">
                <a:cs typeface="Calibri"/>
              </a:rPr>
              <a:t> pour faire "</a:t>
            </a:r>
            <a:r>
              <a:rPr lang="en-US" dirty="0" err="1">
                <a:cs typeface="Calibri"/>
              </a:rPr>
              <a:t>exister</a:t>
            </a:r>
            <a:r>
              <a:rPr lang="en-US" dirty="0">
                <a:cs typeface="Calibri"/>
              </a:rPr>
              <a:t>" en </a:t>
            </a:r>
            <a:r>
              <a:rPr lang="en-US" dirty="0" err="1">
                <a:cs typeface="Calibri"/>
              </a:rPr>
              <a:t>mémoire</a:t>
            </a:r>
            <a:r>
              <a:rPr lang="en-US" dirty="0">
                <a:cs typeface="Calibri"/>
              </a:rPr>
              <a:t> de travail </a:t>
            </a:r>
            <a:r>
              <a:rPr lang="en-US" dirty="0" err="1">
                <a:cs typeface="Calibri"/>
              </a:rPr>
              <a:t>l'information</a:t>
            </a:r>
            <a:r>
              <a:rPr lang="en-US" dirty="0">
                <a:cs typeface="Calibri"/>
              </a:rPr>
              <a:t> </a:t>
            </a:r>
            <a:r>
              <a:rPr lang="en-US" dirty="0" err="1">
                <a:cs typeface="Calibri"/>
              </a:rPr>
              <a:t>recueillie</a:t>
            </a:r>
            <a:r>
              <a:rPr lang="en-US" dirty="0">
                <a:cs typeface="Calibri"/>
              </a:rPr>
              <a:t> sur le </a:t>
            </a:r>
            <a:r>
              <a:rPr lang="en-US" dirty="0" err="1">
                <a:cs typeface="Calibri"/>
              </a:rPr>
              <a:t>référent</a:t>
            </a:r>
            <a:r>
              <a:rPr lang="en-US" dirty="0">
                <a:cs typeface="Calibri"/>
              </a:rPr>
              <a:t> - </a:t>
            </a:r>
            <a:r>
              <a:rPr lang="en-US" dirty="0" err="1">
                <a:cs typeface="Calibri"/>
              </a:rPr>
              <a:t>répétition</a:t>
            </a:r>
            <a:r>
              <a:rPr lang="en-US" dirty="0">
                <a:cs typeface="Calibri"/>
              </a:rPr>
              <a:t> </a:t>
            </a:r>
            <a:r>
              <a:rPr lang="en-US" dirty="0" err="1">
                <a:cs typeface="Calibri"/>
              </a:rPr>
              <a:t>mentale</a:t>
            </a:r>
            <a:r>
              <a:rPr lang="en-US" dirty="0">
                <a:cs typeface="Calibri"/>
              </a:rPr>
              <a:t>/</a:t>
            </a:r>
            <a:r>
              <a:rPr lang="en-US" dirty="0" err="1">
                <a:cs typeface="Calibri"/>
              </a:rPr>
              <a:t>orale</a:t>
            </a:r>
            <a:r>
              <a:rPr lang="en-US" dirty="0">
                <a:cs typeface="Calibri"/>
              </a:rPr>
              <a:t>/ image </a:t>
            </a:r>
            <a:r>
              <a:rPr lang="en-US" dirty="0" err="1">
                <a:cs typeface="Calibri"/>
              </a:rPr>
              <a:t>mentale</a:t>
            </a:r>
            <a:r>
              <a:rPr lang="en-US" dirty="0">
                <a:cs typeface="Calibri"/>
              </a:rPr>
              <a:t>...</a:t>
            </a:r>
          </a:p>
          <a:p>
            <a:r>
              <a:rPr lang="en-US" dirty="0">
                <a:cs typeface="Calibri"/>
              </a:rPr>
              <a:t>-  Exploiter le </a:t>
            </a:r>
            <a:r>
              <a:rPr lang="en-US" dirty="0" err="1">
                <a:cs typeface="Calibri"/>
              </a:rPr>
              <a:t>référent</a:t>
            </a:r>
            <a:r>
              <a:rPr lang="en-US" dirty="0">
                <a:cs typeface="Calibri"/>
              </a:rPr>
              <a:t> en tant que </a:t>
            </a:r>
            <a:r>
              <a:rPr lang="en-US" dirty="0" err="1">
                <a:cs typeface="Calibri"/>
              </a:rPr>
              <a:t>tel</a:t>
            </a:r>
            <a:r>
              <a:rPr lang="en-US" dirty="0">
                <a:cs typeface="Calibri"/>
              </a:rPr>
              <a:t> en atelier – le </a:t>
            </a:r>
            <a:r>
              <a:rPr lang="en-US" dirty="0" err="1">
                <a:cs typeface="Calibri"/>
              </a:rPr>
              <a:t>reconstruire</a:t>
            </a:r>
            <a:r>
              <a:rPr lang="en-US" dirty="0">
                <a:cs typeface="Calibri"/>
              </a:rPr>
              <a:t> en </a:t>
            </a:r>
            <a:r>
              <a:rPr lang="en-US" dirty="0" err="1">
                <a:cs typeface="Calibri"/>
              </a:rPr>
              <a:t>individuel</a:t>
            </a:r>
            <a:r>
              <a:rPr lang="en-US" dirty="0">
                <a:cs typeface="Calibri"/>
              </a:rPr>
              <a:t> et </a:t>
            </a:r>
            <a:r>
              <a:rPr lang="en-US" dirty="0" err="1">
                <a:cs typeface="Calibri"/>
              </a:rPr>
              <a:t>favoriser</a:t>
            </a:r>
            <a:r>
              <a:rPr lang="en-US" dirty="0">
                <a:cs typeface="Calibri"/>
              </a:rPr>
              <a:t> la </a:t>
            </a:r>
            <a:r>
              <a:rPr lang="en-US" dirty="0" err="1">
                <a:cs typeface="Calibri"/>
              </a:rPr>
              <a:t>répétition</a:t>
            </a:r>
            <a:r>
              <a:rPr lang="en-US" dirty="0">
                <a:cs typeface="Calibri"/>
              </a:rPr>
              <a:t> - </a:t>
            </a:r>
            <a:r>
              <a:rPr lang="en-US" dirty="0" err="1">
                <a:cs typeface="Calibri"/>
              </a:rPr>
              <a:t>développer</a:t>
            </a:r>
            <a:r>
              <a:rPr lang="en-US" dirty="0">
                <a:cs typeface="Calibri"/>
              </a:rPr>
              <a:t> la </a:t>
            </a:r>
            <a:r>
              <a:rPr lang="en-US" dirty="0" err="1">
                <a:cs typeface="Calibri"/>
              </a:rPr>
              <a:t>mémorisation</a:t>
            </a:r>
            <a:endParaRPr lang="en-US" dirty="0">
              <a:cs typeface="Calibri"/>
            </a:endParaRPr>
          </a:p>
          <a:p>
            <a:endParaRPr lang="en-US" dirty="0">
              <a:cs typeface="Calibri"/>
            </a:endParaRPr>
          </a:p>
          <a:p>
            <a:endParaRPr lang="en-US" dirty="0">
              <a:cs typeface="Calibri"/>
            </a:endParaRPr>
          </a:p>
          <a:p>
            <a:endParaRPr lang="en-US" b="1" dirty="0">
              <a:cs typeface="Calibri"/>
            </a:endParaRPr>
          </a:p>
          <a:p>
            <a:r>
              <a:rPr lang="en-US" b="1" dirty="0">
                <a:cs typeface="Calibri"/>
              </a:rPr>
              <a:t>5) </a:t>
            </a:r>
            <a:r>
              <a:rPr lang="en-US" b="1" dirty="0" err="1">
                <a:cs typeface="Calibri"/>
              </a:rPr>
              <a:t>Permettre</a:t>
            </a:r>
            <a:r>
              <a:rPr lang="en-US" b="1" dirty="0">
                <a:cs typeface="Calibri"/>
              </a:rPr>
              <a:t> à </a:t>
            </a:r>
            <a:r>
              <a:rPr lang="en-US" b="1" dirty="0" err="1">
                <a:cs typeface="Calibri"/>
              </a:rPr>
              <a:t>tous</a:t>
            </a:r>
            <a:r>
              <a:rPr lang="en-US" b="1" dirty="0">
                <a:cs typeface="Calibri"/>
              </a:rPr>
              <a:t> les </a:t>
            </a:r>
            <a:r>
              <a:rPr lang="en-US" b="1" dirty="0" err="1">
                <a:cs typeface="Calibri"/>
              </a:rPr>
              <a:t>élèves</a:t>
            </a:r>
            <a:r>
              <a:rPr lang="en-US" b="1" dirty="0">
                <a:cs typeface="Calibri"/>
              </a:rPr>
              <a:t> </a:t>
            </a:r>
            <a:r>
              <a:rPr lang="en-US" b="1" dirty="0" err="1">
                <a:cs typeface="Calibri"/>
              </a:rPr>
              <a:t>d'entrer</a:t>
            </a:r>
            <a:r>
              <a:rPr lang="en-US" b="1" dirty="0">
                <a:cs typeface="Calibri"/>
              </a:rPr>
              <a:t> dans les </a:t>
            </a:r>
            <a:r>
              <a:rPr lang="en-US" b="1" dirty="0" err="1">
                <a:cs typeface="Calibri"/>
              </a:rPr>
              <a:t>apprentissages</a:t>
            </a:r>
            <a:r>
              <a:rPr lang="en-US" b="1" dirty="0">
                <a:cs typeface="Calibri"/>
              </a:rPr>
              <a:t>?</a:t>
            </a:r>
          </a:p>
          <a:p>
            <a:endParaRPr lang="en-US" b="1"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426E2B2E-A04C-41B3-9C0A-92DA93639FD8}" type="slidenum">
              <a:rPr lang="fr-BE" smtClean="0"/>
              <a:t>11</a:t>
            </a:fld>
            <a:endParaRPr lang="fr-BE"/>
          </a:p>
        </p:txBody>
      </p:sp>
    </p:spTree>
    <p:extLst>
      <p:ext uri="{BB962C8B-B14F-4D97-AF65-F5344CB8AC3E}">
        <p14:creationId xmlns:p14="http://schemas.microsoft.com/office/powerpoint/2010/main" val="1426614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Référent contenu – identification des techniques de peinture // analyse des œuvres au départ </a:t>
            </a:r>
          </a:p>
          <a:p>
            <a:r>
              <a:rPr lang="fr-BE" dirty="0"/>
              <a:t>Peut servir aussi de menu des apprentissages car progression au fil des découvertes </a:t>
            </a:r>
          </a:p>
        </p:txBody>
      </p:sp>
      <p:sp>
        <p:nvSpPr>
          <p:cNvPr id="4" name="Espace réservé du numéro de diapositive 3"/>
          <p:cNvSpPr>
            <a:spLocks noGrp="1"/>
          </p:cNvSpPr>
          <p:nvPr>
            <p:ph type="sldNum" sz="quarter" idx="5"/>
          </p:nvPr>
        </p:nvSpPr>
        <p:spPr/>
        <p:txBody>
          <a:bodyPr/>
          <a:lstStyle/>
          <a:p>
            <a:fld id="{426E2B2E-A04C-41B3-9C0A-92DA93639FD8}" type="slidenum">
              <a:rPr lang="fr-BE" smtClean="0"/>
              <a:t>14</a:t>
            </a:fld>
            <a:endParaRPr lang="fr-BE"/>
          </a:p>
        </p:txBody>
      </p:sp>
    </p:spTree>
    <p:extLst>
      <p:ext uri="{BB962C8B-B14F-4D97-AF65-F5344CB8AC3E}">
        <p14:creationId xmlns:p14="http://schemas.microsoft.com/office/powerpoint/2010/main" val="264784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Contenu – plusieurs référents et donc ça montre aussi la progression des apprentissages</a:t>
            </a:r>
          </a:p>
          <a:p>
            <a:r>
              <a:rPr lang="fr-BE" dirty="0"/>
              <a:t>L’importance aussi de la stabilité dans les différents référents </a:t>
            </a:r>
          </a:p>
        </p:txBody>
      </p:sp>
      <p:sp>
        <p:nvSpPr>
          <p:cNvPr id="4" name="Espace réservé du numéro de diapositive 3"/>
          <p:cNvSpPr>
            <a:spLocks noGrp="1"/>
          </p:cNvSpPr>
          <p:nvPr>
            <p:ph type="sldNum" sz="quarter" idx="5"/>
          </p:nvPr>
        </p:nvSpPr>
        <p:spPr/>
        <p:txBody>
          <a:bodyPr/>
          <a:lstStyle/>
          <a:p>
            <a:fld id="{426E2B2E-A04C-41B3-9C0A-92DA93639FD8}" type="slidenum">
              <a:rPr lang="fr-BE" smtClean="0"/>
              <a:t>15</a:t>
            </a:fld>
            <a:endParaRPr lang="fr-BE"/>
          </a:p>
        </p:txBody>
      </p:sp>
    </p:spTree>
    <p:extLst>
      <p:ext uri="{BB962C8B-B14F-4D97-AF65-F5344CB8AC3E}">
        <p14:creationId xmlns:p14="http://schemas.microsoft.com/office/powerpoint/2010/main" val="3026718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Contenus – d’autres référents de ce type proposés par plusieurs étudiants </a:t>
            </a:r>
          </a:p>
        </p:txBody>
      </p:sp>
      <p:sp>
        <p:nvSpPr>
          <p:cNvPr id="4" name="Espace réservé du numéro de diapositive 3"/>
          <p:cNvSpPr>
            <a:spLocks noGrp="1"/>
          </p:cNvSpPr>
          <p:nvPr>
            <p:ph type="sldNum" sz="quarter" idx="5"/>
          </p:nvPr>
        </p:nvSpPr>
        <p:spPr/>
        <p:txBody>
          <a:bodyPr/>
          <a:lstStyle/>
          <a:p>
            <a:fld id="{426E2B2E-A04C-41B3-9C0A-92DA93639FD8}" type="slidenum">
              <a:rPr lang="fr-BE" smtClean="0"/>
              <a:t>18</a:t>
            </a:fld>
            <a:endParaRPr lang="fr-BE"/>
          </a:p>
        </p:txBody>
      </p:sp>
    </p:spTree>
    <p:extLst>
      <p:ext uri="{BB962C8B-B14F-4D97-AF65-F5344CB8AC3E}">
        <p14:creationId xmlns:p14="http://schemas.microsoft.com/office/powerpoint/2010/main" val="217860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Intéressant car possibilité de manipuler // vécu scolaire collectif </a:t>
            </a:r>
          </a:p>
        </p:txBody>
      </p:sp>
      <p:sp>
        <p:nvSpPr>
          <p:cNvPr id="4" name="Espace réservé du numéro de diapositive 3"/>
          <p:cNvSpPr>
            <a:spLocks noGrp="1"/>
          </p:cNvSpPr>
          <p:nvPr>
            <p:ph type="sldNum" sz="quarter" idx="5"/>
          </p:nvPr>
        </p:nvSpPr>
        <p:spPr/>
        <p:txBody>
          <a:bodyPr/>
          <a:lstStyle/>
          <a:p>
            <a:fld id="{426E2B2E-A04C-41B3-9C0A-92DA93639FD8}" type="slidenum">
              <a:rPr lang="fr-BE" smtClean="0"/>
              <a:t>21</a:t>
            </a:fld>
            <a:endParaRPr lang="fr-BE"/>
          </a:p>
        </p:txBody>
      </p:sp>
    </p:spTree>
    <p:extLst>
      <p:ext uri="{BB962C8B-B14F-4D97-AF65-F5344CB8AC3E}">
        <p14:creationId xmlns:p14="http://schemas.microsoft.com/office/powerpoint/2010/main" val="622781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844800" y="1371600"/>
            <a:ext cx="8636000" cy="1752600"/>
          </a:xfrm>
        </p:spPr>
        <p:txBody>
          <a:bodyPr/>
          <a:lstStyle>
            <a:lvl1pPr>
              <a:defRPr sz="5400"/>
            </a:lvl1pPr>
          </a:lstStyle>
          <a:p>
            <a:r>
              <a:rPr lang="fr-FR"/>
              <a:t>Modifiez le style du titre</a:t>
            </a:r>
            <a:endParaRPr lang="fr-BE" dirty="0"/>
          </a:p>
        </p:txBody>
      </p:sp>
      <p:sp>
        <p:nvSpPr>
          <p:cNvPr id="5123" name="Rectangle 3"/>
          <p:cNvSpPr>
            <a:spLocks noGrp="1" noChangeArrowheads="1"/>
          </p:cNvSpPr>
          <p:nvPr>
            <p:ph type="subTitle" idx="1"/>
          </p:nvPr>
        </p:nvSpPr>
        <p:spPr>
          <a:xfrm>
            <a:off x="2844800" y="3733800"/>
            <a:ext cx="8636000" cy="1981200"/>
          </a:xfrm>
        </p:spPr>
        <p:txBody>
          <a:bodyPr/>
          <a:lstStyle>
            <a:lvl1pPr marL="0" indent="0">
              <a:buFont typeface="Wingdings" pitchFamily="2" charset="2"/>
              <a:buNone/>
              <a:defRPr/>
            </a:lvl1pPr>
          </a:lstStyle>
          <a:p>
            <a:r>
              <a:rPr lang="fr-FR"/>
              <a:t>Modifiez le style des sous-titres du masque</a:t>
            </a:r>
            <a:endParaRPr lang="fr-BE"/>
          </a:p>
        </p:txBody>
      </p:sp>
      <p:sp>
        <p:nvSpPr>
          <p:cNvPr id="6" name="Rectangle 4"/>
          <p:cNvSpPr>
            <a:spLocks noGrp="1" noChangeArrowheads="1"/>
          </p:cNvSpPr>
          <p:nvPr>
            <p:ph type="dt" sz="half" idx="10"/>
          </p:nvPr>
        </p:nvSpPr>
        <p:spPr>
          <a:xfrm>
            <a:off x="9448800" y="6248400"/>
            <a:ext cx="2032000" cy="457200"/>
          </a:xfrm>
        </p:spPr>
        <p:txBody>
          <a:bodyPr/>
          <a:lstStyle>
            <a:lvl1pPr>
              <a:defRPr>
                <a:solidFill>
                  <a:schemeClr val="tx2"/>
                </a:solidFill>
              </a:defRPr>
            </a:lvl1pPr>
          </a:lstStyle>
          <a:p>
            <a:fld id="{1769479C-0659-455C-95E5-A5D7098DA8E9}" type="datetimeFigureOut">
              <a:rPr lang="fr-BE" smtClean="0"/>
              <a:t>01-04-26</a:t>
            </a:fld>
            <a:endParaRPr lang="fr-BE"/>
          </a:p>
        </p:txBody>
      </p:sp>
      <p:sp>
        <p:nvSpPr>
          <p:cNvPr id="7" name="Rectangle 5"/>
          <p:cNvSpPr>
            <a:spLocks noGrp="1" noChangeArrowheads="1"/>
          </p:cNvSpPr>
          <p:nvPr>
            <p:ph type="ftr" sz="quarter" idx="11"/>
          </p:nvPr>
        </p:nvSpPr>
        <p:spPr>
          <a:xfrm>
            <a:off x="5080000" y="6248400"/>
            <a:ext cx="3860800" cy="457200"/>
          </a:xfrm>
          <a:prstGeom prst="rect">
            <a:avLst/>
          </a:prstGeom>
        </p:spPr>
        <p:txBody>
          <a:bodyPr/>
          <a:lstStyle>
            <a:lvl1pPr>
              <a:defRPr>
                <a:solidFill>
                  <a:schemeClr val="tx2"/>
                </a:solidFill>
              </a:defRPr>
            </a:lvl1pPr>
          </a:lstStyle>
          <a:p>
            <a:endParaRPr lang="fr-BE"/>
          </a:p>
        </p:txBody>
      </p:sp>
      <p:sp>
        <p:nvSpPr>
          <p:cNvPr id="8" name="Rectangle 6"/>
          <p:cNvSpPr>
            <a:spLocks noGrp="1" noChangeArrowheads="1"/>
          </p:cNvSpPr>
          <p:nvPr>
            <p:ph type="sldNum" sz="quarter" idx="12"/>
          </p:nvPr>
        </p:nvSpPr>
        <p:spPr>
          <a:xfrm>
            <a:off x="2946400" y="6248400"/>
            <a:ext cx="1625600" cy="457200"/>
          </a:xfrm>
        </p:spPr>
        <p:txBody>
          <a:bodyPr/>
          <a:lstStyle>
            <a:lvl1pPr>
              <a:defRPr>
                <a:solidFill>
                  <a:schemeClr val="tx2"/>
                </a:solidFill>
              </a:defRPr>
            </a:lvl1pPr>
          </a:lstStyle>
          <a:p>
            <a:fld id="{6298AE07-AE34-41E7-981B-EA95F694F575}" type="slidenum">
              <a:rPr lang="fr-BE" smtClean="0"/>
              <a:t>‹#›</a:t>
            </a:fld>
            <a:endParaRPr lang="fr-BE"/>
          </a:p>
        </p:txBody>
      </p:sp>
      <p:sp>
        <p:nvSpPr>
          <p:cNvPr id="16" name="Rectangle 15"/>
          <p:cNvSpPr/>
          <p:nvPr/>
        </p:nvSpPr>
        <p:spPr>
          <a:xfrm>
            <a:off x="2447595" y="1196976"/>
            <a:ext cx="72000" cy="208756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285528"/>
            <a:ext cx="1855440" cy="1855440"/>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1125" t="63987" r="-1"/>
          <a:stretch/>
        </p:blipFill>
        <p:spPr>
          <a:xfrm>
            <a:off x="-168696" y="4551071"/>
            <a:ext cx="12360696" cy="2478329"/>
          </a:xfrm>
          <a:prstGeom prst="rect">
            <a:avLst/>
          </a:prstGeom>
        </p:spPr>
      </p:pic>
    </p:spTree>
    <p:extLst>
      <p:ext uri="{BB962C8B-B14F-4D97-AF65-F5344CB8AC3E}">
        <p14:creationId xmlns:p14="http://schemas.microsoft.com/office/powerpoint/2010/main" val="326123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5" name="Rectangl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6"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2668852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042400" y="190500"/>
            <a:ext cx="2336800" cy="5829300"/>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2032000" y="190500"/>
            <a:ext cx="6807200" cy="58293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5" name="Rectangl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6"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112605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a:xfrm>
            <a:off x="1919536" y="1690464"/>
            <a:ext cx="9875259"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4" name="Rectangle 4"/>
          <p:cNvSpPr>
            <a:spLocks noGrp="1" noChangeArrowheads="1"/>
          </p:cNvSpPr>
          <p:nvPr>
            <p:ph type="dt" sz="half" idx="10"/>
          </p:nvPr>
        </p:nvSpPr>
        <p:spPr>
          <a:ln/>
        </p:spPr>
        <p:txBody>
          <a:bodyPr/>
          <a:lstStyle>
            <a:lvl1pPr>
              <a:defRPr>
                <a:solidFill>
                  <a:schemeClr val="tx2"/>
                </a:solidFill>
              </a:defRPr>
            </a:lvl1pPr>
          </a:lstStyle>
          <a:p>
            <a:fld id="{1769479C-0659-455C-95E5-A5D7098DA8E9}" type="datetimeFigureOut">
              <a:rPr lang="fr-BE" smtClean="0"/>
              <a:t>01-04-26</a:t>
            </a:fld>
            <a:endParaRPr lang="fr-BE"/>
          </a:p>
        </p:txBody>
      </p:sp>
      <p:sp>
        <p:nvSpPr>
          <p:cNvPr id="5" name="Rectangle 5"/>
          <p:cNvSpPr>
            <a:spLocks noGrp="1" noChangeArrowheads="1"/>
          </p:cNvSpPr>
          <p:nvPr>
            <p:ph type="ftr" sz="quarter" idx="11"/>
          </p:nvPr>
        </p:nvSpPr>
        <p:spPr>
          <a:xfrm>
            <a:off x="4368800" y="6248400"/>
            <a:ext cx="3860800" cy="457200"/>
          </a:xfrm>
          <a:prstGeom prst="rect">
            <a:avLst/>
          </a:prstGeom>
          <a:ln/>
        </p:spPr>
        <p:txBody>
          <a:bodyPr/>
          <a:lstStyle>
            <a:lvl1pPr>
              <a:defRPr>
                <a:solidFill>
                  <a:schemeClr val="tx2"/>
                </a:solidFill>
              </a:defRPr>
            </a:lvl1pPr>
          </a:lstStyle>
          <a:p>
            <a:endParaRPr lang="fr-BE"/>
          </a:p>
        </p:txBody>
      </p:sp>
      <p:sp>
        <p:nvSpPr>
          <p:cNvPr id="6" name="Rectangle 6"/>
          <p:cNvSpPr>
            <a:spLocks noGrp="1" noChangeArrowheads="1"/>
          </p:cNvSpPr>
          <p:nvPr>
            <p:ph type="sldNum" sz="quarter" idx="12"/>
          </p:nvPr>
        </p:nvSpPr>
        <p:spPr>
          <a:ln/>
        </p:spPr>
        <p:txBody>
          <a:bodyPr/>
          <a:lstStyle>
            <a:lvl1pPr>
              <a:defRPr>
                <a:solidFill>
                  <a:schemeClr val="tx2"/>
                </a:solidFill>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417456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5" name="Rectangl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6"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100564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2032000" y="19050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6807200" y="1905000"/>
            <a:ext cx="4572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6" name="Espace réservé du pied de pag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7"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2670257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8" name="Rectangl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9"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1202594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4" name="Rectangl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5"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106598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3" name="Rectangl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4"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20258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00222" y="273050"/>
            <a:ext cx="2620463" cy="1370000"/>
          </a:xfrm>
        </p:spPr>
        <p:txBody>
          <a:bodyPr anchor="b"/>
          <a:lstStyle>
            <a:lvl1pPr algn="l">
              <a:defRPr sz="2000" b="1"/>
            </a:lvl1pPr>
          </a:lstStyle>
          <a:p>
            <a:r>
              <a:rPr lang="fr-FR"/>
              <a:t>Modifiez le style du titre</a:t>
            </a:r>
            <a:endParaRPr lang="fr-BE" dirty="0"/>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2000222" y="1857365"/>
            <a:ext cx="2620463" cy="36433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6" name="Espace réservé du pied de pag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7"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34034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BE"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fld id="{1769479C-0659-455C-95E5-A5D7098DA8E9}" type="datetimeFigureOut">
              <a:rPr lang="fr-BE" smtClean="0"/>
              <a:t>01-04-26</a:t>
            </a:fld>
            <a:endParaRPr lang="fr-BE"/>
          </a:p>
        </p:txBody>
      </p:sp>
      <p:sp>
        <p:nvSpPr>
          <p:cNvPr id="6" name="Espace réservé du pied de page 5"/>
          <p:cNvSpPr>
            <a:spLocks noGrp="1" noChangeArrowheads="1"/>
          </p:cNvSpPr>
          <p:nvPr>
            <p:ph type="ftr" sz="quarter" idx="11"/>
          </p:nvPr>
        </p:nvSpPr>
        <p:spPr>
          <a:xfrm>
            <a:off x="4368800" y="6248400"/>
            <a:ext cx="3860800" cy="457200"/>
          </a:xfrm>
          <a:prstGeom prst="rect">
            <a:avLst/>
          </a:prstGeom>
          <a:ln/>
        </p:spPr>
        <p:txBody>
          <a:bodyPr/>
          <a:lstStyle>
            <a:lvl1pPr>
              <a:defRPr/>
            </a:lvl1pPr>
          </a:lstStyle>
          <a:p>
            <a:endParaRPr lang="fr-BE"/>
          </a:p>
        </p:txBody>
      </p:sp>
      <p:sp>
        <p:nvSpPr>
          <p:cNvPr id="7" name="Rectangle 6"/>
          <p:cNvSpPr>
            <a:spLocks noGrp="1" noChangeArrowheads="1"/>
          </p:cNvSpPr>
          <p:nvPr>
            <p:ph type="sldNum" sz="quarter" idx="12"/>
          </p:nvPr>
        </p:nvSpPr>
        <p:spPr>
          <a:ln/>
        </p:spPr>
        <p:txBody>
          <a:bodyPr/>
          <a:lstStyle>
            <a:lvl1pPr>
              <a:defRPr/>
            </a:lvl1pPr>
          </a:lstStyle>
          <a:p>
            <a:fld id="{6298AE07-AE34-41E7-981B-EA95F694F575}" type="slidenum">
              <a:rPr lang="fr-BE" smtClean="0"/>
              <a:t>‹#›</a:t>
            </a:fld>
            <a:endParaRPr lang="fr-BE"/>
          </a:p>
        </p:txBody>
      </p:sp>
    </p:spTree>
    <p:extLst>
      <p:ext uri="{BB962C8B-B14F-4D97-AF65-F5344CB8AC3E}">
        <p14:creationId xmlns:p14="http://schemas.microsoft.com/office/powerpoint/2010/main" val="153478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13" cstate="print">
            <a:extLst>
              <a:ext uri="{28A0092B-C50C-407E-A947-70E740481C1C}">
                <a14:useLocalDpi xmlns:a14="http://schemas.microsoft.com/office/drawing/2010/main" val="0"/>
              </a:ext>
            </a:extLst>
          </a:blip>
          <a:srcRect t="61599" b="9001"/>
          <a:stretch/>
        </p:blipFill>
        <p:spPr>
          <a:xfrm>
            <a:off x="0" y="5157192"/>
            <a:ext cx="12192000" cy="1728192"/>
          </a:xfrm>
          <a:prstGeom prst="rect">
            <a:avLst/>
          </a:prstGeom>
        </p:spPr>
      </p:pic>
      <p:sp>
        <p:nvSpPr>
          <p:cNvPr id="1026" name="Rectangle 2"/>
          <p:cNvSpPr>
            <a:spLocks noGrp="1" noChangeArrowheads="1"/>
          </p:cNvSpPr>
          <p:nvPr>
            <p:ph type="title"/>
          </p:nvPr>
        </p:nvSpPr>
        <p:spPr bwMode="auto">
          <a:xfrm>
            <a:off x="1919536" y="190501"/>
            <a:ext cx="9875259" cy="108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BE" altLang="fr-FR" dirty="0"/>
              <a:t>Cliquez pour modifier le style du titre</a:t>
            </a:r>
          </a:p>
        </p:txBody>
      </p:sp>
      <p:sp>
        <p:nvSpPr>
          <p:cNvPr id="1027" name="Rectangle 3"/>
          <p:cNvSpPr>
            <a:spLocks noGrp="1" noChangeArrowheads="1"/>
          </p:cNvSpPr>
          <p:nvPr>
            <p:ph type="body" idx="1"/>
          </p:nvPr>
        </p:nvSpPr>
        <p:spPr bwMode="auto">
          <a:xfrm>
            <a:off x="1919536" y="1690464"/>
            <a:ext cx="987525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fr-FR" dirty="0"/>
              <a:t>Cliquez pour modifier les styles du texte du masque</a:t>
            </a:r>
          </a:p>
          <a:p>
            <a:pPr lvl="1"/>
            <a:r>
              <a:rPr lang="fr-BE" altLang="fr-FR" dirty="0"/>
              <a:t>Deuxième niveau</a:t>
            </a:r>
          </a:p>
          <a:p>
            <a:pPr lvl="2"/>
            <a:r>
              <a:rPr lang="fr-BE" altLang="fr-FR" dirty="0"/>
              <a:t>Troisième niveau</a:t>
            </a:r>
          </a:p>
          <a:p>
            <a:pPr lvl="3"/>
            <a:r>
              <a:rPr lang="fr-BE" altLang="fr-FR" dirty="0"/>
              <a:t>Quatrième niveau</a:t>
            </a:r>
          </a:p>
          <a:p>
            <a:pPr lvl="4"/>
            <a:r>
              <a:rPr lang="fr-BE" altLang="fr-FR" dirty="0"/>
              <a:t>Cinquième niveau</a:t>
            </a:r>
          </a:p>
        </p:txBody>
      </p:sp>
      <p:sp>
        <p:nvSpPr>
          <p:cNvPr id="4100" name="Rectangle 4"/>
          <p:cNvSpPr>
            <a:spLocks noGrp="1" noChangeArrowheads="1"/>
          </p:cNvSpPr>
          <p:nvPr>
            <p:ph type="dt" sz="half" idx="2"/>
          </p:nvPr>
        </p:nvSpPr>
        <p:spPr bwMode="auto">
          <a:xfrm>
            <a:off x="88392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chemeClr val="tx2"/>
                </a:solidFill>
                <a:latin typeface="Arial" charset="0"/>
                <a:cs typeface="Arial" charset="0"/>
              </a:defRPr>
            </a:lvl1pPr>
          </a:lstStyle>
          <a:p>
            <a:fld id="{1769479C-0659-455C-95E5-A5D7098DA8E9}" type="datetimeFigureOut">
              <a:rPr lang="fr-BE" smtClean="0"/>
              <a:t>01-04-26</a:t>
            </a:fld>
            <a:endParaRPr lang="fr-BE"/>
          </a:p>
        </p:txBody>
      </p:sp>
      <p:sp>
        <p:nvSpPr>
          <p:cNvPr id="4102" name="Rectangle 6"/>
          <p:cNvSpPr>
            <a:spLocks noGrp="1" noChangeArrowheads="1"/>
          </p:cNvSpPr>
          <p:nvPr>
            <p:ph type="sldNum" sz="quarter" idx="4"/>
          </p:nvPr>
        </p:nvSpPr>
        <p:spPr bwMode="auto">
          <a:xfrm>
            <a:off x="467883" y="6224363"/>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2"/>
                </a:solidFill>
              </a:defRPr>
            </a:lvl1pPr>
          </a:lstStyle>
          <a:p>
            <a:fld id="{6298AE07-AE34-41E7-981B-EA95F694F575}" type="slidenum">
              <a:rPr lang="fr-BE" smtClean="0"/>
              <a:t>‹#›</a:t>
            </a:fld>
            <a:endParaRPr lang="fr-BE"/>
          </a:p>
        </p:txBody>
      </p:sp>
      <p:pic>
        <p:nvPicPr>
          <p:cNvPr id="16" name="Picture 5" descr="S:\Logos &amp; Modèles\PNG\HELMo_ligne.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0"/>
            <a:ext cx="12192000"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 10"/>
          <p:cNvGrpSpPr>
            <a:grpSpLocks/>
          </p:cNvGrpSpPr>
          <p:nvPr/>
        </p:nvGrpSpPr>
        <p:grpSpPr bwMode="auto">
          <a:xfrm>
            <a:off x="434752" y="74612"/>
            <a:ext cx="1196752" cy="1196752"/>
            <a:chOff x="305543" y="0"/>
            <a:chExt cx="1875129" cy="1874975"/>
          </a:xfrm>
          <a:effectLst>
            <a:outerShdw blurRad="203200" dist="50800" dir="2700000" algn="tl" rotWithShape="0">
              <a:prstClr val="black">
                <a:alpha val="40000"/>
              </a:prstClr>
            </a:outerShdw>
          </a:effectLst>
        </p:grpSpPr>
        <p:sp>
          <p:nvSpPr>
            <p:cNvPr id="15" name="Rectangle 14"/>
            <p:cNvSpPr/>
            <p:nvPr/>
          </p:nvSpPr>
          <p:spPr>
            <a:xfrm>
              <a:off x="305543" y="0"/>
              <a:ext cx="1875129" cy="187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2324" tIns="16162" rIns="32324" bIns="16162" anchor="ctr"/>
            <a:lstStyle/>
            <a:p>
              <a:pPr algn="ctr">
                <a:defRPr/>
              </a:pPr>
              <a:endParaRPr lang="fr-BE"/>
            </a:p>
          </p:txBody>
        </p:sp>
        <p:pic>
          <p:nvPicPr>
            <p:cNvPr id="17" name="Picture 5" descr="\\serveurdonnee\Services Transversaux\Communication\Logos &amp; Modèles\jpg\HELMo variante\HELMO_Logo_QU.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5609" y="294709"/>
              <a:ext cx="1361224" cy="137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816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4200" b="1">
          <a:solidFill>
            <a:srgbClr val="949599"/>
          </a:solidFill>
          <a:latin typeface="+mj-lt"/>
          <a:ea typeface="+mj-ea"/>
          <a:cs typeface="+mj-cs"/>
        </a:defRPr>
      </a:lvl1pPr>
      <a:lvl2pPr algn="l" rtl="0" eaLnBrk="1" fontAlgn="base" hangingPunct="1">
        <a:spcBef>
          <a:spcPct val="0"/>
        </a:spcBef>
        <a:spcAft>
          <a:spcPct val="0"/>
        </a:spcAft>
        <a:defRPr sz="4200" b="1">
          <a:solidFill>
            <a:srgbClr val="949599"/>
          </a:solidFill>
          <a:latin typeface="Arial" charset="0"/>
          <a:cs typeface="Arial" charset="0"/>
        </a:defRPr>
      </a:lvl2pPr>
      <a:lvl3pPr algn="l" rtl="0" eaLnBrk="1" fontAlgn="base" hangingPunct="1">
        <a:spcBef>
          <a:spcPct val="0"/>
        </a:spcBef>
        <a:spcAft>
          <a:spcPct val="0"/>
        </a:spcAft>
        <a:defRPr sz="4200" b="1">
          <a:solidFill>
            <a:srgbClr val="949599"/>
          </a:solidFill>
          <a:latin typeface="Arial" charset="0"/>
          <a:cs typeface="Arial" charset="0"/>
        </a:defRPr>
      </a:lvl3pPr>
      <a:lvl4pPr algn="l" rtl="0" eaLnBrk="1" fontAlgn="base" hangingPunct="1">
        <a:spcBef>
          <a:spcPct val="0"/>
        </a:spcBef>
        <a:spcAft>
          <a:spcPct val="0"/>
        </a:spcAft>
        <a:defRPr sz="4200" b="1">
          <a:solidFill>
            <a:srgbClr val="949599"/>
          </a:solidFill>
          <a:latin typeface="Arial" charset="0"/>
          <a:cs typeface="Arial" charset="0"/>
        </a:defRPr>
      </a:lvl4pPr>
      <a:lvl5pPr algn="l" rtl="0" eaLnBrk="1" fontAlgn="base" hangingPunct="1">
        <a:spcBef>
          <a:spcPct val="0"/>
        </a:spcBef>
        <a:spcAft>
          <a:spcPct val="0"/>
        </a:spcAft>
        <a:defRPr sz="4200" b="1">
          <a:solidFill>
            <a:srgbClr val="949599"/>
          </a:solidFill>
          <a:latin typeface="Arial" charset="0"/>
          <a:cs typeface="Arial" charset="0"/>
        </a:defRPr>
      </a:lvl5pPr>
      <a:lvl6pPr marL="457200" algn="l" rtl="0" eaLnBrk="1" fontAlgn="base" hangingPunct="1">
        <a:spcBef>
          <a:spcPct val="0"/>
        </a:spcBef>
        <a:spcAft>
          <a:spcPct val="0"/>
        </a:spcAft>
        <a:defRPr sz="4200" b="1">
          <a:solidFill>
            <a:srgbClr val="949599"/>
          </a:solidFill>
          <a:latin typeface="Arial" charset="0"/>
          <a:cs typeface="Arial" charset="0"/>
        </a:defRPr>
      </a:lvl6pPr>
      <a:lvl7pPr marL="914400" algn="l" rtl="0" eaLnBrk="1" fontAlgn="base" hangingPunct="1">
        <a:spcBef>
          <a:spcPct val="0"/>
        </a:spcBef>
        <a:spcAft>
          <a:spcPct val="0"/>
        </a:spcAft>
        <a:defRPr sz="4200" b="1">
          <a:solidFill>
            <a:srgbClr val="949599"/>
          </a:solidFill>
          <a:latin typeface="Arial" charset="0"/>
          <a:cs typeface="Arial" charset="0"/>
        </a:defRPr>
      </a:lvl7pPr>
      <a:lvl8pPr marL="1371600" algn="l" rtl="0" eaLnBrk="1" fontAlgn="base" hangingPunct="1">
        <a:spcBef>
          <a:spcPct val="0"/>
        </a:spcBef>
        <a:spcAft>
          <a:spcPct val="0"/>
        </a:spcAft>
        <a:defRPr sz="4200" b="1">
          <a:solidFill>
            <a:srgbClr val="949599"/>
          </a:solidFill>
          <a:latin typeface="Arial" charset="0"/>
          <a:cs typeface="Arial" charset="0"/>
        </a:defRPr>
      </a:lvl8pPr>
      <a:lvl9pPr marL="1828800" algn="l" rtl="0" eaLnBrk="1" fontAlgn="base" hangingPunct="1">
        <a:spcBef>
          <a:spcPct val="0"/>
        </a:spcBef>
        <a:spcAft>
          <a:spcPct val="0"/>
        </a:spcAft>
        <a:defRPr sz="4200" b="1">
          <a:solidFill>
            <a:srgbClr val="949599"/>
          </a:solidFill>
          <a:latin typeface="Arial" charset="0"/>
          <a:cs typeface="Arial" charset="0"/>
        </a:defRPr>
      </a:lvl9pPr>
    </p:titleStyle>
    <p:bodyStyle>
      <a:lvl1pPr marL="342900" indent="-342900" algn="l" rtl="0" eaLnBrk="1" fontAlgn="base" hangingPunct="1">
        <a:spcBef>
          <a:spcPct val="20000"/>
        </a:spcBef>
        <a:spcAft>
          <a:spcPct val="0"/>
        </a:spcAft>
        <a:buClr>
          <a:srgbClr val="61C8CD"/>
        </a:buClr>
        <a:buFont typeface="Wingdings" panose="05000000000000000000" pitchFamily="2" charset="2"/>
        <a:buChar char="l"/>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DF1A4F"/>
        </a:buClr>
        <a:buFont typeface="Wingdings" panose="05000000000000000000" pitchFamily="2" charset="2"/>
        <a:buChar char="l"/>
        <a:defRPr sz="2800">
          <a:solidFill>
            <a:schemeClr val="tx2"/>
          </a:solidFill>
          <a:latin typeface="+mn-lt"/>
          <a:cs typeface="+mn-cs"/>
        </a:defRPr>
      </a:lvl2pPr>
      <a:lvl3pPr marL="1143000" indent="-228600" algn="l" rtl="0" eaLnBrk="1" fontAlgn="base" hangingPunct="1">
        <a:spcBef>
          <a:spcPct val="20000"/>
        </a:spcBef>
        <a:spcAft>
          <a:spcPct val="0"/>
        </a:spcAft>
        <a:buClr>
          <a:srgbClr val="B1D454"/>
        </a:buClr>
        <a:buChar char="•"/>
        <a:defRPr sz="2400">
          <a:solidFill>
            <a:schemeClr val="tx2"/>
          </a:solidFill>
          <a:latin typeface="+mn-lt"/>
          <a:cs typeface="+mn-cs"/>
        </a:defRPr>
      </a:lvl3pPr>
      <a:lvl4pPr marL="1600200" indent="-228600" algn="l" rtl="0" eaLnBrk="1" fontAlgn="base" hangingPunct="1">
        <a:spcBef>
          <a:spcPct val="20000"/>
        </a:spcBef>
        <a:spcAft>
          <a:spcPct val="0"/>
        </a:spcAft>
        <a:buClr>
          <a:srgbClr val="F89329"/>
        </a:buClr>
        <a:buChar char="•"/>
        <a:defRPr sz="2000">
          <a:solidFill>
            <a:schemeClr val="tx2"/>
          </a:solidFill>
          <a:latin typeface="+mn-lt"/>
          <a:cs typeface="+mn-cs"/>
        </a:defRPr>
      </a:lvl4pPr>
      <a:lvl5pPr marL="2057400" indent="-228600" algn="l" rtl="0" eaLnBrk="1" fontAlgn="base" hangingPunct="1">
        <a:spcBef>
          <a:spcPct val="20000"/>
        </a:spcBef>
        <a:spcAft>
          <a:spcPct val="0"/>
        </a:spcAft>
        <a:buClr>
          <a:srgbClr val="A65AA4"/>
        </a:buClr>
        <a:buChar char="•"/>
        <a:defRPr sz="2000">
          <a:solidFill>
            <a:schemeClr val="tx2"/>
          </a:solidFill>
          <a:latin typeface="+mn-lt"/>
          <a:cs typeface="+mn-cs"/>
        </a:defRPr>
      </a:lvl5pPr>
      <a:lvl6pPr marL="2514600" indent="-228600" algn="l" rtl="0" eaLnBrk="1" fontAlgn="base" hangingPunct="1">
        <a:spcBef>
          <a:spcPct val="20000"/>
        </a:spcBef>
        <a:spcAft>
          <a:spcPct val="0"/>
        </a:spcAft>
        <a:buClr>
          <a:srgbClr val="A65AA4"/>
        </a:buClr>
        <a:buChar char="•"/>
        <a:defRPr sz="2000">
          <a:solidFill>
            <a:schemeClr val="tx2"/>
          </a:solidFill>
          <a:latin typeface="+mn-lt"/>
          <a:cs typeface="+mn-cs"/>
        </a:defRPr>
      </a:lvl6pPr>
      <a:lvl7pPr marL="2971800" indent="-228600" algn="l" rtl="0" eaLnBrk="1" fontAlgn="base" hangingPunct="1">
        <a:spcBef>
          <a:spcPct val="20000"/>
        </a:spcBef>
        <a:spcAft>
          <a:spcPct val="0"/>
        </a:spcAft>
        <a:buClr>
          <a:srgbClr val="A65AA4"/>
        </a:buClr>
        <a:buChar char="•"/>
        <a:defRPr sz="2000">
          <a:solidFill>
            <a:schemeClr val="tx2"/>
          </a:solidFill>
          <a:latin typeface="+mn-lt"/>
          <a:cs typeface="+mn-cs"/>
        </a:defRPr>
      </a:lvl7pPr>
      <a:lvl8pPr marL="3429000" indent="-228600" algn="l" rtl="0" eaLnBrk="1" fontAlgn="base" hangingPunct="1">
        <a:spcBef>
          <a:spcPct val="20000"/>
        </a:spcBef>
        <a:spcAft>
          <a:spcPct val="0"/>
        </a:spcAft>
        <a:buClr>
          <a:srgbClr val="A65AA4"/>
        </a:buClr>
        <a:buChar char="•"/>
        <a:defRPr sz="2000">
          <a:solidFill>
            <a:schemeClr val="tx2"/>
          </a:solidFill>
          <a:latin typeface="+mn-lt"/>
          <a:cs typeface="+mn-cs"/>
        </a:defRPr>
      </a:lvl8pPr>
      <a:lvl9pPr marL="3886200" indent="-228600" algn="l" rtl="0" eaLnBrk="1" fontAlgn="base" hangingPunct="1">
        <a:spcBef>
          <a:spcPct val="20000"/>
        </a:spcBef>
        <a:spcAft>
          <a:spcPct val="0"/>
        </a:spcAft>
        <a:buClr>
          <a:srgbClr val="A65AA4"/>
        </a:buClr>
        <a:buChar char="•"/>
        <a:defRPr sz="2000">
          <a:solidFill>
            <a:schemeClr val="tx2"/>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hyperlink" Target="https://www.reseau-canope.fr/nouveaux-programmes/magazine/developpement-cognitif/comment-mieux-apprendre-pour-consolider-les-apprentissages-scolaire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6FF8DE-32B8-DB6D-850C-B169A2FE9A89}"/>
              </a:ext>
            </a:extLst>
          </p:cNvPr>
          <p:cNvSpPr>
            <a:spLocks noGrp="1"/>
          </p:cNvSpPr>
          <p:nvPr>
            <p:ph type="ctrTitle"/>
          </p:nvPr>
        </p:nvSpPr>
        <p:spPr>
          <a:xfrm>
            <a:off x="2678545" y="1371600"/>
            <a:ext cx="9011227" cy="1752600"/>
          </a:xfrm>
        </p:spPr>
        <p:txBody>
          <a:bodyPr/>
          <a:lstStyle/>
          <a:p>
            <a:r>
              <a:rPr lang="fr-FR" dirty="0"/>
              <a:t>Structuration des apprentissages: chapitre 3</a:t>
            </a:r>
            <a:endParaRPr lang="fr-BE" dirty="0"/>
          </a:p>
        </p:txBody>
      </p:sp>
      <p:sp>
        <p:nvSpPr>
          <p:cNvPr id="3" name="Sous-titre 2">
            <a:extLst>
              <a:ext uri="{FF2B5EF4-FFF2-40B4-BE49-F238E27FC236}">
                <a16:creationId xmlns:a16="http://schemas.microsoft.com/office/drawing/2014/main" id="{1B353BA8-CAF5-778E-0B9A-9B02EE701440}"/>
              </a:ext>
            </a:extLst>
          </p:cNvPr>
          <p:cNvSpPr>
            <a:spLocks noGrp="1"/>
          </p:cNvSpPr>
          <p:nvPr>
            <p:ph type="subTitle" idx="1"/>
          </p:nvPr>
        </p:nvSpPr>
        <p:spPr/>
        <p:txBody>
          <a:bodyPr/>
          <a:lstStyle/>
          <a:p>
            <a:r>
              <a:rPr lang="fr-FR" dirty="0" err="1"/>
              <a:t>Peda</a:t>
            </a:r>
            <a:r>
              <a:rPr lang="fr-FR" dirty="0"/>
              <a:t> 103</a:t>
            </a:r>
          </a:p>
          <a:p>
            <a:r>
              <a:rPr lang="fr-FR" dirty="0"/>
              <a:t>CAMAN/DEHAL</a:t>
            </a:r>
            <a:endParaRPr lang="fr-BE" dirty="0"/>
          </a:p>
        </p:txBody>
      </p:sp>
    </p:spTree>
    <p:extLst>
      <p:ext uri="{BB962C8B-B14F-4D97-AF65-F5344CB8AC3E}">
        <p14:creationId xmlns:p14="http://schemas.microsoft.com/office/powerpoint/2010/main" val="1574302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5D245-9AEE-4D67-BDF8-591795D67AB6}"/>
              </a:ext>
            </a:extLst>
          </p:cNvPr>
          <p:cNvSpPr>
            <a:spLocks noGrp="1"/>
          </p:cNvSpPr>
          <p:nvPr>
            <p:ph type="title"/>
          </p:nvPr>
        </p:nvSpPr>
        <p:spPr>
          <a:xfrm>
            <a:off x="1919536" y="190501"/>
            <a:ext cx="9875259" cy="1080864"/>
          </a:xfrm>
        </p:spPr>
        <p:txBody>
          <a:bodyPr wrap="square" anchor="ctr">
            <a:normAutofit/>
          </a:bodyPr>
          <a:lstStyle/>
          <a:p>
            <a:r>
              <a:rPr lang="fr-FR" dirty="0"/>
              <a:t>Quel référent construire en stage?</a:t>
            </a:r>
            <a:endParaRPr lang="fr-BE" dirty="0"/>
          </a:p>
        </p:txBody>
      </p:sp>
      <p:pic>
        <p:nvPicPr>
          <p:cNvPr id="5" name="Image 4">
            <a:extLst>
              <a:ext uri="{FF2B5EF4-FFF2-40B4-BE49-F238E27FC236}">
                <a16:creationId xmlns:a16="http://schemas.microsoft.com/office/drawing/2014/main" id="{A2E6078D-3947-DFD0-D634-F98B73376AB8}"/>
              </a:ext>
            </a:extLst>
          </p:cNvPr>
          <p:cNvPicPr>
            <a:picLocks noChangeAspect="1"/>
          </p:cNvPicPr>
          <p:nvPr/>
        </p:nvPicPr>
        <p:blipFill>
          <a:blip r:embed="rId2"/>
          <a:stretch>
            <a:fillRect/>
          </a:stretch>
        </p:blipFill>
        <p:spPr>
          <a:xfrm>
            <a:off x="3286126" y="1085435"/>
            <a:ext cx="6162674" cy="5654254"/>
          </a:xfrm>
          <a:prstGeom prst="rect">
            <a:avLst/>
          </a:prstGeom>
          <a:noFill/>
        </p:spPr>
      </p:pic>
      <p:sp>
        <p:nvSpPr>
          <p:cNvPr id="6" name="ZoneTexte 5">
            <a:extLst>
              <a:ext uri="{FF2B5EF4-FFF2-40B4-BE49-F238E27FC236}">
                <a16:creationId xmlns:a16="http://schemas.microsoft.com/office/drawing/2014/main" id="{A3557FC8-5966-6E32-3E92-94E8B905C16A}"/>
              </a:ext>
            </a:extLst>
          </p:cNvPr>
          <p:cNvSpPr txBox="1"/>
          <p:nvPr/>
        </p:nvSpPr>
        <p:spPr>
          <a:xfrm>
            <a:off x="638175" y="2038350"/>
            <a:ext cx="2276475" cy="923330"/>
          </a:xfrm>
          <a:prstGeom prst="rect">
            <a:avLst/>
          </a:prstGeom>
          <a:noFill/>
        </p:spPr>
        <p:txBody>
          <a:bodyPr wrap="square" rtlCol="0">
            <a:spAutoFit/>
          </a:bodyPr>
          <a:lstStyle/>
          <a:p>
            <a:r>
              <a:rPr lang="fr-FR" dirty="0"/>
              <a:t>Typologie, Campo et Leroy, sous presse</a:t>
            </a:r>
            <a:endParaRPr lang="fr-BE" dirty="0"/>
          </a:p>
        </p:txBody>
      </p:sp>
      <p:sp>
        <p:nvSpPr>
          <p:cNvPr id="7" name="Rectangle 6">
            <a:extLst>
              <a:ext uri="{FF2B5EF4-FFF2-40B4-BE49-F238E27FC236}">
                <a16:creationId xmlns:a16="http://schemas.microsoft.com/office/drawing/2014/main" id="{C23A1BBE-AE67-5EB5-1786-8B9BDDA0FA2C}"/>
              </a:ext>
            </a:extLst>
          </p:cNvPr>
          <p:cNvSpPr/>
          <p:nvPr/>
        </p:nvSpPr>
        <p:spPr>
          <a:xfrm>
            <a:off x="6367463" y="1194541"/>
            <a:ext cx="3452813" cy="24485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9929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6EB25-BA60-4C0E-9631-45BD4CF92B97}"/>
              </a:ext>
            </a:extLst>
          </p:cNvPr>
          <p:cNvSpPr>
            <a:spLocks noGrp="1"/>
          </p:cNvSpPr>
          <p:nvPr>
            <p:ph type="title"/>
          </p:nvPr>
        </p:nvSpPr>
        <p:spPr>
          <a:xfrm>
            <a:off x="1693780" y="198268"/>
            <a:ext cx="10075937" cy="1325563"/>
          </a:xfrm>
        </p:spPr>
        <p:txBody>
          <a:bodyPr>
            <a:normAutofit/>
          </a:bodyPr>
          <a:lstStyle/>
          <a:p>
            <a:r>
              <a:rPr lang="fr-FR" i="1" dirty="0">
                <a:solidFill>
                  <a:srgbClr val="CC0099"/>
                </a:solidFill>
                <a:cs typeface="Calibri Light"/>
              </a:rPr>
              <a:t>4</a:t>
            </a:r>
            <a:r>
              <a:rPr lang="fr-FR" b="1" i="1" dirty="0">
                <a:solidFill>
                  <a:srgbClr val="CC0099"/>
                </a:solidFill>
                <a:cs typeface="Calibri Light"/>
              </a:rPr>
              <a:t>. Partons de vos </a:t>
            </a:r>
            <a:r>
              <a:rPr lang="fr-FR" i="1" dirty="0">
                <a:solidFill>
                  <a:srgbClr val="CC0099"/>
                </a:solidFill>
                <a:cs typeface="Calibri Light"/>
              </a:rPr>
              <a:t>idées</a:t>
            </a:r>
            <a:endParaRPr lang="fr-FR" b="1" i="1" dirty="0">
              <a:solidFill>
                <a:srgbClr val="CC0099"/>
              </a:solidFill>
              <a:cs typeface="Calibri Light"/>
            </a:endParaRPr>
          </a:p>
        </p:txBody>
      </p:sp>
      <p:sp>
        <p:nvSpPr>
          <p:cNvPr id="3" name="Espace réservé du contenu 2">
            <a:extLst>
              <a:ext uri="{FF2B5EF4-FFF2-40B4-BE49-F238E27FC236}">
                <a16:creationId xmlns:a16="http://schemas.microsoft.com/office/drawing/2014/main" id="{94A52078-67C3-4A51-82F6-AAD7468D4442}"/>
              </a:ext>
            </a:extLst>
          </p:cNvPr>
          <p:cNvSpPr>
            <a:spLocks noGrp="1"/>
          </p:cNvSpPr>
          <p:nvPr>
            <p:ph idx="1"/>
          </p:nvPr>
        </p:nvSpPr>
        <p:spPr>
          <a:xfrm>
            <a:off x="678857" y="1928320"/>
            <a:ext cx="10915072" cy="2884312"/>
          </a:xfrm>
        </p:spPr>
        <p:txBody>
          <a:bodyPr vert="horz" lIns="91440" tIns="45720" rIns="91440" bIns="45720" rtlCol="0" anchor="t">
            <a:normAutofit/>
          </a:bodyPr>
          <a:lstStyle/>
          <a:p>
            <a:pPr marL="514350" indent="-514350">
              <a:buFont typeface="+mj-lt"/>
              <a:buAutoNum type="arabicPeriod"/>
            </a:pPr>
            <a:r>
              <a:rPr lang="fr-FR" b="1" i="1" dirty="0">
                <a:ea typeface="+mn-lt"/>
                <a:cs typeface="+mn-lt"/>
              </a:rPr>
              <a:t>Quels contenus pourraient être notés sur le référent? – réflexion par compétence de stage</a:t>
            </a:r>
          </a:p>
          <a:p>
            <a:pPr marL="514350" indent="-514350">
              <a:buFont typeface="+mj-lt"/>
              <a:buAutoNum type="arabicPeriod"/>
            </a:pPr>
            <a:r>
              <a:rPr lang="fr-FR" b="1" i="1" dirty="0">
                <a:ea typeface="+mn-lt"/>
                <a:cs typeface="+mn-lt"/>
              </a:rPr>
              <a:t>Comment structurer le référent? </a:t>
            </a:r>
          </a:p>
        </p:txBody>
      </p:sp>
    </p:spTree>
    <p:extLst>
      <p:ext uri="{BB962C8B-B14F-4D97-AF65-F5344CB8AC3E}">
        <p14:creationId xmlns:p14="http://schemas.microsoft.com/office/powerpoint/2010/main" val="312868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FDEF06-0918-9842-E1C6-FC6E5E326D55}"/>
              </a:ext>
            </a:extLst>
          </p:cNvPr>
          <p:cNvSpPr>
            <a:spLocks noGrp="1"/>
          </p:cNvSpPr>
          <p:nvPr>
            <p:ph type="title"/>
          </p:nvPr>
        </p:nvSpPr>
        <p:spPr>
          <a:xfrm>
            <a:off x="895555" y="1365200"/>
            <a:ext cx="8741629" cy="1839777"/>
          </a:xfrm>
        </p:spPr>
        <p:txBody>
          <a:bodyPr/>
          <a:lstStyle/>
          <a:p>
            <a:r>
              <a:rPr lang="fr-FR" sz="3600" i="1" dirty="0">
                <a:solidFill>
                  <a:srgbClr val="CC0099"/>
                </a:solidFill>
                <a:cs typeface="Calibri Light"/>
              </a:rPr>
              <a:t>5. Exemples de référents </a:t>
            </a:r>
            <a:endParaRPr lang="fr-BE" sz="3600" i="1" dirty="0">
              <a:solidFill>
                <a:srgbClr val="CC0099"/>
              </a:solidFill>
              <a:cs typeface="Calibri Light"/>
            </a:endParaRPr>
          </a:p>
        </p:txBody>
      </p:sp>
      <p:sp>
        <p:nvSpPr>
          <p:cNvPr id="3" name="Espace réservé du contenu 2">
            <a:extLst>
              <a:ext uri="{FF2B5EF4-FFF2-40B4-BE49-F238E27FC236}">
                <a16:creationId xmlns:a16="http://schemas.microsoft.com/office/drawing/2014/main" id="{F8264836-44A5-E5D5-8FBA-95593B867FA9}"/>
              </a:ext>
            </a:extLst>
          </p:cNvPr>
          <p:cNvSpPr>
            <a:spLocks noGrp="1"/>
          </p:cNvSpPr>
          <p:nvPr>
            <p:ph idx="1"/>
          </p:nvPr>
        </p:nvSpPr>
        <p:spPr>
          <a:xfrm>
            <a:off x="1276928" y="2936238"/>
            <a:ext cx="10915072" cy="2884312"/>
          </a:xfrm>
        </p:spPr>
        <p:txBody>
          <a:bodyPr vert="horz" lIns="91440" tIns="45720" rIns="91440" bIns="45720" rtlCol="0" anchor="t">
            <a:normAutofit/>
          </a:bodyPr>
          <a:lstStyle/>
          <a:p>
            <a:pPr marL="0" indent="0">
              <a:buNone/>
            </a:pPr>
            <a:r>
              <a:rPr lang="fr-FR" b="1" i="1" dirty="0">
                <a:ea typeface="+mn-lt"/>
                <a:cs typeface="+mn-lt"/>
              </a:rPr>
              <a:t>Analysez les référents suivants et identifiez les éléments qui vous semblent porteurs </a:t>
            </a:r>
          </a:p>
        </p:txBody>
      </p:sp>
    </p:spTree>
    <p:extLst>
      <p:ext uri="{BB962C8B-B14F-4D97-AF65-F5344CB8AC3E}">
        <p14:creationId xmlns:p14="http://schemas.microsoft.com/office/powerpoint/2010/main" val="228411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C3BFC79-E9E2-1A9A-C9C2-1C9C732CEF0A}"/>
              </a:ext>
            </a:extLst>
          </p:cNvPr>
          <p:cNvSpPr>
            <a:spLocks noGrp="1"/>
          </p:cNvSpPr>
          <p:nvPr>
            <p:ph type="title"/>
          </p:nvPr>
        </p:nvSpPr>
        <p:spPr>
          <a:xfrm>
            <a:off x="1919536" y="190501"/>
            <a:ext cx="9875259" cy="1080864"/>
          </a:xfrm>
        </p:spPr>
        <p:txBody>
          <a:bodyPr/>
          <a:lstStyle/>
          <a:p>
            <a:r>
              <a:rPr lang="fr-BE" dirty="0"/>
              <a:t>Référent « contenu »</a:t>
            </a:r>
          </a:p>
        </p:txBody>
      </p:sp>
      <p:pic>
        <p:nvPicPr>
          <p:cNvPr id="5" name="Image 4" descr="Une image contenant texte, intérieur&#10;&#10;Description générée automatiquement">
            <a:extLst>
              <a:ext uri="{FF2B5EF4-FFF2-40B4-BE49-F238E27FC236}">
                <a16:creationId xmlns:a16="http://schemas.microsoft.com/office/drawing/2014/main" id="{AD0C4613-542A-A94B-58CB-0F8BF4F575A4}"/>
              </a:ext>
            </a:extLst>
          </p:cNvPr>
          <p:cNvPicPr>
            <a:picLocks noChangeAspect="1"/>
          </p:cNvPicPr>
          <p:nvPr/>
        </p:nvPicPr>
        <p:blipFill rotWithShape="1">
          <a:blip r:embed="rId2">
            <a:extLst>
              <a:ext uri="{28A0092B-C50C-407E-A947-70E740481C1C}">
                <a14:useLocalDpi xmlns:a14="http://schemas.microsoft.com/office/drawing/2010/main" val="0"/>
              </a:ext>
            </a:extLst>
          </a:blip>
          <a:srcRect l="6309" t="8317" b="28249"/>
          <a:stretch/>
        </p:blipFill>
        <p:spPr>
          <a:xfrm rot="16200000">
            <a:off x="4125042" y="1770688"/>
            <a:ext cx="3206719" cy="3859738"/>
          </a:xfrm>
          <a:prstGeom prst="rect">
            <a:avLst/>
          </a:prstGeom>
        </p:spPr>
      </p:pic>
      <p:pic>
        <p:nvPicPr>
          <p:cNvPr id="7" name="Image 6">
            <a:extLst>
              <a:ext uri="{FF2B5EF4-FFF2-40B4-BE49-F238E27FC236}">
                <a16:creationId xmlns:a16="http://schemas.microsoft.com/office/drawing/2014/main" id="{A220161F-4441-B5ED-C185-3C719CF1D6D4}"/>
              </a:ext>
            </a:extLst>
          </p:cNvPr>
          <p:cNvPicPr>
            <a:picLocks noChangeAspect="1"/>
          </p:cNvPicPr>
          <p:nvPr/>
        </p:nvPicPr>
        <p:blipFill rotWithShape="1">
          <a:blip r:embed="rId3">
            <a:extLst>
              <a:ext uri="{28A0092B-C50C-407E-A947-70E740481C1C}">
                <a14:useLocalDpi xmlns:a14="http://schemas.microsoft.com/office/drawing/2010/main" val="0"/>
              </a:ext>
            </a:extLst>
          </a:blip>
          <a:srcRect l="6689" t="16233" r="3361" b="23115"/>
          <a:stretch/>
        </p:blipFill>
        <p:spPr>
          <a:xfrm rot="16200000">
            <a:off x="8442868" y="1778560"/>
            <a:ext cx="3206718" cy="3843995"/>
          </a:xfrm>
          <a:prstGeom prst="rect">
            <a:avLst/>
          </a:prstGeom>
        </p:spPr>
      </p:pic>
      <p:pic>
        <p:nvPicPr>
          <p:cNvPr id="9" name="Image 8">
            <a:extLst>
              <a:ext uri="{FF2B5EF4-FFF2-40B4-BE49-F238E27FC236}">
                <a16:creationId xmlns:a16="http://schemas.microsoft.com/office/drawing/2014/main" id="{FE29FBA2-B625-2687-B8F9-7C60CF0575BE}"/>
              </a:ext>
            </a:extLst>
          </p:cNvPr>
          <p:cNvPicPr>
            <a:picLocks noChangeAspect="1"/>
          </p:cNvPicPr>
          <p:nvPr/>
        </p:nvPicPr>
        <p:blipFill rotWithShape="1">
          <a:blip r:embed="rId4">
            <a:extLst>
              <a:ext uri="{28A0092B-C50C-407E-A947-70E740481C1C}">
                <a14:useLocalDpi xmlns:a14="http://schemas.microsoft.com/office/drawing/2010/main" val="0"/>
              </a:ext>
            </a:extLst>
          </a:blip>
          <a:srcRect l="9256" t="10633" b="10718"/>
          <a:stretch/>
        </p:blipFill>
        <p:spPr>
          <a:xfrm>
            <a:off x="381964" y="1365812"/>
            <a:ext cx="3185073" cy="4907667"/>
          </a:xfrm>
          <a:prstGeom prst="rect">
            <a:avLst/>
          </a:prstGeom>
        </p:spPr>
      </p:pic>
      <p:sp>
        <p:nvSpPr>
          <p:cNvPr id="10" name="ZoneTexte 9">
            <a:extLst>
              <a:ext uri="{FF2B5EF4-FFF2-40B4-BE49-F238E27FC236}">
                <a16:creationId xmlns:a16="http://schemas.microsoft.com/office/drawing/2014/main" id="{0814C91D-1E04-00FE-38F6-55FFB1670DA8}"/>
              </a:ext>
            </a:extLst>
          </p:cNvPr>
          <p:cNvSpPr txBox="1"/>
          <p:nvPr/>
        </p:nvSpPr>
        <p:spPr>
          <a:xfrm>
            <a:off x="8749654" y="190501"/>
            <a:ext cx="2512513" cy="1754326"/>
          </a:xfrm>
          <a:prstGeom prst="rect">
            <a:avLst/>
          </a:prstGeom>
          <a:noFill/>
          <a:ln w="12700">
            <a:solidFill>
              <a:schemeClr val="tx1"/>
            </a:solidFill>
          </a:ln>
        </p:spPr>
        <p:txBody>
          <a:bodyPr wrap="square" rtlCol="0">
            <a:spAutoFit/>
          </a:bodyPr>
          <a:lstStyle/>
          <a:p>
            <a:pPr algn="ctr"/>
            <a:r>
              <a:rPr lang="fr-BE" dirty="0"/>
              <a:t>Pascale MOFFART, Véronique DRESSE, Anne BRACK, </a:t>
            </a:r>
          </a:p>
          <a:p>
            <a:pPr algn="ctr"/>
            <a:r>
              <a:rPr lang="fr-BE" dirty="0"/>
              <a:t>M1/M2</a:t>
            </a:r>
          </a:p>
          <a:p>
            <a:pPr algn="ctr"/>
            <a:r>
              <a:rPr lang="fr-BE" dirty="0"/>
              <a:t>Avril 2022</a:t>
            </a:r>
          </a:p>
          <a:p>
            <a:pPr algn="ctr"/>
            <a:r>
              <a:rPr lang="fr-BE" dirty="0"/>
              <a:t>Grandeurs: masse</a:t>
            </a:r>
          </a:p>
        </p:txBody>
      </p:sp>
      <p:sp>
        <p:nvSpPr>
          <p:cNvPr id="11" name="ZoneTexte 10">
            <a:extLst>
              <a:ext uri="{FF2B5EF4-FFF2-40B4-BE49-F238E27FC236}">
                <a16:creationId xmlns:a16="http://schemas.microsoft.com/office/drawing/2014/main" id="{3872B364-442D-2BE8-44C2-A3296B474488}"/>
              </a:ext>
            </a:extLst>
          </p:cNvPr>
          <p:cNvSpPr txBox="1"/>
          <p:nvPr/>
        </p:nvSpPr>
        <p:spPr>
          <a:xfrm>
            <a:off x="1404463" y="6367926"/>
            <a:ext cx="1030146" cy="369332"/>
          </a:xfrm>
          <a:prstGeom prst="rect">
            <a:avLst/>
          </a:prstGeom>
          <a:solidFill>
            <a:schemeClr val="bg1"/>
          </a:solidFill>
          <a:ln w="12700">
            <a:solidFill>
              <a:schemeClr val="tx1"/>
            </a:solidFill>
          </a:ln>
        </p:spPr>
        <p:txBody>
          <a:bodyPr wrap="square" rtlCol="0">
            <a:spAutoFit/>
          </a:bodyPr>
          <a:lstStyle/>
          <a:p>
            <a:r>
              <a:rPr lang="fr-BE" dirty="0"/>
              <a:t>Accueil </a:t>
            </a:r>
          </a:p>
        </p:txBody>
      </p:sp>
      <p:sp>
        <p:nvSpPr>
          <p:cNvPr id="12" name="ZoneTexte 11">
            <a:extLst>
              <a:ext uri="{FF2B5EF4-FFF2-40B4-BE49-F238E27FC236}">
                <a16:creationId xmlns:a16="http://schemas.microsoft.com/office/drawing/2014/main" id="{4065506E-924B-2BE8-FF8C-955B33FF1A11}"/>
              </a:ext>
            </a:extLst>
          </p:cNvPr>
          <p:cNvSpPr txBox="1"/>
          <p:nvPr/>
        </p:nvSpPr>
        <p:spPr>
          <a:xfrm>
            <a:off x="5213328" y="5430457"/>
            <a:ext cx="1030146" cy="369332"/>
          </a:xfrm>
          <a:prstGeom prst="rect">
            <a:avLst/>
          </a:prstGeom>
          <a:solidFill>
            <a:schemeClr val="bg1"/>
          </a:solidFill>
          <a:ln w="12700">
            <a:solidFill>
              <a:schemeClr val="tx1"/>
            </a:solidFill>
          </a:ln>
        </p:spPr>
        <p:txBody>
          <a:bodyPr wrap="square" rtlCol="0">
            <a:spAutoFit/>
          </a:bodyPr>
          <a:lstStyle/>
          <a:p>
            <a:r>
              <a:rPr lang="fr-BE" dirty="0"/>
              <a:t>M1/M2 </a:t>
            </a:r>
          </a:p>
        </p:txBody>
      </p:sp>
      <p:sp>
        <p:nvSpPr>
          <p:cNvPr id="13" name="ZoneTexte 12">
            <a:extLst>
              <a:ext uri="{FF2B5EF4-FFF2-40B4-BE49-F238E27FC236}">
                <a16:creationId xmlns:a16="http://schemas.microsoft.com/office/drawing/2014/main" id="{C3444A37-DF36-5916-7B92-61FD1FD4C0F0}"/>
              </a:ext>
            </a:extLst>
          </p:cNvPr>
          <p:cNvSpPr txBox="1"/>
          <p:nvPr/>
        </p:nvSpPr>
        <p:spPr>
          <a:xfrm>
            <a:off x="9659936" y="5430457"/>
            <a:ext cx="1030146" cy="369332"/>
          </a:xfrm>
          <a:prstGeom prst="rect">
            <a:avLst/>
          </a:prstGeom>
          <a:solidFill>
            <a:schemeClr val="bg1"/>
          </a:solidFill>
          <a:ln w="12700">
            <a:solidFill>
              <a:schemeClr val="tx1"/>
            </a:solidFill>
          </a:ln>
        </p:spPr>
        <p:txBody>
          <a:bodyPr wrap="square" rtlCol="0">
            <a:spAutoFit/>
          </a:bodyPr>
          <a:lstStyle/>
          <a:p>
            <a:r>
              <a:rPr lang="fr-BE" dirty="0"/>
              <a:t>M1/M2 </a:t>
            </a:r>
          </a:p>
        </p:txBody>
      </p:sp>
    </p:spTree>
    <p:extLst>
      <p:ext uri="{BB962C8B-B14F-4D97-AF65-F5344CB8AC3E}">
        <p14:creationId xmlns:p14="http://schemas.microsoft.com/office/powerpoint/2010/main" val="1492934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72A420C-6CA9-4A4F-9448-EFDA9D3F7482}"/>
              </a:ext>
            </a:extLst>
          </p:cNvPr>
          <p:cNvPicPr>
            <a:picLocks noChangeAspect="1"/>
          </p:cNvPicPr>
          <p:nvPr/>
        </p:nvPicPr>
        <p:blipFill>
          <a:blip r:embed="rId3"/>
          <a:stretch>
            <a:fillRect/>
          </a:stretch>
        </p:blipFill>
        <p:spPr>
          <a:xfrm>
            <a:off x="2012345" y="763930"/>
            <a:ext cx="9888082" cy="5752618"/>
          </a:xfrm>
          <a:prstGeom prst="rect">
            <a:avLst/>
          </a:prstGeom>
        </p:spPr>
      </p:pic>
      <p:sp>
        <p:nvSpPr>
          <p:cNvPr id="4" name="ZoneTexte 3">
            <a:extLst>
              <a:ext uri="{FF2B5EF4-FFF2-40B4-BE49-F238E27FC236}">
                <a16:creationId xmlns:a16="http://schemas.microsoft.com/office/drawing/2014/main" id="{E4004ACF-0817-4992-BB10-972906078996}"/>
              </a:ext>
            </a:extLst>
          </p:cNvPr>
          <p:cNvSpPr txBox="1"/>
          <p:nvPr/>
        </p:nvSpPr>
        <p:spPr>
          <a:xfrm>
            <a:off x="1883422" y="115748"/>
            <a:ext cx="5072964" cy="461665"/>
          </a:xfrm>
          <a:prstGeom prst="rect">
            <a:avLst/>
          </a:prstGeom>
          <a:noFill/>
          <a:ln w="12700">
            <a:solidFill>
              <a:schemeClr val="tx1"/>
            </a:solidFill>
          </a:ln>
        </p:spPr>
        <p:txBody>
          <a:bodyPr wrap="square" rtlCol="0">
            <a:spAutoFit/>
          </a:bodyPr>
          <a:lstStyle/>
          <a:p>
            <a:r>
              <a:rPr lang="fr-BE" sz="2400" dirty="0"/>
              <a:t>Louisa de Wilde (novembre 2021)</a:t>
            </a:r>
          </a:p>
        </p:txBody>
      </p:sp>
      <p:sp>
        <p:nvSpPr>
          <p:cNvPr id="5" name="ZoneTexte 4">
            <a:extLst>
              <a:ext uri="{FF2B5EF4-FFF2-40B4-BE49-F238E27FC236}">
                <a16:creationId xmlns:a16="http://schemas.microsoft.com/office/drawing/2014/main" id="{06547122-D568-C7BF-9984-A616EFB754F1}"/>
              </a:ext>
            </a:extLst>
          </p:cNvPr>
          <p:cNvSpPr txBox="1"/>
          <p:nvPr/>
        </p:nvSpPr>
        <p:spPr>
          <a:xfrm>
            <a:off x="7183120" y="1107440"/>
            <a:ext cx="2996535" cy="369332"/>
          </a:xfrm>
          <a:prstGeom prst="rect">
            <a:avLst/>
          </a:prstGeom>
          <a:solidFill>
            <a:schemeClr val="bg1"/>
          </a:solidFill>
        </p:spPr>
        <p:txBody>
          <a:bodyPr wrap="square" rtlCol="0">
            <a:spAutoFit/>
          </a:bodyPr>
          <a:lstStyle/>
          <a:p>
            <a:r>
              <a:rPr lang="fr-FR" dirty="0"/>
              <a:t>Peinture: papier à bulle</a:t>
            </a:r>
            <a:endParaRPr lang="fr-BE" dirty="0"/>
          </a:p>
        </p:txBody>
      </p:sp>
      <p:sp>
        <p:nvSpPr>
          <p:cNvPr id="6" name="ZoneTexte 5">
            <a:extLst>
              <a:ext uri="{FF2B5EF4-FFF2-40B4-BE49-F238E27FC236}">
                <a16:creationId xmlns:a16="http://schemas.microsoft.com/office/drawing/2014/main" id="{39E7E58F-6F56-D001-2CF1-A0303AC1F85D}"/>
              </a:ext>
            </a:extLst>
          </p:cNvPr>
          <p:cNvSpPr txBox="1"/>
          <p:nvPr/>
        </p:nvSpPr>
        <p:spPr>
          <a:xfrm>
            <a:off x="3099465" y="1292106"/>
            <a:ext cx="2996535" cy="369332"/>
          </a:xfrm>
          <a:prstGeom prst="rect">
            <a:avLst/>
          </a:prstGeom>
          <a:solidFill>
            <a:schemeClr val="bg1"/>
          </a:solidFill>
        </p:spPr>
        <p:txBody>
          <a:bodyPr wrap="square" rtlCol="0">
            <a:spAutoFit/>
          </a:bodyPr>
          <a:lstStyle/>
          <a:p>
            <a:r>
              <a:rPr lang="fr-FR" dirty="0"/>
              <a:t>Peinture au doigt</a:t>
            </a:r>
            <a:endParaRPr lang="fr-BE" dirty="0"/>
          </a:p>
        </p:txBody>
      </p:sp>
      <p:sp>
        <p:nvSpPr>
          <p:cNvPr id="7" name="ZoneTexte 6">
            <a:extLst>
              <a:ext uri="{FF2B5EF4-FFF2-40B4-BE49-F238E27FC236}">
                <a16:creationId xmlns:a16="http://schemas.microsoft.com/office/drawing/2014/main" id="{CE12E0DF-3BAC-5295-0EB6-C74548CD5103}"/>
              </a:ext>
            </a:extLst>
          </p:cNvPr>
          <p:cNvSpPr txBox="1"/>
          <p:nvPr/>
        </p:nvSpPr>
        <p:spPr>
          <a:xfrm>
            <a:off x="7304347" y="3640239"/>
            <a:ext cx="2996535" cy="369332"/>
          </a:xfrm>
          <a:prstGeom prst="rect">
            <a:avLst/>
          </a:prstGeom>
          <a:solidFill>
            <a:schemeClr val="bg1"/>
          </a:solidFill>
        </p:spPr>
        <p:txBody>
          <a:bodyPr wrap="square" rtlCol="0">
            <a:spAutoFit/>
          </a:bodyPr>
          <a:lstStyle/>
          <a:p>
            <a:r>
              <a:rPr lang="fr-FR" dirty="0"/>
              <a:t>Peinture avec des citrons</a:t>
            </a:r>
            <a:endParaRPr lang="fr-BE" dirty="0"/>
          </a:p>
        </p:txBody>
      </p:sp>
      <p:sp>
        <p:nvSpPr>
          <p:cNvPr id="8" name="ZoneTexte 7">
            <a:extLst>
              <a:ext uri="{FF2B5EF4-FFF2-40B4-BE49-F238E27FC236}">
                <a16:creationId xmlns:a16="http://schemas.microsoft.com/office/drawing/2014/main" id="{D426F635-56BD-D91B-45F8-3E6B61A1CE04}"/>
              </a:ext>
            </a:extLst>
          </p:cNvPr>
          <p:cNvSpPr txBox="1"/>
          <p:nvPr/>
        </p:nvSpPr>
        <p:spPr>
          <a:xfrm>
            <a:off x="3201836" y="3719661"/>
            <a:ext cx="2996535" cy="369332"/>
          </a:xfrm>
          <a:prstGeom prst="rect">
            <a:avLst/>
          </a:prstGeom>
          <a:solidFill>
            <a:schemeClr val="bg1"/>
          </a:solidFill>
        </p:spPr>
        <p:txBody>
          <a:bodyPr wrap="square" rtlCol="0">
            <a:spAutoFit/>
          </a:bodyPr>
          <a:lstStyle/>
          <a:p>
            <a:r>
              <a:rPr lang="fr-FR" dirty="0"/>
              <a:t>Peinture avec des billes</a:t>
            </a:r>
            <a:endParaRPr lang="fr-BE" dirty="0"/>
          </a:p>
        </p:txBody>
      </p:sp>
    </p:spTree>
    <p:extLst>
      <p:ext uri="{BB962C8B-B14F-4D97-AF65-F5344CB8AC3E}">
        <p14:creationId xmlns:p14="http://schemas.microsoft.com/office/powerpoint/2010/main" val="4024635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DDD269C-CB0D-EFF2-91FD-8D14B729DF71}"/>
              </a:ext>
            </a:extLst>
          </p:cNvPr>
          <p:cNvPicPr>
            <a:picLocks noChangeAspect="1"/>
          </p:cNvPicPr>
          <p:nvPr/>
        </p:nvPicPr>
        <p:blipFill rotWithShape="1">
          <a:blip r:embed="rId3"/>
          <a:srcRect l="34598" t="18107" r="39995" b="8461"/>
          <a:stretch/>
        </p:blipFill>
        <p:spPr bwMode="auto">
          <a:xfrm>
            <a:off x="2231758" y="165779"/>
            <a:ext cx="4014059" cy="6526442"/>
          </a:xfrm>
          <a:prstGeom prst="rect">
            <a:avLst/>
          </a:prstGeom>
          <a:ln>
            <a:noFill/>
          </a:ln>
          <a:extLst>
            <a:ext uri="{53640926-AAD7-44D8-BBD7-CCE9431645EC}">
              <a14:shadowObscured xmlns:a14="http://schemas.microsoft.com/office/drawing/2010/main"/>
            </a:ext>
          </a:extLst>
        </p:spPr>
      </p:pic>
      <p:sp>
        <p:nvSpPr>
          <p:cNvPr id="5" name="ZoneTexte 4">
            <a:extLst>
              <a:ext uri="{FF2B5EF4-FFF2-40B4-BE49-F238E27FC236}">
                <a16:creationId xmlns:a16="http://schemas.microsoft.com/office/drawing/2014/main" id="{E1B9BB71-715F-EB61-4A4F-C1806DFFA332}"/>
              </a:ext>
            </a:extLst>
          </p:cNvPr>
          <p:cNvSpPr txBox="1"/>
          <p:nvPr/>
        </p:nvSpPr>
        <p:spPr>
          <a:xfrm>
            <a:off x="105602" y="1875569"/>
            <a:ext cx="1599213" cy="1569660"/>
          </a:xfrm>
          <a:prstGeom prst="rect">
            <a:avLst/>
          </a:prstGeom>
          <a:noFill/>
          <a:ln w="12700">
            <a:solidFill>
              <a:schemeClr val="tx1"/>
            </a:solidFill>
          </a:ln>
        </p:spPr>
        <p:txBody>
          <a:bodyPr wrap="square" rtlCol="0">
            <a:spAutoFit/>
          </a:bodyPr>
          <a:lstStyle/>
          <a:p>
            <a:r>
              <a:rPr lang="fr-BE" sz="2400" dirty="0"/>
              <a:t>Emilie Bailly – novembre 2022</a:t>
            </a:r>
          </a:p>
        </p:txBody>
      </p:sp>
      <p:pic>
        <p:nvPicPr>
          <p:cNvPr id="7" name="Image 6">
            <a:extLst>
              <a:ext uri="{FF2B5EF4-FFF2-40B4-BE49-F238E27FC236}">
                <a16:creationId xmlns:a16="http://schemas.microsoft.com/office/drawing/2014/main" id="{EAFBDA85-9F9B-5234-0D50-CE13CA12D169}"/>
              </a:ext>
            </a:extLst>
          </p:cNvPr>
          <p:cNvPicPr>
            <a:picLocks noChangeAspect="1"/>
          </p:cNvPicPr>
          <p:nvPr/>
        </p:nvPicPr>
        <p:blipFill rotWithShape="1">
          <a:blip r:embed="rId4"/>
          <a:srcRect l="33941" t="17628" r="38601" b="8248"/>
          <a:stretch/>
        </p:blipFill>
        <p:spPr>
          <a:xfrm>
            <a:off x="6902518" y="154024"/>
            <a:ext cx="4305642" cy="6538197"/>
          </a:xfrm>
          <a:prstGeom prst="rect">
            <a:avLst/>
          </a:prstGeom>
        </p:spPr>
      </p:pic>
    </p:spTree>
    <p:extLst>
      <p:ext uri="{BB962C8B-B14F-4D97-AF65-F5344CB8AC3E}">
        <p14:creationId xmlns:p14="http://schemas.microsoft.com/office/powerpoint/2010/main" val="224921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6D0F833-C07E-1BD6-75BA-E8E5743E386D}"/>
              </a:ext>
            </a:extLst>
          </p:cNvPr>
          <p:cNvPicPr>
            <a:picLocks noChangeAspect="1"/>
          </p:cNvPicPr>
          <p:nvPr/>
        </p:nvPicPr>
        <p:blipFill>
          <a:blip r:embed="rId2"/>
          <a:stretch>
            <a:fillRect/>
          </a:stretch>
        </p:blipFill>
        <p:spPr>
          <a:xfrm>
            <a:off x="85725" y="1667436"/>
            <a:ext cx="6710781" cy="3297396"/>
          </a:xfrm>
          <a:prstGeom prst="rect">
            <a:avLst/>
          </a:prstGeom>
        </p:spPr>
      </p:pic>
      <p:sp>
        <p:nvSpPr>
          <p:cNvPr id="3" name="ZoneTexte 2">
            <a:extLst>
              <a:ext uri="{FF2B5EF4-FFF2-40B4-BE49-F238E27FC236}">
                <a16:creationId xmlns:a16="http://schemas.microsoft.com/office/drawing/2014/main" id="{A248854C-229C-393C-B0BF-EE2F24F9EAE6}"/>
              </a:ext>
            </a:extLst>
          </p:cNvPr>
          <p:cNvSpPr txBox="1"/>
          <p:nvPr/>
        </p:nvSpPr>
        <p:spPr>
          <a:xfrm>
            <a:off x="2991804" y="4964832"/>
            <a:ext cx="2714172" cy="369332"/>
          </a:xfrm>
          <a:prstGeom prst="rect">
            <a:avLst/>
          </a:prstGeom>
          <a:noFill/>
        </p:spPr>
        <p:txBody>
          <a:bodyPr wrap="square" rtlCol="0">
            <a:spAutoFit/>
          </a:bodyPr>
          <a:lstStyle/>
          <a:p>
            <a:r>
              <a:rPr lang="fr-BE" dirty="0"/>
              <a:t>Charlotte </a:t>
            </a:r>
            <a:r>
              <a:rPr lang="fr-BE" dirty="0" err="1"/>
              <a:t>Krenicky</a:t>
            </a:r>
            <a:endParaRPr lang="fr-BE" dirty="0"/>
          </a:p>
        </p:txBody>
      </p:sp>
      <p:pic>
        <p:nvPicPr>
          <p:cNvPr id="4" name="Image 3">
            <a:extLst>
              <a:ext uri="{FF2B5EF4-FFF2-40B4-BE49-F238E27FC236}">
                <a16:creationId xmlns:a16="http://schemas.microsoft.com/office/drawing/2014/main" id="{60A6FE04-404C-3175-687E-EF5654DDF293}"/>
              </a:ext>
            </a:extLst>
          </p:cNvPr>
          <p:cNvPicPr>
            <a:picLocks noChangeAspect="1"/>
          </p:cNvPicPr>
          <p:nvPr/>
        </p:nvPicPr>
        <p:blipFill>
          <a:blip r:embed="rId3"/>
          <a:stretch>
            <a:fillRect/>
          </a:stretch>
        </p:blipFill>
        <p:spPr>
          <a:xfrm>
            <a:off x="6915263" y="1799295"/>
            <a:ext cx="4962412" cy="3534869"/>
          </a:xfrm>
          <a:prstGeom prst="rect">
            <a:avLst/>
          </a:prstGeom>
        </p:spPr>
      </p:pic>
    </p:spTree>
    <p:extLst>
      <p:ext uri="{BB962C8B-B14F-4D97-AF65-F5344CB8AC3E}">
        <p14:creationId xmlns:p14="http://schemas.microsoft.com/office/powerpoint/2010/main" val="227311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52A4D30-FC20-2FB9-E5D9-5DA92F4DD91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216" t="16723" r="13446" b="11186"/>
          <a:stretch/>
        </p:blipFill>
        <p:spPr>
          <a:xfrm>
            <a:off x="3042557" y="1490213"/>
            <a:ext cx="6364914" cy="4892548"/>
          </a:xfrm>
          <a:prstGeom prst="rect">
            <a:avLst/>
          </a:prstGeom>
        </p:spPr>
      </p:pic>
      <p:sp>
        <p:nvSpPr>
          <p:cNvPr id="9" name="ZoneTexte 8">
            <a:extLst>
              <a:ext uri="{FF2B5EF4-FFF2-40B4-BE49-F238E27FC236}">
                <a16:creationId xmlns:a16="http://schemas.microsoft.com/office/drawing/2014/main" id="{5B7994FF-89FE-E016-E049-3CB7350620B0}"/>
              </a:ext>
            </a:extLst>
          </p:cNvPr>
          <p:cNvSpPr txBox="1"/>
          <p:nvPr/>
        </p:nvSpPr>
        <p:spPr>
          <a:xfrm>
            <a:off x="4483899" y="270983"/>
            <a:ext cx="3216585" cy="923330"/>
          </a:xfrm>
          <a:prstGeom prst="rect">
            <a:avLst/>
          </a:prstGeom>
          <a:noFill/>
          <a:ln w="12700">
            <a:solidFill>
              <a:schemeClr val="tx1"/>
            </a:solidFill>
          </a:ln>
        </p:spPr>
        <p:txBody>
          <a:bodyPr wrap="square" rtlCol="0">
            <a:spAutoFit/>
          </a:bodyPr>
          <a:lstStyle/>
          <a:p>
            <a:pPr algn="ctr"/>
            <a:r>
              <a:rPr lang="fr-BE" dirty="0"/>
              <a:t>Maurine </a:t>
            </a:r>
            <a:r>
              <a:rPr lang="fr-BE" dirty="0" err="1"/>
              <a:t>Horten</a:t>
            </a:r>
            <a:endParaRPr lang="fr-BE" dirty="0"/>
          </a:p>
          <a:p>
            <a:pPr algn="ctr"/>
            <a:r>
              <a:rPr lang="fr-BE" dirty="0"/>
              <a:t>Novembre 22</a:t>
            </a:r>
          </a:p>
          <a:p>
            <a:pPr algn="ctr"/>
            <a:r>
              <a:rPr lang="fr-BE" dirty="0"/>
              <a:t>Ste Joseph- Grivegnée</a:t>
            </a:r>
          </a:p>
        </p:txBody>
      </p:sp>
    </p:spTree>
    <p:extLst>
      <p:ext uri="{BB962C8B-B14F-4D97-AF65-F5344CB8AC3E}">
        <p14:creationId xmlns:p14="http://schemas.microsoft.com/office/powerpoint/2010/main" val="254546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F92F05-07A5-0352-73F2-BC83E47351E5}"/>
              </a:ext>
            </a:extLst>
          </p:cNvPr>
          <p:cNvPicPr>
            <a:picLocks noChangeAspect="1"/>
          </p:cNvPicPr>
          <p:nvPr/>
        </p:nvPicPr>
        <p:blipFill rotWithShape="1">
          <a:blip r:embed="rId3">
            <a:extLst>
              <a:ext uri="{28A0092B-C50C-407E-A947-70E740481C1C}">
                <a14:useLocalDpi xmlns:a14="http://schemas.microsoft.com/office/drawing/2010/main" val="0"/>
              </a:ext>
            </a:extLst>
          </a:blip>
          <a:srcRect l="12996" t="15368" r="6327" b="9831"/>
          <a:stretch/>
        </p:blipFill>
        <p:spPr>
          <a:xfrm>
            <a:off x="2610530" y="322152"/>
            <a:ext cx="8935707" cy="6213695"/>
          </a:xfrm>
          <a:prstGeom prst="rect">
            <a:avLst/>
          </a:prstGeom>
        </p:spPr>
      </p:pic>
      <p:sp>
        <p:nvSpPr>
          <p:cNvPr id="3" name="ZoneTexte 2">
            <a:extLst>
              <a:ext uri="{FF2B5EF4-FFF2-40B4-BE49-F238E27FC236}">
                <a16:creationId xmlns:a16="http://schemas.microsoft.com/office/drawing/2014/main" id="{FBAA357D-2B44-8A13-27F4-358070815B94}"/>
              </a:ext>
            </a:extLst>
          </p:cNvPr>
          <p:cNvSpPr txBox="1"/>
          <p:nvPr/>
        </p:nvSpPr>
        <p:spPr>
          <a:xfrm>
            <a:off x="105602" y="1875569"/>
            <a:ext cx="2037394" cy="1938992"/>
          </a:xfrm>
          <a:prstGeom prst="rect">
            <a:avLst/>
          </a:prstGeom>
          <a:noFill/>
          <a:ln w="12700">
            <a:solidFill>
              <a:schemeClr val="tx1"/>
            </a:solidFill>
          </a:ln>
        </p:spPr>
        <p:txBody>
          <a:bodyPr wrap="square" rtlCol="0">
            <a:spAutoFit/>
          </a:bodyPr>
          <a:lstStyle/>
          <a:p>
            <a:r>
              <a:rPr lang="fr-BE" sz="2400" dirty="0" err="1"/>
              <a:t>Dayanne</a:t>
            </a:r>
            <a:r>
              <a:rPr lang="fr-BE" sz="2400" dirty="0"/>
              <a:t> Mayo </a:t>
            </a:r>
            <a:r>
              <a:rPr lang="fr-BE" sz="2400" dirty="0" err="1"/>
              <a:t>Sanaguano</a:t>
            </a:r>
            <a:r>
              <a:rPr lang="fr-BE" sz="2400" dirty="0"/>
              <a:t> – novembre 2022</a:t>
            </a:r>
          </a:p>
        </p:txBody>
      </p:sp>
    </p:spTree>
    <p:extLst>
      <p:ext uri="{BB962C8B-B14F-4D97-AF65-F5344CB8AC3E}">
        <p14:creationId xmlns:p14="http://schemas.microsoft.com/office/powerpoint/2010/main" val="2600031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075E7C-B842-C6DC-C46B-675E51C7D0FE}"/>
              </a:ext>
            </a:extLst>
          </p:cNvPr>
          <p:cNvPicPr>
            <a:picLocks noChangeAspect="1"/>
          </p:cNvPicPr>
          <p:nvPr/>
        </p:nvPicPr>
        <p:blipFill>
          <a:blip r:embed="rId2"/>
          <a:stretch>
            <a:fillRect/>
          </a:stretch>
        </p:blipFill>
        <p:spPr>
          <a:xfrm rot="16200000">
            <a:off x="4243830" y="-780168"/>
            <a:ext cx="5753098" cy="7694435"/>
          </a:xfrm>
          <a:prstGeom prst="rect">
            <a:avLst/>
          </a:prstGeom>
        </p:spPr>
      </p:pic>
      <p:sp>
        <p:nvSpPr>
          <p:cNvPr id="3" name="ZoneTexte 2">
            <a:extLst>
              <a:ext uri="{FF2B5EF4-FFF2-40B4-BE49-F238E27FC236}">
                <a16:creationId xmlns:a16="http://schemas.microsoft.com/office/drawing/2014/main" id="{98BA494F-0450-1D21-33B5-4949547A9F59}"/>
              </a:ext>
            </a:extLst>
          </p:cNvPr>
          <p:cNvSpPr txBox="1"/>
          <p:nvPr/>
        </p:nvSpPr>
        <p:spPr>
          <a:xfrm>
            <a:off x="105602" y="1875569"/>
            <a:ext cx="2037394" cy="1200329"/>
          </a:xfrm>
          <a:prstGeom prst="rect">
            <a:avLst/>
          </a:prstGeom>
          <a:noFill/>
          <a:ln w="12700">
            <a:solidFill>
              <a:schemeClr val="tx1"/>
            </a:solidFill>
          </a:ln>
        </p:spPr>
        <p:txBody>
          <a:bodyPr wrap="square" rtlCol="0">
            <a:spAutoFit/>
          </a:bodyPr>
          <a:lstStyle/>
          <a:p>
            <a:pPr algn="ctr"/>
            <a:r>
              <a:rPr lang="fr-BE" sz="2400" dirty="0"/>
              <a:t>Amandine Lucas</a:t>
            </a:r>
          </a:p>
          <a:p>
            <a:pPr algn="ctr"/>
            <a:r>
              <a:rPr lang="fr-BE" sz="2400" dirty="0"/>
              <a:t>2020</a:t>
            </a:r>
          </a:p>
        </p:txBody>
      </p:sp>
    </p:spTree>
    <p:extLst>
      <p:ext uri="{BB962C8B-B14F-4D97-AF65-F5344CB8AC3E}">
        <p14:creationId xmlns:p14="http://schemas.microsoft.com/office/powerpoint/2010/main" val="24342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8F51F-7391-4350-8173-52154F8E6A03}"/>
              </a:ext>
            </a:extLst>
          </p:cNvPr>
          <p:cNvSpPr>
            <a:spLocks noGrp="1"/>
          </p:cNvSpPr>
          <p:nvPr>
            <p:ph type="title"/>
          </p:nvPr>
        </p:nvSpPr>
        <p:spPr>
          <a:xfrm>
            <a:off x="1807882" y="242369"/>
            <a:ext cx="7886700" cy="994884"/>
          </a:xfrm>
        </p:spPr>
        <p:txBody>
          <a:bodyPr>
            <a:normAutofit/>
          </a:bodyPr>
          <a:lstStyle/>
          <a:p>
            <a:r>
              <a:rPr lang="fr-FR" b="1" i="1" dirty="0">
                <a:solidFill>
                  <a:srgbClr val="CC0099"/>
                </a:solidFill>
                <a:cs typeface="Calibri Light"/>
              </a:rPr>
              <a:t>1. Objectifs</a:t>
            </a:r>
          </a:p>
        </p:txBody>
      </p:sp>
      <p:sp>
        <p:nvSpPr>
          <p:cNvPr id="3" name="Espace réservé du contenu 2">
            <a:extLst>
              <a:ext uri="{FF2B5EF4-FFF2-40B4-BE49-F238E27FC236}">
                <a16:creationId xmlns:a16="http://schemas.microsoft.com/office/drawing/2014/main" id="{D22A7941-F6F7-43A2-8CEB-CA2940F81949}"/>
              </a:ext>
            </a:extLst>
          </p:cNvPr>
          <p:cNvSpPr>
            <a:spLocks noGrp="1"/>
          </p:cNvSpPr>
          <p:nvPr>
            <p:ph idx="1"/>
          </p:nvPr>
        </p:nvSpPr>
        <p:spPr>
          <a:xfrm>
            <a:off x="616345" y="1862010"/>
            <a:ext cx="10959309" cy="3370218"/>
          </a:xfrm>
          <a:solidFill>
            <a:schemeClr val="bg1"/>
          </a:solidFill>
          <a:ln>
            <a:solidFill>
              <a:srgbClr val="CC0099"/>
            </a:solidFill>
          </a:ln>
        </p:spPr>
        <p:txBody>
          <a:bodyPr vert="horz" lIns="91440" tIns="45720" rIns="91440" bIns="45720" rtlCol="0" anchor="t">
            <a:normAutofit lnSpcReduction="10000"/>
          </a:bodyPr>
          <a:lstStyle/>
          <a:p>
            <a:pPr>
              <a:buFont typeface="Wingdings" panose="05000000000000000000" pitchFamily="2" charset="2"/>
              <a:buChar char="ü"/>
            </a:pPr>
            <a:r>
              <a:rPr lang="fr-FR" b="1" i="1" dirty="0">
                <a:ea typeface="+mn-lt"/>
                <a:cs typeface="+mn-lt"/>
              </a:rPr>
              <a:t>Relever les éléments importants liés au concept de «  structuration des apprentissages »</a:t>
            </a:r>
          </a:p>
          <a:p>
            <a:pPr algn="just">
              <a:buFont typeface="Wingdings" panose="05000000000000000000" pitchFamily="2" charset="2"/>
              <a:buChar char="ü"/>
            </a:pPr>
            <a:r>
              <a:rPr lang="fr-FR" b="1" i="1" dirty="0">
                <a:ea typeface="+mn-lt"/>
                <a:cs typeface="+mn-lt"/>
              </a:rPr>
              <a:t>Analyser des référents afin d’identifier les moyens permettant à tous les élèves d’entrer dans les apprentissages</a:t>
            </a:r>
          </a:p>
          <a:p>
            <a:pPr algn="just">
              <a:buFont typeface="Wingdings" panose="05000000000000000000" pitchFamily="2" charset="2"/>
              <a:buChar char="ü"/>
            </a:pPr>
            <a:r>
              <a:rPr lang="fr-FR" b="1" i="1" dirty="0">
                <a:ea typeface="+mn-lt"/>
                <a:cs typeface="+mn-lt"/>
              </a:rPr>
              <a:t>Identifier les démarches potentielles permettant de concevoir des référents avec les élèves</a:t>
            </a:r>
          </a:p>
          <a:p>
            <a:pPr marL="0" indent="0">
              <a:buNone/>
            </a:pPr>
            <a:endParaRPr lang="fr-FR" b="1" i="1" dirty="0">
              <a:ea typeface="+mn-lt"/>
              <a:cs typeface="+mn-lt"/>
            </a:endParaRPr>
          </a:p>
          <a:p>
            <a:pPr marL="0" indent="0">
              <a:buNone/>
            </a:pPr>
            <a:endParaRPr lang="fr-FR" b="1" i="1" dirty="0">
              <a:ea typeface="+mn-lt"/>
              <a:cs typeface="+mn-lt"/>
            </a:endParaRPr>
          </a:p>
          <a:p>
            <a:pPr marL="0" indent="0">
              <a:buNone/>
            </a:pPr>
            <a:endParaRPr lang="fr-FR" b="1" i="1" dirty="0">
              <a:ea typeface="+mn-lt"/>
              <a:cs typeface="+mn-lt"/>
            </a:endParaRPr>
          </a:p>
          <a:p>
            <a:pPr marL="0" indent="0">
              <a:buNone/>
            </a:pPr>
            <a:endParaRPr lang="fr-FR" b="1" i="1" dirty="0">
              <a:ea typeface="+mn-lt"/>
              <a:cs typeface="+mn-lt"/>
            </a:endParaRPr>
          </a:p>
          <a:p>
            <a:pPr marL="0" indent="0">
              <a:buNone/>
            </a:pPr>
            <a:endParaRPr lang="fr-FR" dirty="0">
              <a:ea typeface="+mn-lt"/>
              <a:cs typeface="+mn-lt"/>
            </a:endParaRPr>
          </a:p>
          <a:p>
            <a:endParaRPr lang="fr-FR" dirty="0">
              <a:cs typeface="Calibri"/>
            </a:endParaRPr>
          </a:p>
        </p:txBody>
      </p:sp>
    </p:spTree>
    <p:extLst>
      <p:ext uri="{BB962C8B-B14F-4D97-AF65-F5344CB8AC3E}">
        <p14:creationId xmlns:p14="http://schemas.microsoft.com/office/powerpoint/2010/main" val="134813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S BREVETS DE MOTRICITÉ FINE">
            <a:extLst>
              <a:ext uri="{FF2B5EF4-FFF2-40B4-BE49-F238E27FC236}">
                <a16:creationId xmlns:a16="http://schemas.microsoft.com/office/drawing/2014/main" id="{2DCA662F-BE67-BB71-2ACB-83859F03B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517" y="167640"/>
            <a:ext cx="10476201" cy="652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8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 de visite&#10;&#10;Description générée automatiquement">
            <a:extLst>
              <a:ext uri="{FF2B5EF4-FFF2-40B4-BE49-F238E27FC236}">
                <a16:creationId xmlns:a16="http://schemas.microsoft.com/office/drawing/2014/main" id="{C69BFB81-A665-BE0B-1915-1D5FF06FA270}"/>
              </a:ext>
            </a:extLst>
          </p:cNvPr>
          <p:cNvPicPr>
            <a:picLocks noChangeAspect="1"/>
          </p:cNvPicPr>
          <p:nvPr/>
        </p:nvPicPr>
        <p:blipFill rotWithShape="1">
          <a:blip r:embed="rId3">
            <a:extLst>
              <a:ext uri="{28A0092B-C50C-407E-A947-70E740481C1C}">
                <a14:useLocalDpi xmlns:a14="http://schemas.microsoft.com/office/drawing/2010/main" val="0"/>
              </a:ext>
            </a:extLst>
          </a:blip>
          <a:srcRect t="19661" b="15480"/>
          <a:stretch/>
        </p:blipFill>
        <p:spPr>
          <a:xfrm>
            <a:off x="1540465" y="476361"/>
            <a:ext cx="6828619" cy="5905277"/>
          </a:xfrm>
          <a:prstGeom prst="rect">
            <a:avLst/>
          </a:prstGeom>
        </p:spPr>
      </p:pic>
      <p:sp>
        <p:nvSpPr>
          <p:cNvPr id="4" name="ZoneTexte 3">
            <a:extLst>
              <a:ext uri="{FF2B5EF4-FFF2-40B4-BE49-F238E27FC236}">
                <a16:creationId xmlns:a16="http://schemas.microsoft.com/office/drawing/2014/main" id="{55D4A3C4-AE6D-E792-DE07-00DF53EE4B4D}"/>
              </a:ext>
            </a:extLst>
          </p:cNvPr>
          <p:cNvSpPr txBox="1"/>
          <p:nvPr/>
        </p:nvSpPr>
        <p:spPr>
          <a:xfrm>
            <a:off x="8369084" y="1371363"/>
            <a:ext cx="3216585" cy="923330"/>
          </a:xfrm>
          <a:prstGeom prst="rect">
            <a:avLst/>
          </a:prstGeom>
          <a:noFill/>
          <a:ln w="12700">
            <a:solidFill>
              <a:schemeClr val="tx1"/>
            </a:solidFill>
          </a:ln>
        </p:spPr>
        <p:txBody>
          <a:bodyPr wrap="square" rtlCol="0">
            <a:spAutoFit/>
          </a:bodyPr>
          <a:lstStyle/>
          <a:p>
            <a:pPr algn="ctr"/>
            <a:r>
              <a:rPr lang="fr-BE" dirty="0"/>
              <a:t>Laurie </a:t>
            </a:r>
            <a:r>
              <a:rPr lang="fr-BE" dirty="0" err="1"/>
              <a:t>Breuwer</a:t>
            </a:r>
            <a:r>
              <a:rPr lang="fr-BE" dirty="0"/>
              <a:t> - novembre 22</a:t>
            </a:r>
          </a:p>
          <a:p>
            <a:pPr algn="ctr"/>
            <a:r>
              <a:rPr lang="fr-BE" dirty="0"/>
              <a:t>Ste Marie - Liège</a:t>
            </a:r>
          </a:p>
        </p:txBody>
      </p:sp>
    </p:spTree>
    <p:extLst>
      <p:ext uri="{BB962C8B-B14F-4D97-AF65-F5344CB8AC3E}">
        <p14:creationId xmlns:p14="http://schemas.microsoft.com/office/powerpoint/2010/main" val="858381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3DBBCBC-9A92-939E-B883-402957018AB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97619" y="227308"/>
            <a:ext cx="3307964" cy="6555783"/>
          </a:xfrm>
          <a:prstGeom prst="rect">
            <a:avLst/>
          </a:prstGeom>
        </p:spPr>
      </p:pic>
      <p:sp>
        <p:nvSpPr>
          <p:cNvPr id="5" name="ZoneTexte 4">
            <a:extLst>
              <a:ext uri="{FF2B5EF4-FFF2-40B4-BE49-F238E27FC236}">
                <a16:creationId xmlns:a16="http://schemas.microsoft.com/office/drawing/2014/main" id="{3450A617-92DB-E535-540E-1FB0219AFB29}"/>
              </a:ext>
            </a:extLst>
          </p:cNvPr>
          <p:cNvSpPr txBox="1"/>
          <p:nvPr/>
        </p:nvSpPr>
        <p:spPr>
          <a:xfrm>
            <a:off x="6486418" y="1798077"/>
            <a:ext cx="5072964" cy="461665"/>
          </a:xfrm>
          <a:prstGeom prst="rect">
            <a:avLst/>
          </a:prstGeom>
          <a:noFill/>
          <a:ln w="12700">
            <a:solidFill>
              <a:schemeClr val="tx1"/>
            </a:solidFill>
          </a:ln>
        </p:spPr>
        <p:txBody>
          <a:bodyPr wrap="square" rtlCol="0">
            <a:spAutoFit/>
          </a:bodyPr>
          <a:lstStyle/>
          <a:p>
            <a:r>
              <a:rPr lang="fr-BE" sz="2400" dirty="0"/>
              <a:t>Maxime Degallaix – novembre 2022</a:t>
            </a:r>
          </a:p>
        </p:txBody>
      </p:sp>
    </p:spTree>
    <p:extLst>
      <p:ext uri="{BB962C8B-B14F-4D97-AF65-F5344CB8AC3E}">
        <p14:creationId xmlns:p14="http://schemas.microsoft.com/office/powerpoint/2010/main" val="1456497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5E388-58C4-46D0-6FD9-55A258AEEB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4628BF4-329A-AC01-AC48-C0EE3965A6BD}"/>
              </a:ext>
            </a:extLst>
          </p:cNvPr>
          <p:cNvSpPr>
            <a:spLocks noGrp="1"/>
          </p:cNvSpPr>
          <p:nvPr>
            <p:ph type="title"/>
          </p:nvPr>
        </p:nvSpPr>
        <p:spPr>
          <a:xfrm>
            <a:off x="573437" y="1926310"/>
            <a:ext cx="8741629" cy="1839777"/>
          </a:xfrm>
        </p:spPr>
        <p:txBody>
          <a:bodyPr/>
          <a:lstStyle/>
          <a:p>
            <a:r>
              <a:rPr lang="fr-FR" sz="3600" i="1" dirty="0">
                <a:solidFill>
                  <a:srgbClr val="CC0099"/>
                </a:solidFill>
                <a:cs typeface="Calibri Light"/>
              </a:rPr>
              <a:t>6. Gestes professionnels porteurs pour construire des référents de qualité</a:t>
            </a:r>
            <a:endParaRPr lang="fr-BE" sz="3600" i="1" dirty="0">
              <a:solidFill>
                <a:srgbClr val="CC0099"/>
              </a:solidFill>
              <a:cs typeface="Calibri Light"/>
            </a:endParaRPr>
          </a:p>
        </p:txBody>
      </p:sp>
    </p:spTree>
    <p:extLst>
      <p:ext uri="{BB962C8B-B14F-4D97-AF65-F5344CB8AC3E}">
        <p14:creationId xmlns:p14="http://schemas.microsoft.com/office/powerpoint/2010/main" val="694026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DFC812-9923-EF7C-01EA-2EB04255940C}"/>
              </a:ext>
            </a:extLst>
          </p:cNvPr>
          <p:cNvSpPr>
            <a:spLocks noGrp="1"/>
          </p:cNvSpPr>
          <p:nvPr>
            <p:ph type="title"/>
          </p:nvPr>
        </p:nvSpPr>
        <p:spPr>
          <a:xfrm>
            <a:off x="3539401" y="175003"/>
            <a:ext cx="7867352" cy="1080864"/>
          </a:xfrm>
        </p:spPr>
        <p:txBody>
          <a:bodyPr/>
          <a:lstStyle/>
          <a:p>
            <a:pPr algn="ctr"/>
            <a:r>
              <a:rPr lang="fr-BE" dirty="0"/>
              <a:t>Les gestes professionnels de manière transversale </a:t>
            </a:r>
          </a:p>
        </p:txBody>
      </p:sp>
      <p:sp>
        <p:nvSpPr>
          <p:cNvPr id="3" name="Espace réservé du contenu 2">
            <a:extLst>
              <a:ext uri="{FF2B5EF4-FFF2-40B4-BE49-F238E27FC236}">
                <a16:creationId xmlns:a16="http://schemas.microsoft.com/office/drawing/2014/main" id="{5E92CB8F-B38D-E273-9D31-61AF300BB222}"/>
              </a:ext>
            </a:extLst>
          </p:cNvPr>
          <p:cNvSpPr>
            <a:spLocks noGrp="1"/>
          </p:cNvSpPr>
          <p:nvPr>
            <p:ph idx="1"/>
          </p:nvPr>
        </p:nvSpPr>
        <p:spPr>
          <a:xfrm>
            <a:off x="292214" y="1690464"/>
            <a:ext cx="11718972" cy="4992533"/>
          </a:xfrm>
          <a:solidFill>
            <a:schemeClr val="bg1"/>
          </a:solidFill>
        </p:spPr>
        <p:txBody>
          <a:bodyPr/>
          <a:lstStyle/>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proposer un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titre précis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qui mette en évidence les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enjeux/objectifs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attendus d’apprentissage mentionnés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éviter l’enrobage excessif – les référents doivent être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épurés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mobiliser le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vocabulaire didactique précis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dès le départ et l’expliciter aux élèves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rédiger des phrases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concises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et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précises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cibler</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ce qui doit être illustré ;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associer du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texte</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et des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représentations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afin de garantir la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lisibilité </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par tous les élèves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construire et/ou choisir des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symbolisations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avec les élèves (aller du plus concret vers l’abstrait) ;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associer des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légendes aux photos/illustrations</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pertinentes par rapport aux apprentissages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expliciter la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structure</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 </a:t>
            </a:r>
            <a:endParaRPr lang="fr-B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lier la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structure</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à la </a:t>
            </a:r>
            <a:r>
              <a:rPr lang="fr-BE" sz="1800" b="1" kern="100" dirty="0">
                <a:effectLst/>
                <a:latin typeface="Arial Nova Cond Light" panose="020B0306020202020204" pitchFamily="34" charset="0"/>
                <a:ea typeface="Calibri" panose="020F0502020204030204" pitchFamily="34" charset="0"/>
                <a:cs typeface="Times New Roman" panose="02020603050405020304" pitchFamily="18" charset="0"/>
              </a:rPr>
              <a:t>progression didactique</a:t>
            </a:r>
            <a:r>
              <a:rPr lang="fr-BE" sz="1800" kern="100" dirty="0">
                <a:effectLst/>
                <a:latin typeface="Arial Nova Cond Light" panose="020B0306020202020204" pitchFamily="34" charset="0"/>
                <a:ea typeface="Calibri" panose="020F0502020204030204" pitchFamily="34" charset="0"/>
                <a:cs typeface="Times New Roman" panose="02020603050405020304" pitchFamily="18" charset="0"/>
              </a:rPr>
              <a:t> ; </a:t>
            </a:r>
            <a:endParaRPr lang="fr-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30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A510302-5C5F-8BDE-C353-80E5C67E5841}"/>
              </a:ext>
            </a:extLst>
          </p:cNvPr>
          <p:cNvSpPr>
            <a:spLocks noGrp="1"/>
          </p:cNvSpPr>
          <p:nvPr>
            <p:ph idx="1"/>
          </p:nvPr>
        </p:nvSpPr>
        <p:spPr>
          <a:xfrm>
            <a:off x="144358" y="1690464"/>
            <a:ext cx="11903283" cy="4977035"/>
          </a:xfrm>
          <a:solidFill>
            <a:schemeClr val="bg1"/>
          </a:solidFill>
        </p:spPr>
        <p:txBody>
          <a:bodyPr/>
          <a:lstStyle/>
          <a:p>
            <a:pPr marL="342900" lvl="0" indent="-342900" algn="just">
              <a:lnSpc>
                <a:spcPct val="115000"/>
              </a:lnSpc>
              <a:spcBef>
                <a:spcPts val="600"/>
              </a:spcBef>
              <a:spcAft>
                <a:spcPts val="600"/>
              </a:spcAft>
              <a:buFont typeface="Symbol" panose="05050102010706020507" pitchFamily="18" charset="2"/>
              <a:buChar char=""/>
            </a:pP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mobiliser des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flèches, </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des</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 symboles et du vocabulaire</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2400" kern="100" dirty="0">
                <a:effectLst/>
                <a:latin typeface="Wingdings" panose="05000000000000000000" pitchFamily="2" charset="2"/>
                <a:ea typeface="Wingdings" panose="05000000000000000000" pitchFamily="2" charset="2"/>
                <a:cs typeface="Wingdings" panose="05000000000000000000" pitchFamily="2" charset="2"/>
              </a:rPr>
              <a:t>ð</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les codes sont établis avec les élèves</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  et sont connus par chacun.</a:t>
            </a:r>
            <a:endParaRPr lang="fr-BE" sz="2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mobiliser des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codes couleur</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 qui ont du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sens </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et sont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connus </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des élèves ;</a:t>
            </a:r>
            <a:endParaRPr lang="fr-BE" sz="2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conserver le même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sens de lecture</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 ;</a:t>
            </a:r>
            <a:endParaRPr lang="fr-BE" sz="2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faire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verbaliser les élèves</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 sur les éléments constitutifs du référent tout au long de la séquence ;</a:t>
            </a:r>
            <a:endParaRPr lang="fr-BE" sz="2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600"/>
              </a:spcAft>
              <a:buFont typeface="Symbol" panose="05050102010706020507" pitchFamily="18" charset="2"/>
              <a:buChar char=""/>
            </a:pP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rester </a:t>
            </a:r>
            <a:r>
              <a:rPr lang="fr-BE" sz="2400" b="1" kern="100" dirty="0">
                <a:effectLst/>
                <a:latin typeface="Arial Nova Cond Light" panose="020B0306020202020204" pitchFamily="34" charset="0"/>
                <a:ea typeface="Calibri" panose="020F0502020204030204" pitchFamily="34" charset="0"/>
                <a:cs typeface="Times New Roman" panose="02020603050405020304" pitchFamily="18" charset="0"/>
              </a:rPr>
              <a:t>vigilant quant à la dimension affective</a:t>
            </a:r>
            <a:r>
              <a:rPr lang="fr-BE" sz="2400" kern="100" dirty="0">
                <a:effectLst/>
                <a:latin typeface="Arial Nova Cond Light" panose="020B0306020202020204" pitchFamily="34" charset="0"/>
                <a:ea typeface="Calibri" panose="020F0502020204030204" pitchFamily="34" charset="0"/>
                <a:cs typeface="Times New Roman" panose="02020603050405020304" pitchFamily="18" charset="0"/>
              </a:rPr>
              <a:t> (limiter les visages sur les photos, privilégier des traces du matériel ou des apprentissages). </a:t>
            </a:r>
            <a:endParaRPr lang="fr-BE"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BE" dirty="0"/>
          </a:p>
        </p:txBody>
      </p:sp>
    </p:spTree>
    <p:extLst>
      <p:ext uri="{BB962C8B-B14F-4D97-AF65-F5344CB8AC3E}">
        <p14:creationId xmlns:p14="http://schemas.microsoft.com/office/powerpoint/2010/main" val="397249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5D8F6EE-3B38-4BA8-AA14-5DD0529EE15D}"/>
              </a:ext>
            </a:extLst>
          </p:cNvPr>
          <p:cNvSpPr txBox="1"/>
          <p:nvPr/>
        </p:nvSpPr>
        <p:spPr>
          <a:xfrm>
            <a:off x="2823436" y="140946"/>
            <a:ext cx="8626099" cy="6044155"/>
          </a:xfrm>
          <a:prstGeom prst="rect">
            <a:avLst/>
          </a:prstGeom>
          <a:solidFill>
            <a:schemeClr val="bg1"/>
          </a:solidFill>
        </p:spPr>
        <p:txBody>
          <a:bodyPr wrap="square">
            <a:spAutoFit/>
          </a:bodyPr>
          <a:lstStyle/>
          <a:p>
            <a:pPr marL="342900" lvl="0" indent="-342900" algn="just">
              <a:lnSpc>
                <a:spcPct val="150000"/>
              </a:lnSpc>
              <a:spcBef>
                <a:spcPts val="600"/>
              </a:spcBef>
              <a:spcAft>
                <a:spcPts val="600"/>
              </a:spcAft>
              <a:buFont typeface="Arial" panose="020B0604020202020204" pitchFamily="34" charset="0"/>
              <a:buChar char="•"/>
              <a:tabLst>
                <a:tab pos="457200" algn="l"/>
              </a:tabLst>
            </a:pP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constituer et donc faciliter </a:t>
            </a:r>
            <a:r>
              <a:rPr lang="fr-BE" sz="2000" b="1"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l’identification progressive</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des contenus avec les élèves ;</a:t>
            </a:r>
            <a:endParaRPr lang="fr-BE"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Arial" panose="020B0604020202020204" pitchFamily="34" charset="0"/>
              <a:buChar char="•"/>
              <a:tabLst>
                <a:tab pos="457200" algn="l"/>
              </a:tabLst>
            </a:pP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constituer des</a:t>
            </a:r>
            <a:r>
              <a:rPr lang="fr-BE" sz="2000" b="1"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brouillons</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avec les élèves pour faire émerger le savoir lorsqu’il est découvert en progression ;</a:t>
            </a:r>
            <a:endParaRPr lang="fr-BE"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Arial" panose="020B0604020202020204" pitchFamily="34" charset="0"/>
              <a:buChar char="•"/>
              <a:tabLst>
                <a:tab pos="457200" algn="l"/>
              </a:tabLst>
            </a:pP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utiliser </a:t>
            </a:r>
            <a:r>
              <a:rPr lang="fr-BE" sz="2000" b="1"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plusieurs niveaux d’abstraction</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2000" kern="100" dirty="0">
                <a:solidFill>
                  <a:srgbClr val="000000"/>
                </a:solidFill>
                <a:effectLst/>
                <a:latin typeface="Wingdings" panose="05000000000000000000" pitchFamily="2" charset="2"/>
                <a:ea typeface="Wingdings" panose="05000000000000000000" pitchFamily="2" charset="2"/>
                <a:cs typeface="Wingdings" panose="05000000000000000000" pitchFamily="2" charset="2"/>
              </a:rPr>
              <a:t>ð</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vécu, manipulé, abstrait ;</a:t>
            </a:r>
            <a:endParaRPr lang="fr-BE"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Arial" panose="020B0604020202020204" pitchFamily="34" charset="0"/>
              <a:buChar char="•"/>
              <a:tabLst>
                <a:tab pos="457200" algn="l"/>
              </a:tabLst>
            </a:pPr>
            <a:r>
              <a:rPr lang="fr-BE" sz="2000" b="1"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rappeler les enjeux d’apprentissage</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systématiquement ;</a:t>
            </a:r>
            <a:endParaRPr lang="fr-BE"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Arial" panose="020B0604020202020204" pitchFamily="34" charset="0"/>
              <a:buChar char="•"/>
              <a:tabLst>
                <a:tab pos="457200" algn="l"/>
              </a:tabLst>
            </a:pP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utiliser un système de </a:t>
            </a:r>
            <a:r>
              <a:rPr lang="fr-BE" sz="2000" b="1"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référent interactif »</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pour favoriser la mémorisation – volets à soulever – aider l’élève à faire exister le contenu de manière mnésique ;</a:t>
            </a:r>
            <a:endParaRPr lang="fr-BE"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Arial" panose="020B0604020202020204" pitchFamily="34" charset="0"/>
              <a:buChar char="•"/>
              <a:tabLst>
                <a:tab pos="457200" algn="l"/>
              </a:tabLst>
            </a:pP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placer à vue des élèves à certains moments, puis les placer à distance et en faire des outils à mobiliser lorsque la </a:t>
            </a:r>
            <a:r>
              <a:rPr lang="fr-BE" sz="2000" b="1"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mémorisation</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est progressivement attendue ;</a:t>
            </a:r>
            <a:endParaRPr lang="fr-BE" sz="20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Arial" panose="020B0604020202020204" pitchFamily="34" charset="0"/>
              <a:buChar char="•"/>
              <a:tabLst>
                <a:tab pos="457200" algn="l"/>
              </a:tabLst>
            </a:pP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veiller à ce que les élèves se </a:t>
            </a:r>
            <a:r>
              <a:rPr lang="fr-BE" sz="2000" b="1"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construisent des images mentales des contenus</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a:t>
            </a:r>
            <a:r>
              <a:rPr lang="fr-BE" sz="2000" kern="100" dirty="0">
                <a:solidFill>
                  <a:srgbClr val="000000"/>
                </a:solidFill>
                <a:effectLst/>
                <a:latin typeface="Wingdings" panose="05000000000000000000" pitchFamily="2" charset="2"/>
                <a:ea typeface="Wingdings" panose="05000000000000000000" pitchFamily="2" charset="2"/>
                <a:cs typeface="Wingdings" panose="05000000000000000000" pitchFamily="2" charset="2"/>
              </a:rPr>
              <a:t>ð</a:t>
            </a:r>
            <a:r>
              <a:rPr lang="fr-BE" sz="2000" kern="100" dirty="0">
                <a:solidFill>
                  <a:srgbClr val="000000"/>
                </a:solidFill>
                <a:effectLst/>
                <a:latin typeface="Arial Nova Cond Light" panose="020B0306020202020204" pitchFamily="34" charset="0"/>
                <a:ea typeface="Calibri" panose="020F0502020204030204" pitchFamily="34" charset="0"/>
                <a:cs typeface="Times New Roman" panose="02020603050405020304" pitchFamily="18" charset="0"/>
              </a:rPr>
              <a:t> utiliser l’évocation (fermer les yeux, se représenter visuellement, répéter dans sa tête…) ;</a:t>
            </a:r>
            <a:endParaRPr lang="fr-BE" sz="20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32FC5149-F97D-D926-67B1-9AC2937E2BA3}"/>
              </a:ext>
            </a:extLst>
          </p:cNvPr>
          <p:cNvPicPr>
            <a:picLocks noChangeAspect="1"/>
          </p:cNvPicPr>
          <p:nvPr/>
        </p:nvPicPr>
        <p:blipFill rotWithShape="1">
          <a:blip r:embed="rId2"/>
          <a:srcRect l="53854" b="59958"/>
          <a:stretch/>
        </p:blipFill>
        <p:spPr>
          <a:xfrm>
            <a:off x="237640" y="1561425"/>
            <a:ext cx="2656545" cy="2114965"/>
          </a:xfrm>
          <a:prstGeom prst="rect">
            <a:avLst/>
          </a:prstGeom>
          <a:noFill/>
        </p:spPr>
      </p:pic>
    </p:spTree>
    <p:extLst>
      <p:ext uri="{BB962C8B-B14F-4D97-AF65-F5344CB8AC3E}">
        <p14:creationId xmlns:p14="http://schemas.microsoft.com/office/powerpoint/2010/main" val="71193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C308D-0B38-B674-ED6F-0603FF29A8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1AC75F4-90B3-8A2D-8419-152CFD8C1677}"/>
              </a:ext>
            </a:extLst>
          </p:cNvPr>
          <p:cNvSpPr>
            <a:spLocks noGrp="1"/>
          </p:cNvSpPr>
          <p:nvPr>
            <p:ph type="title"/>
          </p:nvPr>
        </p:nvSpPr>
        <p:spPr>
          <a:xfrm>
            <a:off x="1849787" y="2040610"/>
            <a:ext cx="8741629" cy="616865"/>
          </a:xfrm>
        </p:spPr>
        <p:txBody>
          <a:bodyPr/>
          <a:lstStyle/>
          <a:p>
            <a:r>
              <a:rPr lang="fr-FR" sz="3600" i="1" dirty="0">
                <a:solidFill>
                  <a:srgbClr val="CC0099"/>
                </a:solidFill>
                <a:cs typeface="Calibri Light"/>
              </a:rPr>
              <a:t>7. Retour sur vos préconceptions</a:t>
            </a:r>
            <a:endParaRPr lang="fr-BE" sz="3600" i="1" dirty="0">
              <a:solidFill>
                <a:srgbClr val="CC0099"/>
              </a:solidFill>
              <a:cs typeface="Calibri Light"/>
            </a:endParaRPr>
          </a:p>
        </p:txBody>
      </p:sp>
    </p:spTree>
    <p:extLst>
      <p:ext uri="{BB962C8B-B14F-4D97-AF65-F5344CB8AC3E}">
        <p14:creationId xmlns:p14="http://schemas.microsoft.com/office/powerpoint/2010/main" val="3437655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69477-F0FA-0FD7-0AD8-6BCD27C4C29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5F2A48-2E58-67CB-9593-F36A6549646E}"/>
              </a:ext>
            </a:extLst>
          </p:cNvPr>
          <p:cNvSpPr>
            <a:spLocks noGrp="1"/>
          </p:cNvSpPr>
          <p:nvPr>
            <p:ph type="title"/>
          </p:nvPr>
        </p:nvSpPr>
        <p:spPr>
          <a:xfrm>
            <a:off x="573437" y="1926310"/>
            <a:ext cx="8741629" cy="1839777"/>
          </a:xfrm>
        </p:spPr>
        <p:txBody>
          <a:bodyPr/>
          <a:lstStyle/>
          <a:p>
            <a:r>
              <a:rPr lang="fr-FR" sz="3600" i="1" dirty="0">
                <a:solidFill>
                  <a:srgbClr val="CC0099"/>
                </a:solidFill>
                <a:cs typeface="Calibri Light"/>
              </a:rPr>
              <a:t>8. Transfert vers le stage</a:t>
            </a:r>
            <a:endParaRPr lang="fr-BE" sz="3600" i="1" dirty="0">
              <a:solidFill>
                <a:srgbClr val="CC0099"/>
              </a:solidFill>
              <a:cs typeface="Calibri Light"/>
            </a:endParaRPr>
          </a:p>
        </p:txBody>
      </p:sp>
    </p:spTree>
    <p:extLst>
      <p:ext uri="{BB962C8B-B14F-4D97-AF65-F5344CB8AC3E}">
        <p14:creationId xmlns:p14="http://schemas.microsoft.com/office/powerpoint/2010/main" val="2465420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AD4F6-7623-1A1D-6A7D-A064DE22F61D}"/>
              </a:ext>
            </a:extLst>
          </p:cNvPr>
          <p:cNvSpPr>
            <a:spLocks noGrp="1"/>
          </p:cNvSpPr>
          <p:nvPr>
            <p:ph type="title"/>
          </p:nvPr>
        </p:nvSpPr>
        <p:spPr/>
        <p:txBody>
          <a:bodyPr/>
          <a:lstStyle/>
          <a:p>
            <a:r>
              <a:rPr lang="fr-FR" dirty="0"/>
              <a:t>Travailler dans l’ordre</a:t>
            </a:r>
            <a:endParaRPr lang="fr-BE" dirty="0"/>
          </a:p>
        </p:txBody>
      </p:sp>
      <p:sp>
        <p:nvSpPr>
          <p:cNvPr id="3" name="Espace réservé du contenu 2">
            <a:extLst>
              <a:ext uri="{FF2B5EF4-FFF2-40B4-BE49-F238E27FC236}">
                <a16:creationId xmlns:a16="http://schemas.microsoft.com/office/drawing/2014/main" id="{DB3D4E6D-07D3-D8B3-C4D2-80DF70E97910}"/>
              </a:ext>
            </a:extLst>
          </p:cNvPr>
          <p:cNvSpPr>
            <a:spLocks noGrp="1"/>
          </p:cNvSpPr>
          <p:nvPr>
            <p:ph idx="1"/>
          </p:nvPr>
        </p:nvSpPr>
        <p:spPr>
          <a:xfrm>
            <a:off x="481262" y="1680939"/>
            <a:ext cx="6186238" cy="3910236"/>
          </a:xfrm>
          <a:ln w="25400">
            <a:solidFill>
              <a:schemeClr val="accent1"/>
            </a:solidFill>
          </a:ln>
        </p:spPr>
        <p:txBody>
          <a:bodyPr/>
          <a:lstStyle/>
          <a:p>
            <a:r>
              <a:rPr lang="fr-FR" dirty="0"/>
              <a:t>Approfondir la recherche documentaire</a:t>
            </a:r>
          </a:p>
          <a:p>
            <a:r>
              <a:rPr lang="fr-FR" dirty="0"/>
              <a:t>Formuler les ressources: S/SF/attitudes</a:t>
            </a:r>
          </a:p>
          <a:p>
            <a:r>
              <a:rPr lang="fr-FR" dirty="0"/>
              <a:t>Formuler l’objectif général et les objectifs intermédiaires</a:t>
            </a:r>
          </a:p>
          <a:p>
            <a:r>
              <a:rPr lang="fr-FR" dirty="0"/>
              <a:t>Penser les tâches (6)</a:t>
            </a:r>
            <a:endParaRPr lang="fr-BE" dirty="0"/>
          </a:p>
        </p:txBody>
      </p:sp>
      <p:sp>
        <p:nvSpPr>
          <p:cNvPr id="4" name="Flèche : droite 3">
            <a:extLst>
              <a:ext uri="{FF2B5EF4-FFF2-40B4-BE49-F238E27FC236}">
                <a16:creationId xmlns:a16="http://schemas.microsoft.com/office/drawing/2014/main" id="{BF77B510-C527-1FFA-7002-EDFC640F1F46}"/>
              </a:ext>
            </a:extLst>
          </p:cNvPr>
          <p:cNvSpPr/>
          <p:nvPr/>
        </p:nvSpPr>
        <p:spPr>
          <a:xfrm>
            <a:off x="6667500" y="2895600"/>
            <a:ext cx="1847850" cy="533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a:extLst>
              <a:ext uri="{FF2B5EF4-FFF2-40B4-BE49-F238E27FC236}">
                <a16:creationId xmlns:a16="http://schemas.microsoft.com/office/drawing/2014/main" id="{157AC6B0-D940-36A8-CB0A-E62DB606369B}"/>
              </a:ext>
            </a:extLst>
          </p:cNvPr>
          <p:cNvSpPr txBox="1"/>
          <p:nvPr/>
        </p:nvSpPr>
        <p:spPr>
          <a:xfrm>
            <a:off x="8515350" y="2712727"/>
            <a:ext cx="2914650" cy="923330"/>
          </a:xfrm>
          <a:prstGeom prst="rect">
            <a:avLst/>
          </a:prstGeom>
          <a:noFill/>
          <a:ln w="12700">
            <a:solidFill>
              <a:schemeClr val="tx1"/>
            </a:solidFill>
          </a:ln>
        </p:spPr>
        <p:txBody>
          <a:bodyPr wrap="square" rtlCol="0">
            <a:spAutoFit/>
          </a:bodyPr>
          <a:lstStyle/>
          <a:p>
            <a:pPr algn="ctr"/>
            <a:r>
              <a:rPr lang="fr-FR" dirty="0"/>
              <a:t>Anticiper ce qui sera structuré sur le référent – rédiger une maquette</a:t>
            </a:r>
            <a:endParaRPr lang="fr-BE" dirty="0"/>
          </a:p>
        </p:txBody>
      </p:sp>
    </p:spTree>
    <p:extLst>
      <p:ext uri="{BB962C8B-B14F-4D97-AF65-F5344CB8AC3E}">
        <p14:creationId xmlns:p14="http://schemas.microsoft.com/office/powerpoint/2010/main" val="244221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305322-8F37-7508-DDA0-DF41CCD981F6}"/>
              </a:ext>
            </a:extLst>
          </p:cNvPr>
          <p:cNvSpPr>
            <a:spLocks noGrp="1"/>
          </p:cNvSpPr>
          <p:nvPr>
            <p:ph type="title"/>
          </p:nvPr>
        </p:nvSpPr>
        <p:spPr>
          <a:xfrm>
            <a:off x="1762782" y="242752"/>
            <a:ext cx="9875259" cy="1080864"/>
          </a:xfrm>
        </p:spPr>
        <p:txBody>
          <a:bodyPr/>
          <a:lstStyle/>
          <a:p>
            <a:pPr algn="ctr"/>
            <a:r>
              <a:rPr lang="fr-FR" i="1">
                <a:solidFill>
                  <a:srgbClr val="CC0099"/>
                </a:solidFill>
                <a:cs typeface="Calibri Light"/>
              </a:rPr>
              <a:t>2. Pourquoi </a:t>
            </a:r>
            <a:r>
              <a:rPr lang="fr-FR" i="1" dirty="0">
                <a:solidFill>
                  <a:srgbClr val="CC0099"/>
                </a:solidFill>
                <a:cs typeface="Calibri Light"/>
              </a:rPr>
              <a:t>structurer les apprentissages?</a:t>
            </a:r>
            <a:endParaRPr lang="fr-BE" i="1" dirty="0">
              <a:solidFill>
                <a:srgbClr val="CC0099"/>
              </a:solidFill>
              <a:cs typeface="Calibri Light"/>
            </a:endParaRPr>
          </a:p>
        </p:txBody>
      </p:sp>
      <p:sp>
        <p:nvSpPr>
          <p:cNvPr id="3" name="ZoneTexte 2">
            <a:extLst>
              <a:ext uri="{FF2B5EF4-FFF2-40B4-BE49-F238E27FC236}">
                <a16:creationId xmlns:a16="http://schemas.microsoft.com/office/drawing/2014/main" id="{CBF67F29-44A4-8DCB-089A-B9F99BC50D28}"/>
              </a:ext>
            </a:extLst>
          </p:cNvPr>
          <p:cNvSpPr txBox="1"/>
          <p:nvPr/>
        </p:nvSpPr>
        <p:spPr>
          <a:xfrm>
            <a:off x="347798" y="1523999"/>
            <a:ext cx="10175966" cy="3244158"/>
          </a:xfrm>
          <a:prstGeom prst="rect">
            <a:avLst/>
          </a:prstGeom>
          <a:noFill/>
        </p:spPr>
        <p:txBody>
          <a:bodyPr wrap="square" rtlCol="0">
            <a:spAutoFit/>
          </a:bodyPr>
          <a:lstStyle/>
          <a:p>
            <a:pPr>
              <a:lnSpc>
                <a:spcPct val="150000"/>
              </a:lnSpc>
            </a:pPr>
            <a:r>
              <a:rPr lang="fr-FR" sz="2800" dirty="0">
                <a:solidFill>
                  <a:schemeClr val="dk1"/>
                </a:solidFill>
                <a:latin typeface="+mn-lt"/>
                <a:ea typeface="+mn-lt"/>
                <a:cs typeface="+mn-lt"/>
              </a:rPr>
              <a:t>Rappelez-vous le chapitre « apprendre »</a:t>
            </a:r>
          </a:p>
          <a:p>
            <a:pPr marL="457200" indent="-457200">
              <a:lnSpc>
                <a:spcPct val="150000"/>
              </a:lnSpc>
              <a:buFont typeface="Wingdings" panose="05000000000000000000" pitchFamily="2" charset="2"/>
              <a:buChar char="§"/>
            </a:pPr>
            <a:r>
              <a:rPr lang="fr-FR" sz="2800" dirty="0">
                <a:solidFill>
                  <a:schemeClr val="dk1"/>
                </a:solidFill>
                <a:latin typeface="+mn-lt"/>
                <a:ea typeface="+mn-lt"/>
                <a:cs typeface="+mn-lt"/>
              </a:rPr>
              <a:t>Importance d’expliciter les objectifs d’apprentissage</a:t>
            </a:r>
          </a:p>
          <a:p>
            <a:pPr marL="457200" indent="-457200">
              <a:lnSpc>
                <a:spcPct val="150000"/>
              </a:lnSpc>
              <a:buFont typeface="Wingdings" panose="05000000000000000000" pitchFamily="2" charset="2"/>
              <a:buChar char="§"/>
            </a:pPr>
            <a:r>
              <a:rPr lang="fr-FR" sz="2800" dirty="0">
                <a:solidFill>
                  <a:schemeClr val="dk1"/>
                </a:solidFill>
                <a:latin typeface="+mn-lt"/>
                <a:ea typeface="+mn-lt"/>
                <a:cs typeface="+mn-lt"/>
              </a:rPr>
              <a:t>Importance de faire verbaliser les élèves sur ce qu’ils ont appris et comment ils ont appris // métacognition et stratégies d’apprentissage</a:t>
            </a:r>
            <a:endParaRPr lang="fr-BE" sz="2800" dirty="0">
              <a:solidFill>
                <a:schemeClr val="dk1"/>
              </a:solidFill>
              <a:latin typeface="+mn-lt"/>
              <a:ea typeface="+mn-lt"/>
              <a:cs typeface="+mn-lt"/>
            </a:endParaRPr>
          </a:p>
        </p:txBody>
      </p:sp>
    </p:spTree>
    <p:extLst>
      <p:ext uri="{BB962C8B-B14F-4D97-AF65-F5344CB8AC3E}">
        <p14:creationId xmlns:p14="http://schemas.microsoft.com/office/powerpoint/2010/main" val="92165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ACE400-7CAC-EB1E-01E6-9DE8BE5F0357}"/>
              </a:ext>
            </a:extLst>
          </p:cNvPr>
          <p:cNvSpPr>
            <a:spLocks noGrp="1"/>
          </p:cNvSpPr>
          <p:nvPr>
            <p:ph type="title"/>
          </p:nvPr>
        </p:nvSpPr>
        <p:spPr/>
        <p:txBody>
          <a:bodyPr/>
          <a:lstStyle/>
          <a:p>
            <a:r>
              <a:rPr lang="fr-FR" dirty="0"/>
              <a:t>Bibliographie</a:t>
            </a:r>
            <a:endParaRPr lang="fr-BE" dirty="0"/>
          </a:p>
        </p:txBody>
      </p:sp>
      <p:sp>
        <p:nvSpPr>
          <p:cNvPr id="3" name="Espace réservé du contenu 2">
            <a:extLst>
              <a:ext uri="{FF2B5EF4-FFF2-40B4-BE49-F238E27FC236}">
                <a16:creationId xmlns:a16="http://schemas.microsoft.com/office/drawing/2014/main" id="{CEC00926-FD78-05FB-D203-D6CA8540F2A2}"/>
              </a:ext>
            </a:extLst>
          </p:cNvPr>
          <p:cNvSpPr>
            <a:spLocks noGrp="1"/>
          </p:cNvSpPr>
          <p:nvPr>
            <p:ph idx="1"/>
          </p:nvPr>
        </p:nvSpPr>
        <p:spPr>
          <a:xfrm>
            <a:off x="671761" y="1585689"/>
            <a:ext cx="9875259" cy="4114800"/>
          </a:xfrm>
        </p:spPr>
        <p:txBody>
          <a:bodyPr/>
          <a:lstStyle/>
          <a:p>
            <a:pPr marL="542925" indent="-542925">
              <a:buNone/>
            </a:pPr>
            <a:r>
              <a:rPr lang="fr-FR" sz="1800" dirty="0">
                <a:effectLst/>
                <a:latin typeface="Times New Roman" panose="02020603050405020304" pitchFamily="18" charset="0"/>
                <a:ea typeface="Tw Cen MT" panose="020B0602020104020603" pitchFamily="34" charset="0"/>
              </a:rPr>
              <a:t>Brousseau, G. (1998). </a:t>
            </a:r>
            <a:r>
              <a:rPr lang="fr-FR" sz="1800" i="1" dirty="0">
                <a:effectLst/>
                <a:latin typeface="Times New Roman" panose="02020603050405020304" pitchFamily="18" charset="0"/>
                <a:ea typeface="Tw Cen MT" panose="020B0602020104020603" pitchFamily="34" charset="0"/>
              </a:rPr>
              <a:t>Théorie des situations didactiques : Didactique des mathématiques 1970-1990</a:t>
            </a:r>
            <a:r>
              <a:rPr lang="fr-FR" sz="1800" dirty="0">
                <a:effectLst/>
                <a:latin typeface="Times New Roman" panose="02020603050405020304" pitchFamily="18" charset="0"/>
                <a:ea typeface="Tw Cen MT" panose="020B0602020104020603" pitchFamily="34" charset="0"/>
              </a:rPr>
              <a:t>. </a:t>
            </a:r>
            <a:r>
              <a:rPr lang="fr-FR" sz="1800" dirty="0" err="1">
                <a:effectLst/>
                <a:latin typeface="Times New Roman" panose="02020603050405020304" pitchFamily="18" charset="0"/>
                <a:ea typeface="Tw Cen MT" panose="020B0602020104020603" pitchFamily="34" charset="0"/>
              </a:rPr>
              <a:t>LaPensée</a:t>
            </a:r>
            <a:r>
              <a:rPr lang="fr-FR" sz="1800" dirty="0">
                <a:effectLst/>
                <a:latin typeface="Times New Roman" panose="02020603050405020304" pitchFamily="18" charset="0"/>
                <a:ea typeface="Tw Cen MT" panose="020B0602020104020603" pitchFamily="34" charset="0"/>
              </a:rPr>
              <a:t> Sauvage.</a:t>
            </a:r>
          </a:p>
          <a:p>
            <a:pPr marL="542925" indent="-542925">
              <a:buNone/>
            </a:pPr>
            <a:endParaRPr lang="fr-BE" sz="1800" dirty="0">
              <a:effectLst/>
              <a:latin typeface="Times New Roman" panose="02020603050405020304" pitchFamily="18" charset="0"/>
              <a:ea typeface="Times New Roman" panose="02020603050405020304" pitchFamily="18" charset="0"/>
            </a:endParaRPr>
          </a:p>
          <a:p>
            <a:pPr marL="542925" indent="-542925">
              <a:buNone/>
            </a:pPr>
            <a:r>
              <a:rPr lang="fr-FR" sz="1800" dirty="0">
                <a:latin typeface="Times New Roman" panose="02020603050405020304" pitchFamily="18" charset="0"/>
                <a:ea typeface="Times New Roman" panose="02020603050405020304" pitchFamily="18" charset="0"/>
              </a:rPr>
              <a:t>Campo, A., &amp; Leroy, C. (sous presse). </a:t>
            </a:r>
            <a:r>
              <a:rPr lang="fr-FR" sz="1800" i="1" dirty="0">
                <a:latin typeface="Times New Roman" panose="02020603050405020304" pitchFamily="18" charset="0"/>
              </a:rPr>
              <a:t>Construire des référents pour aider les élèves des classes maternelles et de début de primaire à identifier les objectifs et les démarches d’apprentissage</a:t>
            </a:r>
            <a:r>
              <a:rPr lang="fr-BE" sz="1800" i="1" dirty="0">
                <a:latin typeface="Times New Roman" panose="02020603050405020304" pitchFamily="18" charset="0"/>
              </a:rPr>
              <a:t>.</a:t>
            </a:r>
          </a:p>
          <a:p>
            <a:pPr marL="542925" indent="-542925">
              <a:buNone/>
            </a:pPr>
            <a:endParaRPr lang="fr-BE" sz="1800" i="1" dirty="0">
              <a:latin typeface="Times New Roman" panose="02020603050405020304" pitchFamily="18" charset="0"/>
            </a:endParaRPr>
          </a:p>
          <a:p>
            <a:pPr marL="542925" indent="-542925">
              <a:buNone/>
            </a:pPr>
            <a:r>
              <a:rPr lang="fr-BE" sz="1800" dirty="0" err="1">
                <a:latin typeface="Times New Roman" panose="02020603050405020304" pitchFamily="18" charset="0"/>
              </a:rPr>
              <a:t>Latimier</a:t>
            </a:r>
            <a:r>
              <a:rPr lang="fr-BE" sz="1800" dirty="0">
                <a:latin typeface="Times New Roman" panose="02020603050405020304" pitchFamily="18" charset="0"/>
              </a:rPr>
              <a:t>, A. (2020). </a:t>
            </a:r>
            <a:r>
              <a:rPr lang="fr-BE" sz="1800" i="1" dirty="0">
                <a:latin typeface="Times New Roman" panose="02020603050405020304" pitchFamily="18" charset="0"/>
              </a:rPr>
              <a:t>Comment mieux apprendre pour consolider les apprentissages scolaires? </a:t>
            </a:r>
            <a:r>
              <a:rPr lang="fr-BE" sz="1800" dirty="0">
                <a:latin typeface="Times New Roman" panose="02020603050405020304" pitchFamily="18" charset="0"/>
              </a:rPr>
              <a:t>Canopé. </a:t>
            </a:r>
            <a:r>
              <a:rPr lang="fr-BE" sz="1800" dirty="0">
                <a:latin typeface="Times New Roman" panose="02020603050405020304" pitchFamily="18" charset="0"/>
                <a:hlinkClick r:id="rId2"/>
              </a:rPr>
              <a:t>https://www.reseau-canope.fr/nouveaux-programmes/magazine/developpement-cognitif/comment-mieux-apprendre-pour-consolider-les-apprentissages-scolaires.html</a:t>
            </a:r>
            <a:endParaRPr lang="fr-BE" sz="1800" dirty="0">
              <a:latin typeface="Times New Roman" panose="02020603050405020304" pitchFamily="18" charset="0"/>
            </a:endParaRPr>
          </a:p>
          <a:p>
            <a:pPr marL="542925" indent="-542925">
              <a:buNone/>
            </a:pPr>
            <a:endParaRPr lang="fr-BE" sz="1800" i="1" dirty="0">
              <a:latin typeface="Times New Roman" panose="02020603050405020304" pitchFamily="18" charset="0"/>
            </a:endParaRPr>
          </a:p>
          <a:p>
            <a:pPr marL="542925" indent="-542925">
              <a:buNone/>
            </a:pPr>
            <a:r>
              <a:rPr lang="fr-FR" sz="1800" dirty="0">
                <a:effectLst/>
                <a:latin typeface="Times New Roman" panose="02020603050405020304" pitchFamily="18" charset="0"/>
                <a:ea typeface="Times New Roman" panose="02020603050405020304" pitchFamily="18" charset="0"/>
              </a:rPr>
              <a:t>Schwartz, S. (2017). </a:t>
            </a:r>
            <a:r>
              <a:rPr lang="fr-FR" sz="1800" i="1" dirty="0">
                <a:effectLst/>
                <a:latin typeface="Times New Roman" panose="02020603050405020304" pitchFamily="18" charset="0"/>
                <a:ea typeface="Times New Roman" panose="02020603050405020304" pitchFamily="18" charset="0"/>
              </a:rPr>
              <a:t>Guide pour un enseignement durable au primaire</a:t>
            </a:r>
            <a:r>
              <a:rPr lang="fr-FR" sz="1800" dirty="0">
                <a:effectLst/>
                <a:latin typeface="Times New Roman" panose="02020603050405020304" pitchFamily="18" charset="0"/>
                <a:ea typeface="Times New Roman" panose="02020603050405020304" pitchFamily="18" charset="0"/>
              </a:rPr>
              <a:t>. Deux.</a:t>
            </a:r>
          </a:p>
          <a:p>
            <a:pPr marL="0" indent="0">
              <a:buNone/>
            </a:pPr>
            <a:endParaRPr lang="fr-BE" sz="1800" i="1" dirty="0">
              <a:latin typeface="Times New Roman" panose="02020603050405020304" pitchFamily="18" charset="0"/>
            </a:endParaRPr>
          </a:p>
          <a:p>
            <a:pPr marL="0" indent="0">
              <a:buNone/>
            </a:pPr>
            <a:endParaRPr lang="fr-BE" dirty="0"/>
          </a:p>
        </p:txBody>
      </p:sp>
    </p:spTree>
    <p:extLst>
      <p:ext uri="{BB962C8B-B14F-4D97-AF65-F5344CB8AC3E}">
        <p14:creationId xmlns:p14="http://schemas.microsoft.com/office/powerpoint/2010/main" val="16788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4ECC4CC-8704-62CB-E5E9-4A2F5D9A7519}"/>
              </a:ext>
            </a:extLst>
          </p:cNvPr>
          <p:cNvSpPr txBox="1"/>
          <p:nvPr/>
        </p:nvSpPr>
        <p:spPr>
          <a:xfrm>
            <a:off x="1122862" y="2034179"/>
            <a:ext cx="6093822" cy="923330"/>
          </a:xfrm>
          <a:prstGeom prst="rect">
            <a:avLst/>
          </a:prstGeom>
          <a:noFill/>
          <a:ln w="19050">
            <a:solidFill>
              <a:schemeClr val="accent1"/>
            </a:solidFill>
          </a:ln>
        </p:spPr>
        <p:txBody>
          <a:bodyPr wrap="square">
            <a:spAutoFit/>
          </a:bodyPr>
          <a:lstStyle/>
          <a:p>
            <a:pPr algn="ctr"/>
            <a:r>
              <a:rPr lang="fr-FR" b="0" i="0" dirty="0">
                <a:solidFill>
                  <a:srgbClr val="1C1C1C"/>
                </a:solidFill>
                <a:effectLst/>
                <a:latin typeface="Caecilia-Roman"/>
              </a:rPr>
              <a:t>Dans le contexte scolaire, le but de tout apprentissage est donc de garantir la consolidation des connaissances pour assurer l’étape finale de récupération. </a:t>
            </a:r>
            <a:endParaRPr lang="fr-BE" dirty="0"/>
          </a:p>
        </p:txBody>
      </p:sp>
      <p:sp>
        <p:nvSpPr>
          <p:cNvPr id="4" name="ZoneTexte 3">
            <a:extLst>
              <a:ext uri="{FF2B5EF4-FFF2-40B4-BE49-F238E27FC236}">
                <a16:creationId xmlns:a16="http://schemas.microsoft.com/office/drawing/2014/main" id="{C9210A43-3B46-E4B6-0AD6-099286388B3E}"/>
              </a:ext>
            </a:extLst>
          </p:cNvPr>
          <p:cNvSpPr txBox="1"/>
          <p:nvPr/>
        </p:nvSpPr>
        <p:spPr>
          <a:xfrm>
            <a:off x="1703067" y="301534"/>
            <a:ext cx="3477579" cy="830997"/>
          </a:xfrm>
          <a:prstGeom prst="rect">
            <a:avLst/>
          </a:prstGeom>
          <a:noFill/>
          <a:ln>
            <a:solidFill>
              <a:schemeClr val="accent5">
                <a:lumMod val="50000"/>
              </a:schemeClr>
            </a:solidFill>
          </a:ln>
        </p:spPr>
        <p:txBody>
          <a:bodyPr wrap="square" rtlCol="0">
            <a:spAutoFit/>
          </a:bodyPr>
          <a:lstStyle/>
          <a:p>
            <a:pPr algn="ctr"/>
            <a:r>
              <a:rPr lang="fr-FR" sz="2400" b="1" dirty="0"/>
              <a:t>ENCODAGE</a:t>
            </a:r>
          </a:p>
          <a:p>
            <a:pPr algn="ctr"/>
            <a:r>
              <a:rPr lang="fr-FR" sz="2400" b="1" dirty="0">
                <a:sym typeface="Wingdings" panose="05000000000000000000" pitchFamily="2" charset="2"/>
              </a:rPr>
              <a:t>OU CONSOLIDATION</a:t>
            </a:r>
            <a:endParaRPr lang="fr-BE" sz="2400" b="1" dirty="0"/>
          </a:p>
        </p:txBody>
      </p:sp>
      <p:sp>
        <p:nvSpPr>
          <p:cNvPr id="5" name="Flèche : bas 4">
            <a:extLst>
              <a:ext uri="{FF2B5EF4-FFF2-40B4-BE49-F238E27FC236}">
                <a16:creationId xmlns:a16="http://schemas.microsoft.com/office/drawing/2014/main" id="{E86F1CF3-69A6-909D-8E0C-18335BE1CA2D}"/>
              </a:ext>
            </a:extLst>
          </p:cNvPr>
          <p:cNvSpPr/>
          <p:nvPr/>
        </p:nvSpPr>
        <p:spPr>
          <a:xfrm>
            <a:off x="3222781" y="1135679"/>
            <a:ext cx="438150" cy="82867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a:extLst>
              <a:ext uri="{FF2B5EF4-FFF2-40B4-BE49-F238E27FC236}">
                <a16:creationId xmlns:a16="http://schemas.microsoft.com/office/drawing/2014/main" id="{D2217839-70EB-F469-58BD-F4D72795AFF9}"/>
              </a:ext>
            </a:extLst>
          </p:cNvPr>
          <p:cNvSpPr txBox="1"/>
          <p:nvPr/>
        </p:nvSpPr>
        <p:spPr>
          <a:xfrm>
            <a:off x="6011709" y="486199"/>
            <a:ext cx="1999294" cy="461665"/>
          </a:xfrm>
          <a:prstGeom prst="rect">
            <a:avLst/>
          </a:prstGeom>
          <a:noFill/>
          <a:ln>
            <a:solidFill>
              <a:schemeClr val="accent5">
                <a:lumMod val="50000"/>
              </a:schemeClr>
            </a:solidFill>
          </a:ln>
        </p:spPr>
        <p:txBody>
          <a:bodyPr wrap="square" rtlCol="0">
            <a:spAutoFit/>
          </a:bodyPr>
          <a:lstStyle/>
          <a:p>
            <a:r>
              <a:rPr lang="fr-FR" sz="2400" b="1" dirty="0">
                <a:sym typeface="Wingdings" panose="05000000000000000000" pitchFamily="2" charset="2"/>
              </a:rPr>
              <a:t>STOCKAGE</a:t>
            </a:r>
            <a:endParaRPr lang="fr-BE" sz="2400" b="1" dirty="0"/>
          </a:p>
        </p:txBody>
      </p:sp>
      <p:sp>
        <p:nvSpPr>
          <p:cNvPr id="7" name="Flèche : droite 6">
            <a:extLst>
              <a:ext uri="{FF2B5EF4-FFF2-40B4-BE49-F238E27FC236}">
                <a16:creationId xmlns:a16="http://schemas.microsoft.com/office/drawing/2014/main" id="{ADA51749-98C5-D8CE-528D-E60A5593513E}"/>
              </a:ext>
            </a:extLst>
          </p:cNvPr>
          <p:cNvSpPr/>
          <p:nvPr/>
        </p:nvSpPr>
        <p:spPr>
          <a:xfrm>
            <a:off x="5180646" y="523875"/>
            <a:ext cx="801054" cy="4095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8B23E98C-EE32-5125-ADB3-13EE9DBB3AB6}"/>
              </a:ext>
            </a:extLst>
          </p:cNvPr>
          <p:cNvSpPr txBox="1"/>
          <p:nvPr/>
        </p:nvSpPr>
        <p:spPr>
          <a:xfrm>
            <a:off x="8842066" y="477098"/>
            <a:ext cx="2770343" cy="461665"/>
          </a:xfrm>
          <a:prstGeom prst="rect">
            <a:avLst/>
          </a:prstGeom>
          <a:noFill/>
          <a:ln>
            <a:solidFill>
              <a:schemeClr val="accent5">
                <a:lumMod val="50000"/>
              </a:schemeClr>
            </a:solidFill>
          </a:ln>
        </p:spPr>
        <p:txBody>
          <a:bodyPr wrap="square" rtlCol="0">
            <a:spAutoFit/>
          </a:bodyPr>
          <a:lstStyle/>
          <a:p>
            <a:r>
              <a:rPr lang="fr-FR" sz="2400" b="1" dirty="0">
                <a:sym typeface="Wingdings" panose="05000000000000000000" pitchFamily="2" charset="2"/>
              </a:rPr>
              <a:t>RECUPERATION</a:t>
            </a:r>
            <a:endParaRPr lang="fr-BE" sz="2400" b="1" dirty="0"/>
          </a:p>
        </p:txBody>
      </p:sp>
      <p:sp>
        <p:nvSpPr>
          <p:cNvPr id="9" name="Flèche : droite 8">
            <a:extLst>
              <a:ext uri="{FF2B5EF4-FFF2-40B4-BE49-F238E27FC236}">
                <a16:creationId xmlns:a16="http://schemas.microsoft.com/office/drawing/2014/main" id="{E5A29717-897B-F429-D8DE-69FC6B3C83BB}"/>
              </a:ext>
            </a:extLst>
          </p:cNvPr>
          <p:cNvSpPr/>
          <p:nvPr/>
        </p:nvSpPr>
        <p:spPr>
          <a:xfrm>
            <a:off x="8041012" y="512243"/>
            <a:ext cx="801054" cy="4095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123FA8A6-1C10-F813-58B7-9164DBB334E1}"/>
              </a:ext>
            </a:extLst>
          </p:cNvPr>
          <p:cNvSpPr txBox="1"/>
          <p:nvPr/>
        </p:nvSpPr>
        <p:spPr>
          <a:xfrm>
            <a:off x="1120684" y="3050669"/>
            <a:ext cx="6096000" cy="923330"/>
          </a:xfrm>
          <a:prstGeom prst="rect">
            <a:avLst/>
          </a:prstGeom>
          <a:noFill/>
          <a:ln w="15875">
            <a:solidFill>
              <a:schemeClr val="accent1"/>
            </a:solidFill>
          </a:ln>
        </p:spPr>
        <p:txBody>
          <a:bodyPr wrap="square">
            <a:spAutoFit/>
          </a:bodyPr>
          <a:lstStyle/>
          <a:p>
            <a:pPr algn="ctr"/>
            <a:r>
              <a:rPr lang="fr-FR" b="0" i="0" dirty="0">
                <a:solidFill>
                  <a:srgbClr val="1C1C1C"/>
                </a:solidFill>
                <a:effectLst/>
                <a:latin typeface="Caecilia-Roman"/>
              </a:rPr>
              <a:t>Le succès d’un apprentissage est dépendant de la </a:t>
            </a:r>
            <a:r>
              <a:rPr lang="fr-FR" b="1" i="0" dirty="0">
                <a:solidFill>
                  <a:srgbClr val="1C1C1C"/>
                </a:solidFill>
                <a:effectLst/>
                <a:latin typeface="Caecilia-Roman"/>
              </a:rPr>
              <a:t>réactivation active et régulière des nouvelles connaissances</a:t>
            </a:r>
            <a:r>
              <a:rPr lang="fr-FR" b="0" i="0" dirty="0">
                <a:solidFill>
                  <a:srgbClr val="1C1C1C"/>
                </a:solidFill>
                <a:effectLst/>
                <a:latin typeface="Caecilia-Roman"/>
              </a:rPr>
              <a:t>, et ce, dans des situations variées. </a:t>
            </a:r>
            <a:endParaRPr lang="fr-BE" dirty="0"/>
          </a:p>
        </p:txBody>
      </p:sp>
      <p:sp>
        <p:nvSpPr>
          <p:cNvPr id="12" name="ZoneTexte 11">
            <a:extLst>
              <a:ext uri="{FF2B5EF4-FFF2-40B4-BE49-F238E27FC236}">
                <a16:creationId xmlns:a16="http://schemas.microsoft.com/office/drawing/2014/main" id="{ADB306D2-2548-F455-F316-0A483934EB03}"/>
              </a:ext>
            </a:extLst>
          </p:cNvPr>
          <p:cNvSpPr txBox="1"/>
          <p:nvPr/>
        </p:nvSpPr>
        <p:spPr>
          <a:xfrm>
            <a:off x="1120684" y="4181475"/>
            <a:ext cx="1870166" cy="369332"/>
          </a:xfrm>
          <a:prstGeom prst="rect">
            <a:avLst/>
          </a:prstGeom>
          <a:noFill/>
        </p:spPr>
        <p:txBody>
          <a:bodyPr wrap="square" rtlCol="0">
            <a:spAutoFit/>
          </a:bodyPr>
          <a:lstStyle/>
          <a:p>
            <a:r>
              <a:rPr lang="fr-FR" dirty="0" err="1"/>
              <a:t>Latimier</a:t>
            </a:r>
            <a:r>
              <a:rPr lang="fr-FR" dirty="0"/>
              <a:t>, 2020</a:t>
            </a:r>
            <a:endParaRPr lang="fr-BE" dirty="0"/>
          </a:p>
        </p:txBody>
      </p:sp>
      <p:sp>
        <p:nvSpPr>
          <p:cNvPr id="13" name="Parenthèse fermante 12">
            <a:extLst>
              <a:ext uri="{FF2B5EF4-FFF2-40B4-BE49-F238E27FC236}">
                <a16:creationId xmlns:a16="http://schemas.microsoft.com/office/drawing/2014/main" id="{396A9F91-698A-203C-0F23-912BDD1E06A5}"/>
              </a:ext>
            </a:extLst>
          </p:cNvPr>
          <p:cNvSpPr/>
          <p:nvPr/>
        </p:nvSpPr>
        <p:spPr>
          <a:xfrm>
            <a:off x="7216684" y="1676400"/>
            <a:ext cx="289016" cy="2638425"/>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14" name="ZoneTexte 13">
            <a:extLst>
              <a:ext uri="{FF2B5EF4-FFF2-40B4-BE49-F238E27FC236}">
                <a16:creationId xmlns:a16="http://schemas.microsoft.com/office/drawing/2014/main" id="{F2F3D0B1-EA19-F3EE-5770-53498F3D2AA3}"/>
              </a:ext>
            </a:extLst>
          </p:cNvPr>
          <p:cNvSpPr txBox="1"/>
          <p:nvPr/>
        </p:nvSpPr>
        <p:spPr>
          <a:xfrm>
            <a:off x="7791449" y="2366959"/>
            <a:ext cx="3270003" cy="1200329"/>
          </a:xfrm>
          <a:prstGeom prst="rect">
            <a:avLst/>
          </a:prstGeom>
          <a:noFill/>
        </p:spPr>
        <p:txBody>
          <a:bodyPr wrap="square" rtlCol="0">
            <a:spAutoFit/>
          </a:bodyPr>
          <a:lstStyle/>
          <a:p>
            <a:pPr algn="ctr"/>
            <a:r>
              <a:rPr lang="fr-FR" dirty="0"/>
              <a:t>C’est par la construction d’une trace que la consolidation pourra notamment être favorisée</a:t>
            </a:r>
            <a:endParaRPr lang="fr-BE" dirty="0"/>
          </a:p>
        </p:txBody>
      </p:sp>
    </p:spTree>
    <p:extLst>
      <p:ext uri="{BB962C8B-B14F-4D97-AF65-F5344CB8AC3E}">
        <p14:creationId xmlns:p14="http://schemas.microsoft.com/office/powerpoint/2010/main" val="22038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1" grpId="0" animBg="1"/>
      <p:bldP spid="12" grpId="0"/>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1303" y="365761"/>
            <a:ext cx="10315039" cy="4030822"/>
          </a:xfrm>
        </p:spPr>
        <p:txBody>
          <a:bodyPr>
            <a:noAutofit/>
          </a:bodyPr>
          <a:lstStyle/>
          <a:p>
            <a:pPr algn="r"/>
            <a:r>
              <a:rPr lang="fr-FR" i="1" dirty="0">
                <a:solidFill>
                  <a:srgbClr val="CC0099"/>
                </a:solidFill>
                <a:cs typeface="Calibri Light"/>
              </a:rPr>
              <a:t>3. De quoi parlons-nous?</a:t>
            </a:r>
            <a:br>
              <a:rPr lang="fr-FR" i="1" dirty="0">
                <a:solidFill>
                  <a:srgbClr val="CC0099"/>
                </a:solidFill>
                <a:cs typeface="Calibri Light"/>
              </a:rPr>
            </a:br>
            <a:r>
              <a:rPr lang="fr-FR" i="1" dirty="0">
                <a:solidFill>
                  <a:srgbClr val="CC0099"/>
                </a:solidFill>
                <a:cs typeface="Calibri Light"/>
              </a:rPr>
              <a:t>Référents, tableaux d’ancrage, référentiels, panneaux, affiche, affichage…</a:t>
            </a:r>
            <a:br>
              <a:rPr lang="fr-FR" i="1" dirty="0">
                <a:solidFill>
                  <a:srgbClr val="CC0099"/>
                </a:solidFill>
                <a:cs typeface="Calibri Light"/>
              </a:rPr>
            </a:br>
            <a:br>
              <a:rPr lang="fr-FR" sz="4800" b="1" i="1" dirty="0">
                <a:solidFill>
                  <a:srgbClr val="CC0099"/>
                </a:solidFill>
                <a:latin typeface="Abadi Extra Light" panose="020B0204020104020204" pitchFamily="34" charset="0"/>
                <a:cs typeface="Calibri Light"/>
              </a:rPr>
            </a:br>
            <a:r>
              <a:rPr lang="fr-FR" sz="4800" b="1" i="1" dirty="0">
                <a:latin typeface="Abadi Extra Light" panose="020B0204020104020204" pitchFamily="34" charset="0"/>
                <a:cs typeface="Calibri Light"/>
              </a:rPr>
              <a:t>Quelques constats de départ</a:t>
            </a:r>
            <a:endParaRPr lang="fr-BE" sz="4800" dirty="0">
              <a:latin typeface="Abadi Extra Light" panose="020B0204020104020204" pitchFamily="34" charset="0"/>
            </a:endParaRPr>
          </a:p>
        </p:txBody>
      </p:sp>
    </p:spTree>
    <p:extLst>
      <p:ext uri="{BB962C8B-B14F-4D97-AF65-F5344CB8AC3E}">
        <p14:creationId xmlns:p14="http://schemas.microsoft.com/office/powerpoint/2010/main" val="648762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50571" y="109751"/>
            <a:ext cx="9970390" cy="923331"/>
          </a:xfrm>
        </p:spPr>
        <p:txBody>
          <a:bodyPr/>
          <a:lstStyle/>
          <a:p>
            <a:pPr marL="0" indent="0" algn="ctr">
              <a:spcBef>
                <a:spcPts val="0"/>
              </a:spcBef>
              <a:buNone/>
            </a:pPr>
            <a:r>
              <a:rPr lang="fr-FR" sz="2000" b="1" dirty="0">
                <a:solidFill>
                  <a:srgbClr val="CC0099"/>
                </a:solidFill>
                <a:ea typeface="+mn-lt"/>
                <a:cs typeface="+mn-lt"/>
              </a:rPr>
              <a:t>La revue de la littérature a permis de mettre en évidence que le concept de "référent" n’est pas, à ce stade, stabilisé du point de vue des termes utilisés</a:t>
            </a:r>
            <a:r>
              <a:rPr lang="fr-FR" b="1" dirty="0">
                <a:solidFill>
                  <a:srgbClr val="CC0099"/>
                </a:solidFill>
                <a:ea typeface="+mn-lt"/>
                <a:cs typeface="+mn-lt"/>
              </a:rPr>
              <a:t>.</a:t>
            </a:r>
          </a:p>
          <a:p>
            <a:pPr marL="0" indent="0">
              <a:buNone/>
            </a:pPr>
            <a:endParaRPr lang="fr-FR" b="1" dirty="0">
              <a:solidFill>
                <a:srgbClr val="CC0099"/>
              </a:solidFill>
              <a:ea typeface="+mn-lt"/>
              <a:cs typeface="+mn-lt"/>
            </a:endParaRPr>
          </a:p>
          <a:p>
            <a:pPr marL="0" indent="0">
              <a:buNone/>
            </a:pPr>
            <a:endParaRPr lang="fr-BE" dirty="0"/>
          </a:p>
        </p:txBody>
      </p:sp>
      <p:sp>
        <p:nvSpPr>
          <p:cNvPr id="6" name="ZoneTexte 5"/>
          <p:cNvSpPr txBox="1"/>
          <p:nvPr/>
        </p:nvSpPr>
        <p:spPr>
          <a:xfrm>
            <a:off x="8070997" y="1415242"/>
            <a:ext cx="2826328" cy="369332"/>
          </a:xfrm>
          <a:prstGeom prst="rect">
            <a:avLst/>
          </a:prstGeom>
          <a:noFill/>
        </p:spPr>
        <p:txBody>
          <a:bodyPr wrap="square" rtlCol="0">
            <a:spAutoFit/>
          </a:bodyPr>
          <a:lstStyle/>
          <a:p>
            <a:pPr algn="ctr"/>
            <a:r>
              <a:rPr lang="fr-FR" dirty="0"/>
              <a:t>FRANCE</a:t>
            </a:r>
            <a:endParaRPr lang="fr-BE" dirty="0"/>
          </a:p>
        </p:txBody>
      </p:sp>
      <p:sp>
        <p:nvSpPr>
          <p:cNvPr id="9" name="ZoneTexte 8"/>
          <p:cNvSpPr txBox="1"/>
          <p:nvPr/>
        </p:nvSpPr>
        <p:spPr>
          <a:xfrm>
            <a:off x="6262502" y="2690336"/>
            <a:ext cx="23368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Inégalités – Supports pédagogiques (sens large des supports)</a:t>
            </a:r>
          </a:p>
          <a:p>
            <a:r>
              <a:rPr lang="fr-FR" dirty="0" err="1"/>
              <a:t>Bonnéry</a:t>
            </a:r>
            <a:r>
              <a:rPr lang="fr-FR" dirty="0"/>
              <a:t>, </a:t>
            </a:r>
            <a:r>
              <a:rPr lang="fr-FR" dirty="0" err="1"/>
              <a:t>Bautier</a:t>
            </a:r>
            <a:r>
              <a:rPr lang="fr-FR" dirty="0"/>
              <a:t>, Crinon.</a:t>
            </a:r>
            <a:endParaRPr lang="fr-BE" dirty="0"/>
          </a:p>
        </p:txBody>
      </p:sp>
      <p:sp>
        <p:nvSpPr>
          <p:cNvPr id="10" name="ZoneTexte 9"/>
          <p:cNvSpPr txBox="1"/>
          <p:nvPr/>
        </p:nvSpPr>
        <p:spPr>
          <a:xfrm>
            <a:off x="9230756" y="5061308"/>
            <a:ext cx="2336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Inégalités – affiches didactiques: thèse d’Elisabeth </a:t>
            </a:r>
            <a:r>
              <a:rPr lang="fr-FR" dirty="0" err="1"/>
              <a:t>Mourot</a:t>
            </a:r>
            <a:endParaRPr lang="fr-BE" dirty="0"/>
          </a:p>
        </p:txBody>
      </p:sp>
      <p:sp>
        <p:nvSpPr>
          <p:cNvPr id="11" name="ZoneTexte 10"/>
          <p:cNvSpPr txBox="1"/>
          <p:nvPr/>
        </p:nvSpPr>
        <p:spPr>
          <a:xfrm>
            <a:off x="9484161" y="2690336"/>
            <a:ext cx="2336800" cy="14773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Types d’affiches – Babin et Pierre : les règlementaires, les fonctionnelles et les décoratives. </a:t>
            </a:r>
          </a:p>
        </p:txBody>
      </p:sp>
      <p:cxnSp>
        <p:nvCxnSpPr>
          <p:cNvPr id="13" name="Connecteur droit avec flèche 12"/>
          <p:cNvCxnSpPr/>
          <p:nvPr/>
        </p:nvCxnSpPr>
        <p:spPr>
          <a:xfrm flipH="1">
            <a:off x="7865921" y="1784574"/>
            <a:ext cx="1288472" cy="812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9613471" y="1770758"/>
            <a:ext cx="1283854" cy="791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8070997" y="4192953"/>
            <a:ext cx="1335839" cy="8683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67297" y="1357909"/>
            <a:ext cx="23368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CANADA: Tableau d’ancrage</a:t>
            </a:r>
          </a:p>
          <a:p>
            <a:pPr algn="r"/>
            <a:r>
              <a:rPr lang="fr-FR" dirty="0">
                <a:ea typeface="+mn-lt"/>
                <a:cs typeface="+mn-lt"/>
              </a:rPr>
              <a:t>Schwartz</a:t>
            </a:r>
            <a:endParaRPr lang="fr-FR" dirty="0"/>
          </a:p>
        </p:txBody>
      </p:sp>
      <p:sp>
        <p:nvSpPr>
          <p:cNvPr id="20" name="Rectangle 19"/>
          <p:cNvSpPr/>
          <p:nvPr/>
        </p:nvSpPr>
        <p:spPr>
          <a:xfrm>
            <a:off x="67297" y="2347627"/>
            <a:ext cx="5862201" cy="440120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1" algn="just"/>
            <a:r>
              <a:rPr lang="fr-FR" sz="2000" i="1" dirty="0">
                <a:ea typeface="+mn-lt"/>
                <a:cs typeface="+mn-lt"/>
              </a:rPr>
              <a:t>"Les tableaux d’ancrage sont des affiches de grand format qui mettent clairement en évidence les éléments les plus importants de notre enseignement. Ils ont pour fonction de rappeler aux élèves ce qu’ils ont appris, de répondre à leurs interrogations et de les aider lorsqu’ils se heurtent à des difficultés. Ils servent d’outils de référence que les élèves peuvent consulter pour se remémorer les parties de notre enseignement, un peu comme un carnet rempli de conseils d’écriture. »</a:t>
            </a:r>
          </a:p>
          <a:p>
            <a:pPr lvl="1" algn="r"/>
            <a:r>
              <a:rPr lang="fr-FR" sz="2000" i="1" dirty="0">
                <a:ea typeface="+mn-lt"/>
                <a:cs typeface="+mn-lt"/>
              </a:rPr>
              <a:t> </a:t>
            </a:r>
            <a:r>
              <a:rPr lang="fr-FR" sz="2000" dirty="0">
                <a:ea typeface="+mn-lt"/>
                <a:cs typeface="+mn-lt"/>
              </a:rPr>
              <a:t>(</a:t>
            </a:r>
            <a:r>
              <a:rPr lang="fr-FR" sz="2000" dirty="0">
                <a:cs typeface="Calibri" panose="020F0502020204030204"/>
              </a:rPr>
              <a:t>Schwartz, 2017)</a:t>
            </a:r>
          </a:p>
          <a:p>
            <a:pPr lvl="1" algn="r"/>
            <a:endParaRPr lang="fr-FR" sz="2000" dirty="0">
              <a:cs typeface="Calibri" panose="020F0502020204030204"/>
            </a:endParaRPr>
          </a:p>
        </p:txBody>
      </p:sp>
      <p:sp>
        <p:nvSpPr>
          <p:cNvPr id="23" name="ZoneTexte 22"/>
          <p:cNvSpPr txBox="1"/>
          <p:nvPr/>
        </p:nvSpPr>
        <p:spPr>
          <a:xfrm>
            <a:off x="4268356" y="1734989"/>
            <a:ext cx="2826328"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fr-FR" dirty="0"/>
              <a:t>Et en BELGIQUE?</a:t>
            </a:r>
            <a:endParaRPr lang="fr-BE" dirty="0"/>
          </a:p>
        </p:txBody>
      </p:sp>
      <p:sp>
        <p:nvSpPr>
          <p:cNvPr id="24" name="ZoneTexte 23"/>
          <p:cNvSpPr txBox="1"/>
          <p:nvPr/>
        </p:nvSpPr>
        <p:spPr>
          <a:xfrm>
            <a:off x="6833650" y="5547920"/>
            <a:ext cx="2336800"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a:t>« Les affichages » à l’école – première entrée dans l’écrit. Mireille </a:t>
            </a:r>
            <a:r>
              <a:rPr lang="fr-FR" dirty="0" err="1"/>
              <a:t>Delaborde</a:t>
            </a:r>
            <a:endParaRPr lang="fr-BE" dirty="0"/>
          </a:p>
        </p:txBody>
      </p:sp>
      <p:cxnSp>
        <p:nvCxnSpPr>
          <p:cNvPr id="26" name="Connecteur droit avec flèche 25"/>
          <p:cNvCxnSpPr>
            <a:cxnSpLocks/>
          </p:cNvCxnSpPr>
          <p:nvPr/>
        </p:nvCxnSpPr>
        <p:spPr>
          <a:xfrm>
            <a:off x="6708485" y="4192953"/>
            <a:ext cx="1362512" cy="13438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93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P spid="10" grpId="0" animBg="1"/>
      <p:bldP spid="11" grpId="0" animBg="1"/>
      <p:bldP spid="19" grpId="0" animBg="1"/>
      <p:bldP spid="20"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EA6A-0C6B-BDD5-B194-5CE3DB25C489}"/>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3F4DA99-647E-8DCF-35F6-68EC36421CDC}"/>
              </a:ext>
            </a:extLst>
          </p:cNvPr>
          <p:cNvSpPr>
            <a:spLocks noGrp="1"/>
          </p:cNvSpPr>
          <p:nvPr>
            <p:ph idx="1"/>
          </p:nvPr>
        </p:nvSpPr>
        <p:spPr>
          <a:xfrm>
            <a:off x="2009775" y="248776"/>
            <a:ext cx="10077450" cy="1094249"/>
          </a:xfrm>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lgn="ctr">
              <a:buNone/>
            </a:pPr>
            <a:r>
              <a:rPr lang="fr-BE" sz="2600" b="1" u="sng" dirty="0">
                <a:solidFill>
                  <a:srgbClr val="CC0099"/>
                </a:solidFill>
                <a:ea typeface="+mn-lt"/>
                <a:cs typeface="+mn-lt"/>
              </a:rPr>
              <a:t>En Belgique, en FWB</a:t>
            </a:r>
            <a:r>
              <a:rPr lang="fr-BE" sz="2600" b="1" dirty="0">
                <a:solidFill>
                  <a:srgbClr val="CC0099"/>
                </a:solidFill>
                <a:ea typeface="+mn-lt"/>
                <a:cs typeface="+mn-lt"/>
              </a:rPr>
              <a:t>, </a:t>
            </a:r>
            <a:r>
              <a:rPr lang="fr-BE" sz="2600" dirty="0">
                <a:ea typeface="+mn-lt"/>
                <a:cs typeface="+mn-lt"/>
              </a:rPr>
              <a:t>dans les documents de référence comme le nouveau référentiel ou les programmes du </a:t>
            </a:r>
            <a:r>
              <a:rPr lang="fr-BE" sz="2600" dirty="0" err="1">
                <a:ea typeface="+mn-lt"/>
                <a:cs typeface="+mn-lt"/>
              </a:rPr>
              <a:t>SeGEC</a:t>
            </a:r>
            <a:r>
              <a:rPr lang="fr-BE" sz="2600" dirty="0">
                <a:ea typeface="+mn-lt"/>
                <a:cs typeface="+mn-lt"/>
              </a:rPr>
              <a:t>, on retrouve l’appellation « structuration » et « traces de structuration ».</a:t>
            </a:r>
          </a:p>
          <a:p>
            <a:pPr marL="0" indent="0" algn="ctr">
              <a:buNone/>
            </a:pPr>
            <a:endParaRPr lang="fr-FR" dirty="0">
              <a:ea typeface="+mn-lt"/>
              <a:cs typeface="+mn-lt"/>
            </a:endParaRPr>
          </a:p>
          <a:p>
            <a:pPr marL="0" indent="0" algn="ctr">
              <a:buNone/>
            </a:pPr>
            <a:endParaRPr lang="fr-BE" dirty="0">
              <a:ea typeface="+mn-lt"/>
              <a:cs typeface="+mn-lt"/>
            </a:endParaRPr>
          </a:p>
        </p:txBody>
      </p:sp>
      <p:pic>
        <p:nvPicPr>
          <p:cNvPr id="4" name="Image 3">
            <a:extLst>
              <a:ext uri="{FF2B5EF4-FFF2-40B4-BE49-F238E27FC236}">
                <a16:creationId xmlns:a16="http://schemas.microsoft.com/office/drawing/2014/main" id="{0EE06CA9-DC9B-9FC7-59DF-49596208A198}"/>
              </a:ext>
            </a:extLst>
          </p:cNvPr>
          <p:cNvPicPr>
            <a:picLocks noChangeAspect="1"/>
          </p:cNvPicPr>
          <p:nvPr/>
        </p:nvPicPr>
        <p:blipFill>
          <a:blip r:embed="rId2"/>
          <a:stretch>
            <a:fillRect/>
          </a:stretch>
        </p:blipFill>
        <p:spPr>
          <a:xfrm>
            <a:off x="173034" y="1361343"/>
            <a:ext cx="6789741" cy="2067657"/>
          </a:xfrm>
          <a:prstGeom prst="rect">
            <a:avLst/>
          </a:prstGeom>
        </p:spPr>
      </p:pic>
      <p:pic>
        <p:nvPicPr>
          <p:cNvPr id="6" name="Image 5">
            <a:extLst>
              <a:ext uri="{FF2B5EF4-FFF2-40B4-BE49-F238E27FC236}">
                <a16:creationId xmlns:a16="http://schemas.microsoft.com/office/drawing/2014/main" id="{2C856264-9ACE-1B18-BEBC-7D6E8E365F9E}"/>
              </a:ext>
            </a:extLst>
          </p:cNvPr>
          <p:cNvPicPr>
            <a:picLocks noChangeAspect="1"/>
          </p:cNvPicPr>
          <p:nvPr/>
        </p:nvPicPr>
        <p:blipFill>
          <a:blip r:embed="rId3"/>
          <a:stretch>
            <a:fillRect/>
          </a:stretch>
        </p:blipFill>
        <p:spPr>
          <a:xfrm>
            <a:off x="173034" y="5068153"/>
            <a:ext cx="5532599" cy="1699407"/>
          </a:xfrm>
          <a:prstGeom prst="rect">
            <a:avLst/>
          </a:prstGeom>
        </p:spPr>
      </p:pic>
      <p:pic>
        <p:nvPicPr>
          <p:cNvPr id="8" name="Image 7">
            <a:extLst>
              <a:ext uri="{FF2B5EF4-FFF2-40B4-BE49-F238E27FC236}">
                <a16:creationId xmlns:a16="http://schemas.microsoft.com/office/drawing/2014/main" id="{1CEFCE30-AD1A-BDA8-55E8-3685A4261E41}"/>
              </a:ext>
            </a:extLst>
          </p:cNvPr>
          <p:cNvPicPr>
            <a:picLocks noChangeAspect="1"/>
          </p:cNvPicPr>
          <p:nvPr/>
        </p:nvPicPr>
        <p:blipFill>
          <a:blip r:embed="rId4"/>
          <a:stretch>
            <a:fillRect/>
          </a:stretch>
        </p:blipFill>
        <p:spPr>
          <a:xfrm>
            <a:off x="4695169" y="3241391"/>
            <a:ext cx="7024168" cy="2067657"/>
          </a:xfrm>
          <a:prstGeom prst="rect">
            <a:avLst/>
          </a:prstGeom>
        </p:spPr>
      </p:pic>
    </p:spTree>
    <p:extLst>
      <p:ext uri="{BB962C8B-B14F-4D97-AF65-F5344CB8AC3E}">
        <p14:creationId xmlns:p14="http://schemas.microsoft.com/office/powerpoint/2010/main" val="92414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FDDCC2A-50E8-4FA3-9A2D-B9E21A1AC84D}"/>
              </a:ext>
            </a:extLst>
          </p:cNvPr>
          <p:cNvSpPr>
            <a:spLocks noGrp="1"/>
          </p:cNvSpPr>
          <p:nvPr>
            <p:ph idx="1"/>
          </p:nvPr>
        </p:nvSpPr>
        <p:spPr>
          <a:xfrm>
            <a:off x="143387" y="98479"/>
            <a:ext cx="11771876" cy="6563578"/>
          </a:xfrm>
          <a:solidFill>
            <a:schemeClr val="accent3"/>
          </a:solidFill>
        </p:spPr>
        <p:txBody>
          <a:bodyPr>
            <a:normAutofit fontScale="70000" lnSpcReduction="20000"/>
          </a:bodyPr>
          <a:lstStyle/>
          <a:p>
            <a:pPr>
              <a:buNone/>
            </a:pPr>
            <a:r>
              <a:rPr lang="fr-FR" sz="3300" b="1" dirty="0">
                <a:solidFill>
                  <a:srgbClr val="CC0099"/>
                </a:solidFill>
                <a:ea typeface="+mn-lt"/>
                <a:cs typeface="+mn-lt"/>
              </a:rPr>
              <a:t>		</a:t>
            </a:r>
            <a:r>
              <a:rPr lang="fr-FR" sz="3300" b="1" u="sng" dirty="0">
                <a:solidFill>
                  <a:srgbClr val="CC0099"/>
                </a:solidFill>
                <a:ea typeface="+mn-lt"/>
                <a:cs typeface="+mn-lt"/>
              </a:rPr>
              <a:t>Vers une ébauche de définition… </a:t>
            </a:r>
            <a:r>
              <a:rPr lang="fr-FR" sz="3300" dirty="0">
                <a:ea typeface="+mn-lt"/>
                <a:cs typeface="+mn-lt"/>
              </a:rPr>
              <a:t>(Campo et Leroy, 2024)</a:t>
            </a:r>
          </a:p>
          <a:p>
            <a:pPr>
              <a:buNone/>
            </a:pPr>
            <a:r>
              <a:rPr lang="fr-FR" dirty="0">
                <a:ea typeface="+mn-lt"/>
                <a:cs typeface="+mn-lt"/>
              </a:rPr>
              <a:t>	</a:t>
            </a:r>
          </a:p>
          <a:p>
            <a:pPr algn="just">
              <a:buNone/>
            </a:pPr>
            <a:r>
              <a:rPr lang="fr-FR" sz="3600" dirty="0">
                <a:ea typeface="+mn-lt"/>
                <a:cs typeface="+mn-lt"/>
              </a:rPr>
              <a:t>- Un référent est un </a:t>
            </a:r>
            <a:r>
              <a:rPr lang="fr-FR" sz="3600" dirty="0">
                <a:solidFill>
                  <a:srgbClr val="CC0099"/>
                </a:solidFill>
                <a:ea typeface="+mn-lt"/>
                <a:cs typeface="+mn-lt"/>
              </a:rPr>
              <a:t>support visuel </a:t>
            </a:r>
            <a:r>
              <a:rPr lang="fr-FR" sz="3600" dirty="0">
                <a:ea typeface="+mn-lt"/>
                <a:cs typeface="+mn-lt"/>
              </a:rPr>
              <a:t>(affiché ou reproduit en individuel) qui est à la base ou qui constitue le résultat de l’institutionnalisation progressive des apprentissages.</a:t>
            </a:r>
          </a:p>
          <a:p>
            <a:pPr algn="just">
              <a:buNone/>
            </a:pPr>
            <a:r>
              <a:rPr lang="fr-FR" sz="3600" dirty="0">
                <a:ea typeface="+mn-lt"/>
                <a:cs typeface="+mn-lt"/>
              </a:rPr>
              <a:t>	</a:t>
            </a:r>
          </a:p>
          <a:p>
            <a:pPr algn="just">
              <a:buNone/>
            </a:pPr>
            <a:r>
              <a:rPr lang="fr-FR" sz="3600" dirty="0">
                <a:ea typeface="+mn-lt"/>
                <a:cs typeface="+mn-lt"/>
              </a:rPr>
              <a:t>- Il permet à l’enseignant et aux élèves de favoriser la </a:t>
            </a:r>
            <a:r>
              <a:rPr lang="fr-FR" sz="3600" dirty="0">
                <a:solidFill>
                  <a:srgbClr val="CC0099"/>
                </a:solidFill>
                <a:ea typeface="+mn-lt"/>
                <a:cs typeface="+mn-lt"/>
              </a:rPr>
              <a:t>secondarisation</a:t>
            </a:r>
            <a:r>
              <a:rPr lang="fr-FR" sz="3600" dirty="0">
                <a:ea typeface="+mn-lt"/>
                <a:cs typeface="+mn-lt"/>
              </a:rPr>
              <a:t> des apprentissages. </a:t>
            </a:r>
          </a:p>
          <a:p>
            <a:pPr algn="just">
              <a:buNone/>
            </a:pPr>
            <a:endParaRPr lang="fr-FR" sz="3600" dirty="0">
              <a:ea typeface="+mn-lt"/>
              <a:cs typeface="+mn-lt"/>
            </a:endParaRPr>
          </a:p>
          <a:p>
            <a:pPr algn="just">
              <a:buNone/>
            </a:pPr>
            <a:r>
              <a:rPr lang="fr-FR" sz="3600" dirty="0">
                <a:ea typeface="+mn-lt"/>
                <a:cs typeface="+mn-lt"/>
              </a:rPr>
              <a:t>- Ces référents peuvent viser divers </a:t>
            </a:r>
            <a:r>
              <a:rPr lang="fr-FR" sz="3600" dirty="0">
                <a:solidFill>
                  <a:srgbClr val="CC0099"/>
                </a:solidFill>
                <a:ea typeface="+mn-lt"/>
                <a:cs typeface="+mn-lt"/>
              </a:rPr>
              <a:t>objectifs</a:t>
            </a:r>
            <a:r>
              <a:rPr lang="fr-FR" sz="3600" dirty="0">
                <a:ea typeface="+mn-lt"/>
                <a:cs typeface="+mn-lt"/>
              </a:rPr>
              <a:t> et on peut en trouver de divers </a:t>
            </a:r>
            <a:r>
              <a:rPr lang="fr-FR" sz="3600" dirty="0">
                <a:solidFill>
                  <a:srgbClr val="CC0099"/>
                </a:solidFill>
                <a:ea typeface="+mn-lt"/>
                <a:cs typeface="+mn-lt"/>
              </a:rPr>
              <a:t>types</a:t>
            </a:r>
            <a:r>
              <a:rPr lang="fr-FR" sz="3600" dirty="0">
                <a:ea typeface="+mn-lt"/>
                <a:cs typeface="+mn-lt"/>
              </a:rPr>
              <a:t>. </a:t>
            </a:r>
          </a:p>
          <a:p>
            <a:pPr algn="just">
              <a:buNone/>
            </a:pPr>
            <a:endParaRPr lang="fr-FR" sz="3600" dirty="0">
              <a:ea typeface="+mn-lt"/>
              <a:cs typeface="+mn-lt"/>
            </a:endParaRPr>
          </a:p>
          <a:p>
            <a:pPr>
              <a:buNone/>
            </a:pPr>
            <a:r>
              <a:rPr lang="fr-FR" sz="3600" dirty="0">
                <a:ea typeface="+mn-lt"/>
                <a:cs typeface="+mn-lt"/>
              </a:rPr>
              <a:t>- L’intérêt du référent tient notamment de la méthodologie par laquelle l’enseignant l’a </a:t>
            </a:r>
            <a:r>
              <a:rPr lang="fr-FR" sz="3600" dirty="0">
                <a:solidFill>
                  <a:srgbClr val="CC0099"/>
                </a:solidFill>
                <a:ea typeface="+mn-lt"/>
                <a:cs typeface="+mn-lt"/>
              </a:rPr>
              <a:t>construit</a:t>
            </a:r>
            <a:r>
              <a:rPr lang="fr-FR" sz="3600" dirty="0">
                <a:ea typeface="+mn-lt"/>
                <a:cs typeface="+mn-lt"/>
              </a:rPr>
              <a:t> en </a:t>
            </a:r>
            <a:r>
              <a:rPr lang="fr-FR" sz="3600" dirty="0">
                <a:solidFill>
                  <a:srgbClr val="CC0099"/>
                </a:solidFill>
                <a:ea typeface="+mn-lt"/>
                <a:cs typeface="+mn-lt"/>
              </a:rPr>
              <a:t>interaction</a:t>
            </a:r>
            <a:r>
              <a:rPr lang="fr-FR" sz="3600" dirty="0">
                <a:ea typeface="+mn-lt"/>
                <a:cs typeface="+mn-lt"/>
              </a:rPr>
              <a:t> avec ses élèves et dans la </a:t>
            </a:r>
            <a:r>
              <a:rPr lang="fr-FR" sz="3600" dirty="0">
                <a:solidFill>
                  <a:srgbClr val="CC0099"/>
                </a:solidFill>
                <a:ea typeface="+mn-lt"/>
                <a:cs typeface="+mn-lt"/>
              </a:rPr>
              <a:t>progression</a:t>
            </a:r>
            <a:r>
              <a:rPr lang="fr-FR" sz="3600" dirty="0">
                <a:ea typeface="+mn-lt"/>
                <a:cs typeface="+mn-lt"/>
              </a:rPr>
              <a:t> des apprentissages.</a:t>
            </a:r>
          </a:p>
          <a:p>
            <a:pPr algn="just">
              <a:buNone/>
            </a:pPr>
            <a:endParaRPr lang="fr-FR" sz="3600" dirty="0">
              <a:ea typeface="+mn-lt"/>
              <a:cs typeface="+mn-lt"/>
            </a:endParaRPr>
          </a:p>
          <a:p>
            <a:pPr algn="just">
              <a:buNone/>
            </a:pPr>
            <a:r>
              <a:rPr lang="fr-FR" sz="3600" dirty="0">
                <a:ea typeface="+mn-lt"/>
                <a:cs typeface="+mn-lt"/>
              </a:rPr>
              <a:t>- Ces référents tendent au fil de la scolarité vers davantage </a:t>
            </a:r>
            <a:r>
              <a:rPr lang="fr-FR" sz="3600" dirty="0">
                <a:solidFill>
                  <a:srgbClr val="CC0099"/>
                </a:solidFill>
                <a:ea typeface="+mn-lt"/>
                <a:cs typeface="+mn-lt"/>
              </a:rPr>
              <a:t>d’abstraction</a:t>
            </a:r>
            <a:r>
              <a:rPr lang="fr-FR" sz="3600" dirty="0">
                <a:ea typeface="+mn-lt"/>
                <a:cs typeface="+mn-lt"/>
              </a:rPr>
              <a:t> et de </a:t>
            </a:r>
            <a:r>
              <a:rPr lang="fr-FR" sz="3600" dirty="0">
                <a:solidFill>
                  <a:srgbClr val="CC0099"/>
                </a:solidFill>
                <a:ea typeface="+mn-lt"/>
                <a:cs typeface="+mn-lt"/>
              </a:rPr>
              <a:t>symbolisation</a:t>
            </a:r>
            <a:r>
              <a:rPr lang="fr-FR" sz="3600" dirty="0">
                <a:ea typeface="+mn-lt"/>
                <a:cs typeface="+mn-lt"/>
              </a:rPr>
              <a:t>. </a:t>
            </a:r>
          </a:p>
        </p:txBody>
      </p:sp>
    </p:spTree>
    <p:extLst>
      <p:ext uri="{BB962C8B-B14F-4D97-AF65-F5344CB8AC3E}">
        <p14:creationId xmlns:p14="http://schemas.microsoft.com/office/powerpoint/2010/main" val="423718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6C5D7-85ED-45D3-A992-F17B56FEE71E}"/>
              </a:ext>
            </a:extLst>
          </p:cNvPr>
          <p:cNvSpPr>
            <a:spLocks noGrp="1"/>
          </p:cNvSpPr>
          <p:nvPr>
            <p:ph type="title"/>
          </p:nvPr>
        </p:nvSpPr>
        <p:spPr>
          <a:xfrm>
            <a:off x="1575772" y="0"/>
            <a:ext cx="10515600" cy="1325563"/>
          </a:xfrm>
        </p:spPr>
        <p:txBody>
          <a:bodyPr/>
          <a:lstStyle/>
          <a:p>
            <a:r>
              <a:rPr lang="fr-FR" dirty="0">
                <a:cs typeface="Calibri Light"/>
              </a:rPr>
              <a:t>Quelques mots sur l'institutionnalisation</a:t>
            </a:r>
            <a:endParaRPr lang="fr-FR" dirty="0"/>
          </a:p>
        </p:txBody>
      </p:sp>
      <p:sp>
        <p:nvSpPr>
          <p:cNvPr id="3" name="Espace réservé du contenu 2">
            <a:extLst>
              <a:ext uri="{FF2B5EF4-FFF2-40B4-BE49-F238E27FC236}">
                <a16:creationId xmlns:a16="http://schemas.microsoft.com/office/drawing/2014/main" id="{97BDA811-1122-4FCB-A768-CBAB9B79B7A4}"/>
              </a:ext>
            </a:extLst>
          </p:cNvPr>
          <p:cNvSpPr>
            <a:spLocks noGrp="1"/>
          </p:cNvSpPr>
          <p:nvPr>
            <p:ph idx="1"/>
          </p:nvPr>
        </p:nvSpPr>
        <p:spPr>
          <a:xfrm>
            <a:off x="478722" y="1253331"/>
            <a:ext cx="11083014" cy="4351338"/>
          </a:xfrm>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fontScale="92500" lnSpcReduction="10000"/>
          </a:bodyPr>
          <a:lstStyle/>
          <a:p>
            <a:pPr algn="just"/>
            <a:r>
              <a:rPr lang="fr-FR" sz="3200" dirty="0">
                <a:ea typeface="+mn-lt"/>
                <a:cs typeface="+mn-lt"/>
              </a:rPr>
              <a:t>"L’institutionnalisation est le processus de transformation d’une connaissance en un savoir" (Brousseau, 1998). </a:t>
            </a:r>
          </a:p>
          <a:p>
            <a:pPr marL="0" indent="0">
              <a:buNone/>
            </a:pPr>
            <a:endParaRPr lang="fr-FR" sz="3200" dirty="0">
              <a:cs typeface="Calibri"/>
            </a:endParaRPr>
          </a:p>
          <a:p>
            <a:pPr algn="just"/>
            <a:r>
              <a:rPr lang="fr-FR" sz="3200" dirty="0">
                <a:cs typeface="Calibri"/>
              </a:rPr>
              <a:t>"C’est la phase d’institutionnalisation qui va amener l’élève à reconnaître ce savoir. Lors de cette phase d’institutionnalisation, une connaissance va être transformée en un « événement cognitif » identifié pour une culture donnée: le savoir. Ce savoir n’est plus personnel, il est décontextualisé" (Schwartz, 2017).</a:t>
            </a:r>
            <a:endParaRPr lang="fr-FR" sz="3200" dirty="0">
              <a:ea typeface="+mn-lt"/>
              <a:cs typeface="+mn-lt"/>
            </a:endParaRPr>
          </a:p>
          <a:p>
            <a:pPr marL="0" indent="0">
              <a:buNone/>
            </a:pPr>
            <a:endParaRPr lang="fr-FR" sz="3200" dirty="0">
              <a:highlight>
                <a:srgbClr val="FF00FF"/>
              </a:highlight>
              <a:cs typeface="Calibri"/>
            </a:endParaRPr>
          </a:p>
          <a:p>
            <a:endParaRPr lang="fr-FR" dirty="0">
              <a:cs typeface="Calibri"/>
            </a:endParaRPr>
          </a:p>
          <a:p>
            <a:endParaRPr lang="fr-FR" dirty="0">
              <a:cs typeface="Calibri"/>
            </a:endParaRPr>
          </a:p>
        </p:txBody>
      </p:sp>
    </p:spTree>
    <p:extLst>
      <p:ext uri="{BB962C8B-B14F-4D97-AF65-F5344CB8AC3E}">
        <p14:creationId xmlns:p14="http://schemas.microsoft.com/office/powerpoint/2010/main" val="5262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Helmo 2021">
  <a:themeElements>
    <a:clrScheme name="É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Éch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É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É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É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É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É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É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É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É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É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É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èmeHelmo 2021" id="{42D55A63-A97A-401D-B68F-B45A1CD47829}" vid="{BF28963E-5C8A-4C5E-A527-3135A3D1368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c7947e9-526c-4636-9ac2-949416f9377f">
      <Terms xmlns="http://schemas.microsoft.com/office/infopath/2007/PartnerControls"/>
    </lcf76f155ced4ddcb4097134ff3c332f>
    <TaxCatchAll xmlns="7fc263ef-d1a5-44d6-9060-2d2095aa64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E931267A0A104A829AD31F7167DE2D" ma:contentTypeVersion="12" ma:contentTypeDescription="Crée un document." ma:contentTypeScope="" ma:versionID="9e22faf4952b91ea655f8786a0632942">
  <xsd:schema xmlns:xsd="http://www.w3.org/2001/XMLSchema" xmlns:xs="http://www.w3.org/2001/XMLSchema" xmlns:p="http://schemas.microsoft.com/office/2006/metadata/properties" xmlns:ns2="5c7947e9-526c-4636-9ac2-949416f9377f" xmlns:ns3="7fc263ef-d1a5-44d6-9060-2d2095aa64fb" targetNamespace="http://schemas.microsoft.com/office/2006/metadata/properties" ma:root="true" ma:fieldsID="e3fdebf64b3fc03c5f09ba1d9d305dbb" ns2:_="" ns3:_="">
    <xsd:import namespace="5c7947e9-526c-4636-9ac2-949416f9377f"/>
    <xsd:import namespace="7fc263ef-d1a5-44d6-9060-2d2095aa64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947e9-526c-4636-9ac2-949416f937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0b6a2ec7-4460-416d-86cb-abc62d7adb7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c263ef-d1a5-44d6-9060-2d2095aa64f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2cdaaf5-ace4-45d8-bb94-311009687984}" ma:internalName="TaxCatchAll" ma:showField="CatchAllData" ma:web="7fc263ef-d1a5-44d6-9060-2d2095aa64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BE3AEA-0A92-43A5-B428-20DF1783CDF1}">
  <ds:schemaRefs>
    <ds:schemaRef ds:uri="656821ea-d3da-47a1-8464-50f756d35388"/>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purl.org/dc/dcmitype/"/>
    <ds:schemaRef ds:uri="b7549522-4b12-4950-83f8-d263c938452b"/>
    <ds:schemaRef ds:uri="http://schemas.openxmlformats.org/package/2006/metadata/core-properties"/>
    <ds:schemaRef ds:uri="http://www.w3.org/XML/1998/namespace"/>
    <ds:schemaRef ds:uri="http://purl.org/dc/terms/"/>
    <ds:schemaRef ds:uri="5c7947e9-526c-4636-9ac2-949416f9377f"/>
    <ds:schemaRef ds:uri="7fc263ef-d1a5-44d6-9060-2d2095aa64fb"/>
  </ds:schemaRefs>
</ds:datastoreItem>
</file>

<file path=customXml/itemProps2.xml><?xml version="1.0" encoding="utf-8"?>
<ds:datastoreItem xmlns:ds="http://schemas.openxmlformats.org/officeDocument/2006/customXml" ds:itemID="{DEB4A1A5-3A66-44D2-9F5A-4522F20B7C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7947e9-526c-4636-9ac2-949416f9377f"/>
    <ds:schemaRef ds:uri="7fc263ef-d1a5-44d6-9060-2d2095aa64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830D178-F017-42A3-9276-6933B15D73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ThèmeHelmo 2021</Template>
  <TotalTime>60</TotalTime>
  <Words>2364</Words>
  <Application>Microsoft Office PowerPoint</Application>
  <PresentationFormat>Widescreen</PresentationFormat>
  <Paragraphs>203</Paragraphs>
  <Slides>30</Slides>
  <Notes>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ThèmeHelmo 2021</vt:lpstr>
      <vt:lpstr>Structuration des apprentissages: chapitre 3</vt:lpstr>
      <vt:lpstr>1. Objectifs</vt:lpstr>
      <vt:lpstr>2. Pourquoi structurer les apprentissages?</vt:lpstr>
      <vt:lpstr>PowerPoint Presentation</vt:lpstr>
      <vt:lpstr>3. De quoi parlons-nous? Référents, tableaux d’ancrage, référentiels, panneaux, affiche, affichage…  Quelques constats de départ</vt:lpstr>
      <vt:lpstr>PowerPoint Presentation</vt:lpstr>
      <vt:lpstr>PowerPoint Presentation</vt:lpstr>
      <vt:lpstr>PowerPoint Presentation</vt:lpstr>
      <vt:lpstr>Quelques mots sur l'institutionnalisation</vt:lpstr>
      <vt:lpstr>Quel référent construire en stage?</vt:lpstr>
      <vt:lpstr>4. Partons de vos idées</vt:lpstr>
      <vt:lpstr>5. Exemples de référents </vt:lpstr>
      <vt:lpstr>Référent « contenu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Gestes professionnels porteurs pour construire des référents de qualité</vt:lpstr>
      <vt:lpstr>Les gestes professionnels de manière transversale </vt:lpstr>
      <vt:lpstr>PowerPoint Presentation</vt:lpstr>
      <vt:lpstr>PowerPoint Presentation</vt:lpstr>
      <vt:lpstr>7. Retour sur vos préconceptions</vt:lpstr>
      <vt:lpstr>8. Transfert vers le stage</vt:lpstr>
      <vt:lpstr>Travailler dans l’ordre</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Permettre à tous les élèves d’entrer dans les apprentissages ou comment déjouer les risques d’inégalités d’apprentissage à l’école maternelle</dc:title>
  <dc:creator>Anne Ca</dc:creator>
  <cp:lastModifiedBy>Jody Erkenne</cp:lastModifiedBy>
  <cp:revision>92</cp:revision>
  <cp:lastPrinted>2024-02-28T19:24:14Z</cp:lastPrinted>
  <dcterms:created xsi:type="dcterms:W3CDTF">2020-03-11T17:05:56Z</dcterms:created>
  <dcterms:modified xsi:type="dcterms:W3CDTF">2026-04-01T18:08:07Z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0x010100C2E931267A0A104A829AD31F7167DE2D</vt:lpwstr>
  </property>
</Properties>
</file>