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1" r:id="rId4"/>
  </p:sldMasterIdLst>
  <p:notesMasterIdLst>
    <p:notesMasterId r:id="rId96"/>
  </p:notesMasterIdLst>
  <p:sldIdLst>
    <p:sldId id="457" r:id="rId5"/>
    <p:sldId id="458" r:id="rId6"/>
    <p:sldId id="459" r:id="rId7"/>
    <p:sldId id="268" r:id="rId8"/>
    <p:sldId id="272" r:id="rId9"/>
    <p:sldId id="311" r:id="rId10"/>
    <p:sldId id="273" r:id="rId11"/>
    <p:sldId id="323" r:id="rId12"/>
    <p:sldId id="341" r:id="rId13"/>
    <p:sldId id="383" r:id="rId14"/>
    <p:sldId id="318" r:id="rId15"/>
    <p:sldId id="275" r:id="rId16"/>
    <p:sldId id="313" r:id="rId17"/>
    <p:sldId id="314" r:id="rId18"/>
    <p:sldId id="315" r:id="rId19"/>
    <p:sldId id="317" r:id="rId20"/>
    <p:sldId id="385" r:id="rId21"/>
    <p:sldId id="384" r:id="rId22"/>
    <p:sldId id="324" r:id="rId23"/>
    <p:sldId id="342" r:id="rId24"/>
    <p:sldId id="386" r:id="rId25"/>
    <p:sldId id="325" r:id="rId26"/>
    <p:sldId id="326" r:id="rId27"/>
    <p:sldId id="327" r:id="rId28"/>
    <p:sldId id="373" r:id="rId29"/>
    <p:sldId id="328" r:id="rId30"/>
    <p:sldId id="329" r:id="rId31"/>
    <p:sldId id="371" r:id="rId32"/>
    <p:sldId id="387" r:id="rId33"/>
    <p:sldId id="277" r:id="rId34"/>
    <p:sldId id="281" r:id="rId35"/>
    <p:sldId id="282" r:id="rId36"/>
    <p:sldId id="390" r:id="rId37"/>
    <p:sldId id="391" r:id="rId38"/>
    <p:sldId id="392" r:id="rId39"/>
    <p:sldId id="285" r:id="rId40"/>
    <p:sldId id="286" r:id="rId41"/>
    <p:sldId id="287" r:id="rId42"/>
    <p:sldId id="320" r:id="rId43"/>
    <p:sldId id="289" r:id="rId44"/>
    <p:sldId id="290" r:id="rId45"/>
    <p:sldId id="393" r:id="rId46"/>
    <p:sldId id="394" r:id="rId47"/>
    <p:sldId id="332" r:id="rId48"/>
    <p:sldId id="395" r:id="rId49"/>
    <p:sldId id="397" r:id="rId50"/>
    <p:sldId id="333" r:id="rId51"/>
    <p:sldId id="334" r:id="rId52"/>
    <p:sldId id="398" r:id="rId53"/>
    <p:sldId id="335" r:id="rId54"/>
    <p:sldId id="336" r:id="rId55"/>
    <p:sldId id="291" r:id="rId56"/>
    <p:sldId id="399" r:id="rId57"/>
    <p:sldId id="400" r:id="rId58"/>
    <p:sldId id="359" r:id="rId59"/>
    <p:sldId id="343" r:id="rId60"/>
    <p:sldId id="401" r:id="rId61"/>
    <p:sldId id="296" r:id="rId62"/>
    <p:sldId id="338" r:id="rId63"/>
    <p:sldId id="339" r:id="rId64"/>
    <p:sldId id="340" r:id="rId65"/>
    <p:sldId id="344" r:id="rId66"/>
    <p:sldId id="402" r:id="rId67"/>
    <p:sldId id="439" r:id="rId68"/>
    <p:sldId id="433" r:id="rId69"/>
    <p:sldId id="441" r:id="rId70"/>
    <p:sldId id="452" r:id="rId71"/>
    <p:sldId id="453" r:id="rId72"/>
    <p:sldId id="454" r:id="rId73"/>
    <p:sldId id="456" r:id="rId74"/>
    <p:sldId id="443" r:id="rId75"/>
    <p:sldId id="403" r:id="rId76"/>
    <p:sldId id="405" r:id="rId77"/>
    <p:sldId id="437" r:id="rId78"/>
    <p:sldId id="406" r:id="rId79"/>
    <p:sldId id="444" r:id="rId80"/>
    <p:sldId id="416" r:id="rId81"/>
    <p:sldId id="417" r:id="rId82"/>
    <p:sldId id="428" r:id="rId83"/>
    <p:sldId id="447" r:id="rId84"/>
    <p:sldId id="427" r:id="rId85"/>
    <p:sldId id="448" r:id="rId86"/>
    <p:sldId id="449" r:id="rId87"/>
    <p:sldId id="450" r:id="rId88"/>
    <p:sldId id="436" r:id="rId89"/>
    <p:sldId id="372" r:id="rId90"/>
    <p:sldId id="379" r:id="rId91"/>
    <p:sldId id="380" r:id="rId92"/>
    <p:sldId id="345" r:id="rId93"/>
    <p:sldId id="346" r:id="rId94"/>
    <p:sldId id="442" r:id="rId95"/>
  </p:sldIdLst>
  <p:sldSz cx="12192000" cy="6858000"/>
  <p:notesSz cx="10234613" cy="70993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7D7D"/>
    <a:srgbClr val="FF2561"/>
    <a:srgbClr val="E7F1FA"/>
    <a:srgbClr val="61F052"/>
    <a:srgbClr val="FF6600"/>
    <a:srgbClr val="B20679"/>
    <a:srgbClr val="E4E2C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4C65254-D95E-48B1-8E1D-E357A17DAAD0}" v="83" dt="2026-03-09T08:55:06.454"/>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505E3EF-67EA-436B-97B2-0124C06EBD24}" styleName="Style moyen 4 - Accentuation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0660B408-B3CF-4A94-85FC-2B1E0A45F4A2}" styleName="Style foncé 2 - Accentuation 1/Accentuation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91EBBBCC-DAD2-459C-BE2E-F6DE35CF9A28}" styleName="Style foncé 2 - Accentuation 3/Accentuation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0E3FDE45-AF77-4B5C-9715-49D594BDF05E}" styleName="Style léger 1 - Accentuation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C083E6E3-FA7D-4D7B-A595-EF9225AFEA82}" styleName="Style léger 1 - Accentuation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D27102A9-8310-4765-A935-A1911B00CA55}" styleName="Style léger 1 - Accentuation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5FD0F851-EC5A-4D38-B0AD-8093EC10F338}" styleName="Style léger 1 - Accentuation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3B4B98B0-60AC-42C2-AFA5-B58CD77FA1E5}" styleName="Style léger 1 - Accentuation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18603FDC-E32A-4AB5-989C-0864C3EAD2B8}" styleName="Style à thème 2 - Accentuation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D5ABB26-0587-4C30-8999-92F81FD0307C}" styleName="Aucun style, aucune grille">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Aucun style, grille du tableau">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8FB837D-C827-4EFA-A057-4D05807E0F7C}" styleName="Style à thème 1 - Accentuation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00A15C55-8517-42AA-B614-E9B94910E393}" styleName="Style moyen 2 - Accentuation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Style moyen 2 - Accentuation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Style moyen 2 - Accentuation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967" autoAdjust="0"/>
    <p:restoredTop sz="87451" autoAdjust="0"/>
  </p:normalViewPr>
  <p:slideViewPr>
    <p:cSldViewPr snapToGrid="0" snapToObjects="1">
      <p:cViewPr varScale="1">
        <p:scale>
          <a:sx n="72" d="100"/>
          <a:sy n="72" d="100"/>
        </p:scale>
        <p:origin x="600" y="5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microsoft.com/office/2015/10/relationships/revisionInfo" Target="revisionInfo.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theme" Target="theme/theme1.xml"/><Relationship Id="rId10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viewProps" Target="viewProps.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ne CAMPO" userId="S::a.campo@helmo.be::05e458cd-99b8-40f6-ac7c-2a34efb94782" providerId="AD" clId="Web-{B84D1386-F921-404F-927D-284BBC1C9234}"/>
    <pc:docChg chg="modSld">
      <pc:chgData name="Anne CAMPO" userId="S::a.campo@helmo.be::05e458cd-99b8-40f6-ac7c-2a34efb94782" providerId="AD" clId="Web-{B84D1386-F921-404F-927D-284BBC1C9234}" dt="2025-01-29T07:47:47.643" v="85"/>
      <pc:docMkLst>
        <pc:docMk/>
      </pc:docMkLst>
      <pc:sldChg chg="modNotes">
        <pc:chgData name="Anne CAMPO" userId="S::a.campo@helmo.be::05e458cd-99b8-40f6-ac7c-2a34efb94782" providerId="AD" clId="Web-{B84D1386-F921-404F-927D-284BBC1C9234}" dt="2025-01-29T07:43:24.507" v="83"/>
        <pc:sldMkLst>
          <pc:docMk/>
          <pc:sldMk cId="1273549070" sldId="443"/>
        </pc:sldMkLst>
      </pc:sldChg>
      <pc:sldChg chg="modSp">
        <pc:chgData name="Anne CAMPO" userId="S::a.campo@helmo.be::05e458cd-99b8-40f6-ac7c-2a34efb94782" providerId="AD" clId="Web-{B84D1386-F921-404F-927D-284BBC1C9234}" dt="2025-01-29T07:47:47.643" v="85"/>
        <pc:sldMkLst>
          <pc:docMk/>
          <pc:sldMk cId="337259543" sldId="444"/>
        </pc:sldMkLst>
        <pc:graphicFrameChg chg="mod modGraphic">
          <ac:chgData name="Anne CAMPO" userId="S::a.campo@helmo.be::05e458cd-99b8-40f6-ac7c-2a34efb94782" providerId="AD" clId="Web-{B84D1386-F921-404F-927D-284BBC1C9234}" dt="2025-01-29T07:47:47.643" v="85"/>
          <ac:graphicFrameMkLst>
            <pc:docMk/>
            <pc:sldMk cId="337259543" sldId="444"/>
            <ac:graphicFrameMk id="7" creationId="{2E847D00-8762-A638-A8D1-37FAFEFD290A}"/>
          </ac:graphicFrameMkLst>
        </pc:graphicFrameChg>
      </pc:sldChg>
    </pc:docChg>
  </pc:docChgLst>
  <pc:docChgLst>
    <pc:chgData name="Charlène LEROY" userId="888fedfa-6995-4e62-b56b-0d744e2a5a14" providerId="ADAL" clId="{94C65254-D95E-48B1-8E1D-E357A17DAAD0}"/>
    <pc:docChg chg="undo custSel addSld delSld modSld sldOrd modNotesMaster">
      <pc:chgData name="Charlène LEROY" userId="888fedfa-6995-4e62-b56b-0d744e2a5a14" providerId="ADAL" clId="{94C65254-D95E-48B1-8E1D-E357A17DAAD0}" dt="2026-03-11T12:41:09.536" v="418" actId="47"/>
      <pc:docMkLst>
        <pc:docMk/>
      </pc:docMkLst>
      <pc:sldChg chg="delSp modSp del mod delAnim modAnim">
        <pc:chgData name="Charlène LEROY" userId="888fedfa-6995-4e62-b56b-0d744e2a5a14" providerId="ADAL" clId="{94C65254-D95E-48B1-8E1D-E357A17DAAD0}" dt="2026-03-11T12:40:50.692" v="398" actId="47"/>
        <pc:sldMkLst>
          <pc:docMk/>
          <pc:sldMk cId="1499540772" sldId="257"/>
        </pc:sldMkLst>
        <pc:spChg chg="mod">
          <ac:chgData name="Charlène LEROY" userId="888fedfa-6995-4e62-b56b-0d744e2a5a14" providerId="ADAL" clId="{94C65254-D95E-48B1-8E1D-E357A17DAAD0}" dt="2026-02-28T13:30:56.257" v="344" actId="20577"/>
          <ac:spMkLst>
            <pc:docMk/>
            <pc:sldMk cId="1499540772" sldId="257"/>
            <ac:spMk id="3" creationId="{00000000-0000-0000-0000-000000000000}"/>
          </ac:spMkLst>
        </pc:spChg>
        <pc:picChg chg="del">
          <ac:chgData name="Charlène LEROY" userId="888fedfa-6995-4e62-b56b-0d744e2a5a14" providerId="ADAL" clId="{94C65254-D95E-48B1-8E1D-E357A17DAAD0}" dt="2026-02-28T13:30:54.438" v="343" actId="478"/>
          <ac:picMkLst>
            <pc:docMk/>
            <pc:sldMk cId="1499540772" sldId="257"/>
            <ac:picMk id="4" creationId="{00000000-0000-0000-0000-000000000000}"/>
          </ac:picMkLst>
        </pc:picChg>
      </pc:sldChg>
      <pc:sldChg chg="del">
        <pc:chgData name="Charlène LEROY" userId="888fedfa-6995-4e62-b56b-0d744e2a5a14" providerId="ADAL" clId="{94C65254-D95E-48B1-8E1D-E357A17DAAD0}" dt="2026-03-11T12:40:52.322" v="400" actId="47"/>
        <pc:sldMkLst>
          <pc:docMk/>
          <pc:sldMk cId="696865511" sldId="258"/>
        </pc:sldMkLst>
      </pc:sldChg>
      <pc:sldChg chg="del ord">
        <pc:chgData name="Charlène LEROY" userId="888fedfa-6995-4e62-b56b-0d744e2a5a14" providerId="ADAL" clId="{94C65254-D95E-48B1-8E1D-E357A17DAAD0}" dt="2026-03-11T12:40:51.644" v="399" actId="47"/>
        <pc:sldMkLst>
          <pc:docMk/>
          <pc:sldMk cId="1598910133" sldId="260"/>
        </pc:sldMkLst>
      </pc:sldChg>
      <pc:sldChg chg="addSp delSp modSp del mod modAnim">
        <pc:chgData name="Charlène LEROY" userId="888fedfa-6995-4e62-b56b-0d744e2a5a14" providerId="ADAL" clId="{94C65254-D95E-48B1-8E1D-E357A17DAAD0}" dt="2026-03-11T12:40:55.430" v="404" actId="47"/>
        <pc:sldMkLst>
          <pc:docMk/>
          <pc:sldMk cId="672609582" sldId="261"/>
        </pc:sldMkLst>
        <pc:spChg chg="mod">
          <ac:chgData name="Charlène LEROY" userId="888fedfa-6995-4e62-b56b-0d744e2a5a14" providerId="ADAL" clId="{94C65254-D95E-48B1-8E1D-E357A17DAAD0}" dt="2026-02-18T09:39:16.041" v="116" actId="27636"/>
          <ac:spMkLst>
            <pc:docMk/>
            <pc:sldMk cId="672609582" sldId="261"/>
            <ac:spMk id="3" creationId="{00000000-0000-0000-0000-000000000000}"/>
          </ac:spMkLst>
        </pc:spChg>
        <pc:spChg chg="add del">
          <ac:chgData name="Charlène LEROY" userId="888fedfa-6995-4e62-b56b-0d744e2a5a14" providerId="ADAL" clId="{94C65254-D95E-48B1-8E1D-E357A17DAAD0}" dt="2026-02-18T09:39:19.411" v="118" actId="478"/>
          <ac:spMkLst>
            <pc:docMk/>
            <pc:sldMk cId="672609582" sldId="261"/>
            <ac:spMk id="10" creationId="{713282AC-B1EF-0A67-A988-85C40DF57ED4}"/>
          </ac:spMkLst>
        </pc:spChg>
        <pc:picChg chg="add del">
          <ac:chgData name="Charlène LEROY" userId="888fedfa-6995-4e62-b56b-0d744e2a5a14" providerId="ADAL" clId="{94C65254-D95E-48B1-8E1D-E357A17DAAD0}" dt="2026-02-18T09:39:17.646" v="117" actId="478"/>
          <ac:picMkLst>
            <pc:docMk/>
            <pc:sldMk cId="672609582" sldId="261"/>
            <ac:picMk id="9" creationId="{9E9EEECD-3C3F-E8F1-A71A-64B83A969AE9}"/>
          </ac:picMkLst>
        </pc:picChg>
      </pc:sldChg>
      <pc:sldChg chg="modSp del mod">
        <pc:chgData name="Charlène LEROY" userId="888fedfa-6995-4e62-b56b-0d744e2a5a14" providerId="ADAL" clId="{94C65254-D95E-48B1-8E1D-E357A17DAAD0}" dt="2026-03-11T12:40:53.074" v="401" actId="47"/>
        <pc:sldMkLst>
          <pc:docMk/>
          <pc:sldMk cId="1503624246" sldId="263"/>
        </pc:sldMkLst>
        <pc:spChg chg="mod">
          <ac:chgData name="Charlène LEROY" userId="888fedfa-6995-4e62-b56b-0d744e2a5a14" providerId="ADAL" clId="{94C65254-D95E-48B1-8E1D-E357A17DAAD0}" dt="2026-02-28T13:31:14.618" v="380" actId="20577"/>
          <ac:spMkLst>
            <pc:docMk/>
            <pc:sldMk cId="1503624246" sldId="263"/>
            <ac:spMk id="2" creationId="{00000000-0000-0000-0000-000000000000}"/>
          </ac:spMkLst>
        </pc:spChg>
        <pc:spChg chg="mod">
          <ac:chgData name="Charlène LEROY" userId="888fedfa-6995-4e62-b56b-0d744e2a5a14" providerId="ADAL" clId="{94C65254-D95E-48B1-8E1D-E357A17DAAD0}" dt="2026-02-18T09:33:09.331" v="21" actId="20577"/>
          <ac:spMkLst>
            <pc:docMk/>
            <pc:sldMk cId="1503624246" sldId="263"/>
            <ac:spMk id="3" creationId="{00000000-0000-0000-0000-000000000000}"/>
          </ac:spMkLst>
        </pc:spChg>
      </pc:sldChg>
      <pc:sldChg chg="addSp delSp modSp del mod modAnim">
        <pc:chgData name="Charlène LEROY" userId="888fedfa-6995-4e62-b56b-0d744e2a5a14" providerId="ADAL" clId="{94C65254-D95E-48B1-8E1D-E357A17DAAD0}" dt="2026-03-11T12:40:54.571" v="403" actId="47"/>
        <pc:sldMkLst>
          <pc:docMk/>
          <pc:sldMk cId="1176740296" sldId="264"/>
        </pc:sldMkLst>
        <pc:spChg chg="mod">
          <ac:chgData name="Charlène LEROY" userId="888fedfa-6995-4e62-b56b-0d744e2a5a14" providerId="ADAL" clId="{94C65254-D95E-48B1-8E1D-E357A17DAAD0}" dt="2026-02-18T09:34:23.045" v="74" actId="20577"/>
          <ac:spMkLst>
            <pc:docMk/>
            <pc:sldMk cId="1176740296" sldId="264"/>
            <ac:spMk id="2" creationId="{00000000-0000-0000-0000-000000000000}"/>
          </ac:spMkLst>
        </pc:spChg>
        <pc:spChg chg="mod">
          <ac:chgData name="Charlène LEROY" userId="888fedfa-6995-4e62-b56b-0d744e2a5a14" providerId="ADAL" clId="{94C65254-D95E-48B1-8E1D-E357A17DAAD0}" dt="2026-02-18T09:33:58.832" v="56" actId="6549"/>
          <ac:spMkLst>
            <pc:docMk/>
            <pc:sldMk cId="1176740296" sldId="264"/>
            <ac:spMk id="3" creationId="{00000000-0000-0000-0000-000000000000}"/>
          </ac:spMkLst>
        </pc:spChg>
        <pc:spChg chg="add del mod">
          <ac:chgData name="Charlène LEROY" userId="888fedfa-6995-4e62-b56b-0d744e2a5a14" providerId="ADAL" clId="{94C65254-D95E-48B1-8E1D-E357A17DAAD0}" dt="2026-02-18T09:34:17.118" v="62"/>
          <ac:spMkLst>
            <pc:docMk/>
            <pc:sldMk cId="1176740296" sldId="264"/>
            <ac:spMk id="4" creationId="{BCB9697C-FA55-A626-6273-BEBF297C8A69}"/>
          </ac:spMkLst>
        </pc:spChg>
        <pc:spChg chg="add mod">
          <ac:chgData name="Charlène LEROY" userId="888fedfa-6995-4e62-b56b-0d744e2a5a14" providerId="ADAL" clId="{94C65254-D95E-48B1-8E1D-E357A17DAAD0}" dt="2026-02-18T09:38:18.421" v="89" actId="14100"/>
          <ac:spMkLst>
            <pc:docMk/>
            <pc:sldMk cId="1176740296" sldId="264"/>
            <ac:spMk id="5" creationId="{5B7E227A-F5E2-5E20-4827-84C6BDA25E48}"/>
          </ac:spMkLst>
        </pc:spChg>
        <pc:picChg chg="mod">
          <ac:chgData name="Charlène LEROY" userId="888fedfa-6995-4e62-b56b-0d744e2a5a14" providerId="ADAL" clId="{94C65254-D95E-48B1-8E1D-E357A17DAAD0}" dt="2026-02-18T09:34:16.311" v="60" actId="1076"/>
          <ac:picMkLst>
            <pc:docMk/>
            <pc:sldMk cId="1176740296" sldId="264"/>
            <ac:picMk id="7" creationId="{74F111F5-6A78-35F9-E1B9-7C36505E56E3}"/>
          </ac:picMkLst>
        </pc:picChg>
        <pc:picChg chg="add mod">
          <ac:chgData name="Charlène LEROY" userId="888fedfa-6995-4e62-b56b-0d744e2a5a14" providerId="ADAL" clId="{94C65254-D95E-48B1-8E1D-E357A17DAAD0}" dt="2026-02-18T09:37:09.024" v="84" actId="1076"/>
          <ac:picMkLst>
            <pc:docMk/>
            <pc:sldMk cId="1176740296" sldId="264"/>
            <ac:picMk id="8" creationId="{59017817-B81A-2A0A-8D95-78501256A005}"/>
          </ac:picMkLst>
        </pc:picChg>
        <pc:picChg chg="mod">
          <ac:chgData name="Charlène LEROY" userId="888fedfa-6995-4e62-b56b-0d744e2a5a14" providerId="ADAL" clId="{94C65254-D95E-48B1-8E1D-E357A17DAAD0}" dt="2026-02-18T09:34:04.361" v="58" actId="1076"/>
          <ac:picMkLst>
            <pc:docMk/>
            <pc:sldMk cId="1176740296" sldId="264"/>
            <ac:picMk id="9" creationId="{6E8C2FE4-3238-6AB7-B28C-5B9BB2CD4C33}"/>
          </ac:picMkLst>
        </pc:picChg>
      </pc:sldChg>
      <pc:sldChg chg="del">
        <pc:chgData name="Charlène LEROY" userId="888fedfa-6995-4e62-b56b-0d744e2a5a14" providerId="ADAL" clId="{94C65254-D95E-48B1-8E1D-E357A17DAAD0}" dt="2026-03-11T12:41:09.046" v="417" actId="47"/>
        <pc:sldMkLst>
          <pc:docMk/>
          <pc:sldMk cId="667289642" sldId="267"/>
        </pc:sldMkLst>
      </pc:sldChg>
      <pc:sldChg chg="del">
        <pc:chgData name="Charlène LEROY" userId="888fedfa-6995-4e62-b56b-0d744e2a5a14" providerId="ADAL" clId="{94C65254-D95E-48B1-8E1D-E357A17DAAD0}" dt="2026-03-11T12:40:49.567" v="397" actId="47"/>
        <pc:sldMkLst>
          <pc:docMk/>
          <pc:sldMk cId="69218433" sldId="284"/>
        </pc:sldMkLst>
      </pc:sldChg>
      <pc:sldChg chg="del">
        <pc:chgData name="Charlène LEROY" userId="888fedfa-6995-4e62-b56b-0d744e2a5a14" providerId="ADAL" clId="{94C65254-D95E-48B1-8E1D-E357A17DAAD0}" dt="2026-03-11T12:40:56.071" v="405" actId="47"/>
        <pc:sldMkLst>
          <pc:docMk/>
          <pc:sldMk cId="1513557054" sldId="306"/>
        </pc:sldMkLst>
      </pc:sldChg>
      <pc:sldChg chg="del">
        <pc:chgData name="Charlène LEROY" userId="888fedfa-6995-4e62-b56b-0d744e2a5a14" providerId="ADAL" clId="{94C65254-D95E-48B1-8E1D-E357A17DAAD0}" dt="2026-03-02T14:22:18.588" v="381" actId="2696"/>
        <pc:sldMkLst>
          <pc:docMk/>
          <pc:sldMk cId="628989735" sldId="319"/>
        </pc:sldMkLst>
      </pc:sldChg>
      <pc:sldChg chg="add del">
        <pc:chgData name="Charlène LEROY" userId="888fedfa-6995-4e62-b56b-0d744e2a5a14" providerId="ADAL" clId="{94C65254-D95E-48B1-8E1D-E357A17DAAD0}" dt="2026-03-11T12:41:02.259" v="410" actId="47"/>
        <pc:sldMkLst>
          <pc:docMk/>
          <pc:sldMk cId="1501758672" sldId="319"/>
        </pc:sldMkLst>
      </pc:sldChg>
      <pc:sldChg chg="del">
        <pc:chgData name="Charlène LEROY" userId="888fedfa-6995-4e62-b56b-0d744e2a5a14" providerId="ADAL" clId="{94C65254-D95E-48B1-8E1D-E357A17DAAD0}" dt="2026-03-11T12:40:53.822" v="402" actId="47"/>
        <pc:sldMkLst>
          <pc:docMk/>
          <pc:sldMk cId="4128879934" sldId="321"/>
        </pc:sldMkLst>
      </pc:sldChg>
      <pc:sldChg chg="del">
        <pc:chgData name="Charlène LEROY" userId="888fedfa-6995-4e62-b56b-0d744e2a5a14" providerId="ADAL" clId="{94C65254-D95E-48B1-8E1D-E357A17DAAD0}" dt="2026-03-11T12:41:09.536" v="418" actId="47"/>
        <pc:sldMkLst>
          <pc:docMk/>
          <pc:sldMk cId="4189809248" sldId="322"/>
        </pc:sldMkLst>
      </pc:sldChg>
      <pc:sldChg chg="delSp modSp mod delAnim">
        <pc:chgData name="Charlène LEROY" userId="888fedfa-6995-4e62-b56b-0d744e2a5a14" providerId="ADAL" clId="{94C65254-D95E-48B1-8E1D-E357A17DAAD0}" dt="2026-03-03T17:19:42.951" v="393" actId="478"/>
        <pc:sldMkLst>
          <pc:docMk/>
          <pc:sldMk cId="430664404" sldId="341"/>
        </pc:sldMkLst>
        <pc:spChg chg="del mod">
          <ac:chgData name="Charlène LEROY" userId="888fedfa-6995-4e62-b56b-0d744e2a5a14" providerId="ADAL" clId="{94C65254-D95E-48B1-8E1D-E357A17DAAD0}" dt="2026-03-03T17:19:42.951" v="393" actId="478"/>
          <ac:spMkLst>
            <pc:docMk/>
            <pc:sldMk cId="430664404" sldId="341"/>
            <ac:spMk id="6" creationId="{00000000-0000-0000-0000-000000000000}"/>
          </ac:spMkLst>
        </pc:spChg>
      </pc:sldChg>
      <pc:sldChg chg="addSp delSp modSp mod addAnim delAnim">
        <pc:chgData name="Charlène LEROY" userId="888fedfa-6995-4e62-b56b-0d744e2a5a14" providerId="ADAL" clId="{94C65254-D95E-48B1-8E1D-E357A17DAAD0}" dt="2026-03-03T17:19:20.554" v="392" actId="2164"/>
        <pc:sldMkLst>
          <pc:docMk/>
          <pc:sldMk cId="1700081731" sldId="342"/>
        </pc:sldMkLst>
        <pc:spChg chg="add del mod">
          <ac:chgData name="Charlène LEROY" userId="888fedfa-6995-4e62-b56b-0d744e2a5a14" providerId="ADAL" clId="{94C65254-D95E-48B1-8E1D-E357A17DAAD0}" dt="2026-03-03T17:19:09.231" v="391" actId="478"/>
          <ac:spMkLst>
            <pc:docMk/>
            <pc:sldMk cId="1700081731" sldId="342"/>
            <ac:spMk id="10" creationId="{AA95FB76-ED36-FF35-36D5-23774DFD402D}"/>
          </ac:spMkLst>
        </pc:spChg>
        <pc:graphicFrameChg chg="modGraphic">
          <ac:chgData name="Charlène LEROY" userId="888fedfa-6995-4e62-b56b-0d744e2a5a14" providerId="ADAL" clId="{94C65254-D95E-48B1-8E1D-E357A17DAAD0}" dt="2026-03-03T17:19:20.554" v="392" actId="2164"/>
          <ac:graphicFrameMkLst>
            <pc:docMk/>
            <pc:sldMk cId="1700081731" sldId="342"/>
            <ac:graphicFrameMk id="8" creationId="{8484CD5C-C262-BAFD-7823-EF083CE6A834}"/>
          </ac:graphicFrameMkLst>
        </pc:graphicFrameChg>
      </pc:sldChg>
      <pc:sldChg chg="del">
        <pc:chgData name="Charlène LEROY" userId="888fedfa-6995-4e62-b56b-0d744e2a5a14" providerId="ADAL" clId="{94C65254-D95E-48B1-8E1D-E357A17DAAD0}" dt="2026-03-11T12:40:57.616" v="407" actId="47"/>
        <pc:sldMkLst>
          <pc:docMk/>
          <pc:sldMk cId="3959231076" sldId="353"/>
        </pc:sldMkLst>
      </pc:sldChg>
      <pc:sldChg chg="modSp del mod">
        <pc:chgData name="Charlène LEROY" userId="888fedfa-6995-4e62-b56b-0d744e2a5a14" providerId="ADAL" clId="{94C65254-D95E-48B1-8E1D-E357A17DAAD0}" dt="2026-03-11T12:40:58.432" v="408" actId="47"/>
        <pc:sldMkLst>
          <pc:docMk/>
          <pc:sldMk cId="2810399457" sldId="354"/>
        </pc:sldMkLst>
        <pc:spChg chg="mod">
          <ac:chgData name="Charlène LEROY" userId="888fedfa-6995-4e62-b56b-0d744e2a5a14" providerId="ADAL" clId="{94C65254-D95E-48B1-8E1D-E357A17DAAD0}" dt="2026-02-18T09:46:55.843" v="133" actId="20577"/>
          <ac:spMkLst>
            <pc:docMk/>
            <pc:sldMk cId="2810399457" sldId="354"/>
            <ac:spMk id="5" creationId="{DFE960F7-9665-23F6-CCB7-F83C2328A2D1}"/>
          </ac:spMkLst>
        </pc:spChg>
      </pc:sldChg>
      <pc:sldChg chg="addSp delSp modSp del mod">
        <pc:chgData name="Charlène LEROY" userId="888fedfa-6995-4e62-b56b-0d744e2a5a14" providerId="ADAL" clId="{94C65254-D95E-48B1-8E1D-E357A17DAAD0}" dt="2026-03-11T12:41:06.724" v="413" actId="47"/>
        <pc:sldMkLst>
          <pc:docMk/>
          <pc:sldMk cId="841574202" sldId="355"/>
        </pc:sldMkLst>
        <pc:spChg chg="mod">
          <ac:chgData name="Charlène LEROY" userId="888fedfa-6995-4e62-b56b-0d744e2a5a14" providerId="ADAL" clId="{94C65254-D95E-48B1-8E1D-E357A17DAAD0}" dt="2026-03-03T14:56:37.631" v="388" actId="1076"/>
          <ac:spMkLst>
            <pc:docMk/>
            <pc:sldMk cId="841574202" sldId="355"/>
            <ac:spMk id="3" creationId="{00000000-0000-0000-0000-000000000000}"/>
          </ac:spMkLst>
        </pc:spChg>
        <pc:spChg chg="mod">
          <ac:chgData name="Charlène LEROY" userId="888fedfa-6995-4e62-b56b-0d744e2a5a14" providerId="ADAL" clId="{94C65254-D95E-48B1-8E1D-E357A17DAAD0}" dt="2026-03-03T14:55:14.365" v="385" actId="20577"/>
          <ac:spMkLst>
            <pc:docMk/>
            <pc:sldMk cId="841574202" sldId="355"/>
            <ac:spMk id="4" creationId="{47C1FBA2-5A95-269B-4B16-F9AEBB2A8385}"/>
          </ac:spMkLst>
        </pc:spChg>
        <pc:picChg chg="mod">
          <ac:chgData name="Charlène LEROY" userId="888fedfa-6995-4e62-b56b-0d744e2a5a14" providerId="ADAL" clId="{94C65254-D95E-48B1-8E1D-E357A17DAAD0}" dt="2026-02-18T09:48:11.360" v="134" actId="1036"/>
          <ac:picMkLst>
            <pc:docMk/>
            <pc:sldMk cId="841574202" sldId="355"/>
            <ac:picMk id="8" creationId="{32CD66B0-54C0-185F-B108-0F40321DE6D8}"/>
          </ac:picMkLst>
        </pc:picChg>
        <pc:picChg chg="add del">
          <ac:chgData name="Charlène LEROY" userId="888fedfa-6995-4e62-b56b-0d744e2a5a14" providerId="ADAL" clId="{94C65254-D95E-48B1-8E1D-E357A17DAAD0}" dt="2026-03-03T14:56:34.053" v="387" actId="478"/>
          <ac:picMkLst>
            <pc:docMk/>
            <pc:sldMk cId="841574202" sldId="355"/>
            <ac:picMk id="9" creationId="{E53CEA24-5F3B-2FB3-FF75-267DA4D98BEE}"/>
          </ac:picMkLst>
        </pc:picChg>
      </pc:sldChg>
      <pc:sldChg chg="delSp add del setBg delDesignElem">
        <pc:chgData name="Charlène LEROY" userId="888fedfa-6995-4e62-b56b-0d744e2a5a14" providerId="ADAL" clId="{94C65254-D95E-48B1-8E1D-E357A17DAAD0}" dt="2026-03-11T12:40:59.364" v="409" actId="47"/>
        <pc:sldMkLst>
          <pc:docMk/>
          <pc:sldMk cId="1962713380" sldId="356"/>
        </pc:sldMkLst>
        <pc:spChg chg="del">
          <ac:chgData name="Charlène LEROY" userId="888fedfa-6995-4e62-b56b-0d744e2a5a14" providerId="ADAL" clId="{94C65254-D95E-48B1-8E1D-E357A17DAAD0}" dt="2026-03-02T14:22:27.583" v="383"/>
          <ac:spMkLst>
            <pc:docMk/>
            <pc:sldMk cId="1962713380" sldId="356"/>
            <ac:spMk id="1031" creationId="{3A8EC506-B1DA-46A1-B44D-774E68468E13}"/>
          </ac:spMkLst>
        </pc:spChg>
        <pc:spChg chg="del">
          <ac:chgData name="Charlène LEROY" userId="888fedfa-6995-4e62-b56b-0d744e2a5a14" providerId="ADAL" clId="{94C65254-D95E-48B1-8E1D-E357A17DAAD0}" dt="2026-03-02T14:22:27.583" v="383"/>
          <ac:spMkLst>
            <pc:docMk/>
            <pc:sldMk cId="1962713380" sldId="356"/>
            <ac:spMk id="1033" creationId="{BFF30785-305E-45D7-984F-5AA93D3CA561}"/>
          </ac:spMkLst>
        </pc:spChg>
        <pc:spChg chg="del">
          <ac:chgData name="Charlène LEROY" userId="888fedfa-6995-4e62-b56b-0d744e2a5a14" providerId="ADAL" clId="{94C65254-D95E-48B1-8E1D-E357A17DAAD0}" dt="2026-03-02T14:22:27.583" v="383"/>
          <ac:spMkLst>
            <pc:docMk/>
            <pc:sldMk cId="1962713380" sldId="356"/>
            <ac:spMk id="1037" creationId="{42DD0C21-8FEE-4C18-8789-CC8ABE206FE6}"/>
          </ac:spMkLst>
        </pc:spChg>
        <pc:spChg chg="del">
          <ac:chgData name="Charlène LEROY" userId="888fedfa-6995-4e62-b56b-0d744e2a5a14" providerId="ADAL" clId="{94C65254-D95E-48B1-8E1D-E357A17DAAD0}" dt="2026-03-02T14:22:27.583" v="383"/>
          <ac:spMkLst>
            <pc:docMk/>
            <pc:sldMk cId="1962713380" sldId="356"/>
            <ac:spMk id="1039" creationId="{A4B51757-7607-4CEA-A0EE-3C5BDC2C1CFB}"/>
          </ac:spMkLst>
        </pc:spChg>
        <pc:cxnChg chg="del">
          <ac:chgData name="Charlène LEROY" userId="888fedfa-6995-4e62-b56b-0d744e2a5a14" providerId="ADAL" clId="{94C65254-D95E-48B1-8E1D-E357A17DAAD0}" dt="2026-03-02T14:22:27.583" v="383"/>
          <ac:cxnSpMkLst>
            <pc:docMk/>
            <pc:sldMk cId="1962713380" sldId="356"/>
            <ac:cxnSpMk id="1035" creationId="{15E01FA5-D766-43CA-A83D-E7CF3F04E96F}"/>
          </ac:cxnSpMkLst>
        </pc:cxnChg>
        <pc:cxnChg chg="del">
          <ac:chgData name="Charlène LEROY" userId="888fedfa-6995-4e62-b56b-0d744e2a5a14" providerId="ADAL" clId="{94C65254-D95E-48B1-8E1D-E357A17DAAD0}" dt="2026-03-02T14:22:27.583" v="383"/>
          <ac:cxnSpMkLst>
            <pc:docMk/>
            <pc:sldMk cId="1962713380" sldId="356"/>
            <ac:cxnSpMk id="1041" creationId="{FEF39256-F095-41C8-8707-6C1A665E8F2F}"/>
          </ac:cxnSpMkLst>
        </pc:cxnChg>
      </pc:sldChg>
      <pc:sldChg chg="del">
        <pc:chgData name="Charlène LEROY" userId="888fedfa-6995-4e62-b56b-0d744e2a5a14" providerId="ADAL" clId="{94C65254-D95E-48B1-8E1D-E357A17DAAD0}" dt="2026-03-02T14:22:18.588" v="381" actId="2696"/>
        <pc:sldMkLst>
          <pc:docMk/>
          <pc:sldMk cId="2940672856" sldId="356"/>
        </pc:sldMkLst>
      </pc:sldChg>
      <pc:sldChg chg="del">
        <pc:chgData name="Charlène LEROY" userId="888fedfa-6995-4e62-b56b-0d744e2a5a14" providerId="ADAL" clId="{94C65254-D95E-48B1-8E1D-E357A17DAAD0}" dt="2026-03-11T12:41:07.223" v="414" actId="47"/>
        <pc:sldMkLst>
          <pc:docMk/>
          <pc:sldMk cId="4152020233" sldId="361"/>
        </pc:sldMkLst>
      </pc:sldChg>
      <pc:sldChg chg="add del">
        <pc:chgData name="Charlène LEROY" userId="888fedfa-6995-4e62-b56b-0d744e2a5a14" providerId="ADAL" clId="{94C65254-D95E-48B1-8E1D-E357A17DAAD0}" dt="2026-03-11T12:41:05.515" v="411" actId="47"/>
        <pc:sldMkLst>
          <pc:docMk/>
          <pc:sldMk cId="3518694191" sldId="362"/>
        </pc:sldMkLst>
      </pc:sldChg>
      <pc:sldChg chg="del">
        <pc:chgData name="Charlène LEROY" userId="888fedfa-6995-4e62-b56b-0d744e2a5a14" providerId="ADAL" clId="{94C65254-D95E-48B1-8E1D-E357A17DAAD0}" dt="2026-03-02T14:22:18.588" v="381" actId="2696"/>
        <pc:sldMkLst>
          <pc:docMk/>
          <pc:sldMk cId="4169607625" sldId="362"/>
        </pc:sldMkLst>
      </pc:sldChg>
      <pc:sldChg chg="modSp del mod">
        <pc:chgData name="Charlène LEROY" userId="888fedfa-6995-4e62-b56b-0d744e2a5a14" providerId="ADAL" clId="{94C65254-D95E-48B1-8E1D-E357A17DAAD0}" dt="2026-03-02T14:22:18.588" v="381" actId="2696"/>
        <pc:sldMkLst>
          <pc:docMk/>
          <pc:sldMk cId="2145254986" sldId="366"/>
        </pc:sldMkLst>
        <pc:spChg chg="mod">
          <ac:chgData name="Charlène LEROY" userId="888fedfa-6995-4e62-b56b-0d744e2a5a14" providerId="ADAL" clId="{94C65254-D95E-48B1-8E1D-E357A17DAAD0}" dt="2026-02-18T09:55:46.257" v="139" actId="1076"/>
          <ac:spMkLst>
            <pc:docMk/>
            <pc:sldMk cId="2145254986" sldId="366"/>
            <ac:spMk id="3" creationId="{00000000-0000-0000-0000-000000000000}"/>
          </ac:spMkLst>
        </pc:spChg>
      </pc:sldChg>
      <pc:sldChg chg="add del">
        <pc:chgData name="Charlène LEROY" userId="888fedfa-6995-4e62-b56b-0d744e2a5a14" providerId="ADAL" clId="{94C65254-D95E-48B1-8E1D-E357A17DAAD0}" dt="2026-03-11T12:41:06.207" v="412" actId="47"/>
        <pc:sldMkLst>
          <pc:docMk/>
          <pc:sldMk cId="2526766484" sldId="366"/>
        </pc:sldMkLst>
      </pc:sldChg>
      <pc:sldChg chg="del">
        <pc:chgData name="Charlène LEROY" userId="888fedfa-6995-4e62-b56b-0d744e2a5a14" providerId="ADAL" clId="{94C65254-D95E-48B1-8E1D-E357A17DAAD0}" dt="2026-03-11T12:41:08.342" v="416" actId="47"/>
        <pc:sldMkLst>
          <pc:docMk/>
          <pc:sldMk cId="4236657573" sldId="369"/>
        </pc:sldMkLst>
      </pc:sldChg>
      <pc:sldChg chg="delSp mod delAnim">
        <pc:chgData name="Charlène LEROY" userId="888fedfa-6995-4e62-b56b-0d744e2a5a14" providerId="ADAL" clId="{94C65254-D95E-48B1-8E1D-E357A17DAAD0}" dt="2026-03-03T17:18:53.086" v="390" actId="478"/>
        <pc:sldMkLst>
          <pc:docMk/>
          <pc:sldMk cId="596371069" sldId="371"/>
        </pc:sldMkLst>
        <pc:spChg chg="del">
          <ac:chgData name="Charlène LEROY" userId="888fedfa-6995-4e62-b56b-0d744e2a5a14" providerId="ADAL" clId="{94C65254-D95E-48B1-8E1D-E357A17DAAD0}" dt="2026-03-03T17:18:53.086" v="390" actId="478"/>
          <ac:spMkLst>
            <pc:docMk/>
            <pc:sldMk cId="596371069" sldId="371"/>
            <ac:spMk id="7" creationId="{58982E03-0021-CA4B-3746-707A3D0F3278}"/>
          </ac:spMkLst>
        </pc:spChg>
      </pc:sldChg>
      <pc:sldChg chg="modSp mod">
        <pc:chgData name="Charlène LEROY" userId="888fedfa-6995-4e62-b56b-0d744e2a5a14" providerId="ADAL" clId="{94C65254-D95E-48B1-8E1D-E357A17DAAD0}" dt="2026-03-09T08:51:45.171" v="394" actId="14100"/>
        <pc:sldMkLst>
          <pc:docMk/>
          <pc:sldMk cId="3464334169" sldId="372"/>
        </pc:sldMkLst>
        <pc:picChg chg="mod">
          <ac:chgData name="Charlène LEROY" userId="888fedfa-6995-4e62-b56b-0d744e2a5a14" providerId="ADAL" clId="{94C65254-D95E-48B1-8E1D-E357A17DAAD0}" dt="2026-03-09T08:51:45.171" v="394" actId="14100"/>
          <ac:picMkLst>
            <pc:docMk/>
            <pc:sldMk cId="3464334169" sldId="372"/>
            <ac:picMk id="4" creationId="{AE6C4AD1-8ED8-2BC2-5154-1C060C3E1291}"/>
          </ac:picMkLst>
        </pc:picChg>
      </pc:sldChg>
      <pc:sldChg chg="modSp del mod">
        <pc:chgData name="Charlène LEROY" userId="888fedfa-6995-4e62-b56b-0d744e2a5a14" providerId="ADAL" clId="{94C65254-D95E-48B1-8E1D-E357A17DAAD0}" dt="2026-03-11T12:40:56.655" v="406" actId="47"/>
        <pc:sldMkLst>
          <pc:docMk/>
          <pc:sldMk cId="2554134663" sldId="381"/>
        </pc:sldMkLst>
        <pc:spChg chg="mod">
          <ac:chgData name="Charlène LEROY" userId="888fedfa-6995-4e62-b56b-0d744e2a5a14" providerId="ADAL" clId="{94C65254-D95E-48B1-8E1D-E357A17DAAD0}" dt="2026-02-18T09:39:27.611" v="119" actId="1076"/>
          <ac:spMkLst>
            <pc:docMk/>
            <pc:sldMk cId="2554134663" sldId="381"/>
            <ac:spMk id="5" creationId="{00000000-0000-0000-0000-000000000000}"/>
          </ac:spMkLst>
        </pc:spChg>
      </pc:sldChg>
      <pc:sldChg chg="addSp delSp modSp del mod addAnim delAnim">
        <pc:chgData name="Charlène LEROY" userId="888fedfa-6995-4e62-b56b-0d744e2a5a14" providerId="ADAL" clId="{94C65254-D95E-48B1-8E1D-E357A17DAAD0}" dt="2026-03-11T12:41:07.751" v="415" actId="47"/>
        <pc:sldMkLst>
          <pc:docMk/>
          <pc:sldMk cId="1187324211" sldId="382"/>
        </pc:sldMkLst>
        <pc:spChg chg="add del mod">
          <ac:chgData name="Charlène LEROY" userId="888fedfa-6995-4e62-b56b-0d744e2a5a14" providerId="ADAL" clId="{94C65254-D95E-48B1-8E1D-E357A17DAAD0}" dt="2026-03-03T15:34:07.912" v="389" actId="478"/>
          <ac:spMkLst>
            <pc:docMk/>
            <pc:sldMk cId="1187324211" sldId="382"/>
            <ac:spMk id="4" creationId="{00000000-0000-0000-0000-000000000000}"/>
          </ac:spMkLst>
        </pc:spChg>
      </pc:sldChg>
      <pc:sldChg chg="addSp delSp modSp del mod">
        <pc:chgData name="Charlène LEROY" userId="888fedfa-6995-4e62-b56b-0d744e2a5a14" providerId="ADAL" clId="{94C65254-D95E-48B1-8E1D-E357A17DAAD0}" dt="2026-03-09T08:52:47.390" v="395" actId="47"/>
        <pc:sldMkLst>
          <pc:docMk/>
          <pc:sldMk cId="1714307932" sldId="438"/>
        </pc:sldMkLst>
        <pc:spChg chg="add mod">
          <ac:chgData name="Charlène LEROY" userId="888fedfa-6995-4e62-b56b-0d744e2a5a14" providerId="ADAL" clId="{94C65254-D95E-48B1-8E1D-E357A17DAAD0}" dt="2026-02-18T10:08:40.992" v="203" actId="14100"/>
          <ac:spMkLst>
            <pc:docMk/>
            <pc:sldMk cId="1714307932" sldId="438"/>
            <ac:spMk id="3" creationId="{75286171-DFE8-124D-5012-4EC371BF49CA}"/>
          </ac:spMkLst>
        </pc:spChg>
        <pc:graphicFrameChg chg="modGraphic">
          <ac:chgData name="Charlène LEROY" userId="888fedfa-6995-4e62-b56b-0d744e2a5a14" providerId="ADAL" clId="{94C65254-D95E-48B1-8E1D-E357A17DAAD0}" dt="2026-02-18T11:47:43.941" v="268" actId="20577"/>
          <ac:graphicFrameMkLst>
            <pc:docMk/>
            <pc:sldMk cId="1714307932" sldId="438"/>
            <ac:graphicFrameMk id="2" creationId="{0951C8B1-6AD7-ED78-B31E-F7DC15377E6E}"/>
          </ac:graphicFrameMkLst>
        </pc:graphicFrameChg>
        <pc:picChg chg="add mod">
          <ac:chgData name="Charlène LEROY" userId="888fedfa-6995-4e62-b56b-0d744e2a5a14" providerId="ADAL" clId="{94C65254-D95E-48B1-8E1D-E357A17DAAD0}" dt="2026-02-18T10:18:50.296" v="231" actId="1076"/>
          <ac:picMkLst>
            <pc:docMk/>
            <pc:sldMk cId="1714307932" sldId="438"/>
            <ac:picMk id="6" creationId="{6CE9D0A4-8B88-2F66-1782-FAD81B74C850}"/>
          </ac:picMkLst>
        </pc:picChg>
        <pc:picChg chg="mod">
          <ac:chgData name="Charlène LEROY" userId="888fedfa-6995-4e62-b56b-0d744e2a5a14" providerId="ADAL" clId="{94C65254-D95E-48B1-8E1D-E357A17DAAD0}" dt="2026-02-18T10:08:19.343" v="196" actId="1076"/>
          <ac:picMkLst>
            <pc:docMk/>
            <pc:sldMk cId="1714307932" sldId="438"/>
            <ac:picMk id="8" creationId="{40B6293D-E58E-3D4F-DD62-7D7FF1E24B9E}"/>
          </ac:picMkLst>
        </pc:picChg>
        <pc:picChg chg="add mod">
          <ac:chgData name="Charlène LEROY" userId="888fedfa-6995-4e62-b56b-0d744e2a5a14" providerId="ADAL" clId="{94C65254-D95E-48B1-8E1D-E357A17DAAD0}" dt="2026-02-18T10:19:56.213" v="264" actId="1076"/>
          <ac:picMkLst>
            <pc:docMk/>
            <pc:sldMk cId="1714307932" sldId="438"/>
            <ac:picMk id="9" creationId="{E478A6E7-BD1E-7034-CBA0-915BA446ACBA}"/>
          </ac:picMkLst>
        </pc:picChg>
        <pc:picChg chg="del">
          <ac:chgData name="Charlène LEROY" userId="888fedfa-6995-4e62-b56b-0d744e2a5a14" providerId="ADAL" clId="{94C65254-D95E-48B1-8E1D-E357A17DAAD0}" dt="2026-02-18T10:20:00.349" v="265" actId="478"/>
          <ac:picMkLst>
            <pc:docMk/>
            <pc:sldMk cId="1714307932" sldId="438"/>
            <ac:picMk id="10" creationId="{7DAE802E-26F5-B6DF-3904-35A9E2811DDF}"/>
          </ac:picMkLst>
        </pc:picChg>
        <pc:picChg chg="mod">
          <ac:chgData name="Charlène LEROY" userId="888fedfa-6995-4e62-b56b-0d744e2a5a14" providerId="ADAL" clId="{94C65254-D95E-48B1-8E1D-E357A17DAAD0}" dt="2026-02-18T10:04:48.715" v="161" actId="1076"/>
          <ac:picMkLst>
            <pc:docMk/>
            <pc:sldMk cId="1714307932" sldId="438"/>
            <ac:picMk id="12" creationId="{3816C39B-354A-B6FB-417B-D488991BB385}"/>
          </ac:picMkLst>
        </pc:picChg>
        <pc:picChg chg="del">
          <ac:chgData name="Charlène LEROY" userId="888fedfa-6995-4e62-b56b-0d744e2a5a14" providerId="ADAL" clId="{94C65254-D95E-48B1-8E1D-E357A17DAAD0}" dt="2026-02-18T11:47:40.272" v="267" actId="478"/>
          <ac:picMkLst>
            <pc:docMk/>
            <pc:sldMk cId="1714307932" sldId="438"/>
            <ac:picMk id="16" creationId="{0FEFA6AB-5032-4A2B-647B-2BAE8124954E}"/>
          </ac:picMkLst>
        </pc:picChg>
        <pc:picChg chg="del">
          <ac:chgData name="Charlène LEROY" userId="888fedfa-6995-4e62-b56b-0d744e2a5a14" providerId="ADAL" clId="{94C65254-D95E-48B1-8E1D-E357A17DAAD0}" dt="2026-02-18T10:19:13.621" v="233" actId="478"/>
          <ac:picMkLst>
            <pc:docMk/>
            <pc:sldMk cId="1714307932" sldId="438"/>
            <ac:picMk id="22" creationId="{58C8D6DB-1985-219A-FCC8-B6927F45ABE2}"/>
          </ac:picMkLst>
        </pc:picChg>
        <pc:picChg chg="del">
          <ac:chgData name="Charlène LEROY" userId="888fedfa-6995-4e62-b56b-0d744e2a5a14" providerId="ADAL" clId="{94C65254-D95E-48B1-8E1D-E357A17DAAD0}" dt="2026-02-18T10:19:10.752" v="232" actId="478"/>
          <ac:picMkLst>
            <pc:docMk/>
            <pc:sldMk cId="1714307932" sldId="438"/>
            <ac:picMk id="1026" creationId="{726D42BF-1584-7B71-3479-3D143AB71DCF}"/>
          </ac:picMkLst>
        </pc:picChg>
      </pc:sldChg>
      <pc:sldChg chg="modSp new mod">
        <pc:chgData name="Charlène LEROY" userId="888fedfa-6995-4e62-b56b-0d744e2a5a14" providerId="ADAL" clId="{94C65254-D95E-48B1-8E1D-E357A17DAAD0}" dt="2026-02-28T13:28:35.183" v="324" actId="20577"/>
        <pc:sldMkLst>
          <pc:docMk/>
          <pc:sldMk cId="1985016999" sldId="457"/>
        </pc:sldMkLst>
        <pc:spChg chg="mod">
          <ac:chgData name="Charlène LEROY" userId="888fedfa-6995-4e62-b56b-0d744e2a5a14" providerId="ADAL" clId="{94C65254-D95E-48B1-8E1D-E357A17DAAD0}" dt="2026-02-28T13:28:30.304" v="307" actId="20577"/>
          <ac:spMkLst>
            <pc:docMk/>
            <pc:sldMk cId="1985016999" sldId="457"/>
            <ac:spMk id="2" creationId="{7DE18E01-DA50-4652-6EED-777B8E4185D5}"/>
          </ac:spMkLst>
        </pc:spChg>
        <pc:spChg chg="mod">
          <ac:chgData name="Charlène LEROY" userId="888fedfa-6995-4e62-b56b-0d744e2a5a14" providerId="ADAL" clId="{94C65254-D95E-48B1-8E1D-E357A17DAAD0}" dt="2026-02-28T13:28:35.183" v="324" actId="20577"/>
          <ac:spMkLst>
            <pc:docMk/>
            <pc:sldMk cId="1985016999" sldId="457"/>
            <ac:spMk id="3" creationId="{AA4B256D-CC84-041C-AF19-D0CBD62AF2C7}"/>
          </ac:spMkLst>
        </pc:spChg>
      </pc:sldChg>
      <pc:sldChg chg="addSp modSp new mod modAnim">
        <pc:chgData name="Charlène LEROY" userId="888fedfa-6995-4e62-b56b-0d744e2a5a14" providerId="ADAL" clId="{94C65254-D95E-48B1-8E1D-E357A17DAAD0}" dt="2026-02-28T13:29:56.511" v="336"/>
        <pc:sldMkLst>
          <pc:docMk/>
          <pc:sldMk cId="1453937274" sldId="458"/>
        </pc:sldMkLst>
        <pc:picChg chg="add mod">
          <ac:chgData name="Charlène LEROY" userId="888fedfa-6995-4e62-b56b-0d744e2a5a14" providerId="ADAL" clId="{94C65254-D95E-48B1-8E1D-E357A17DAAD0}" dt="2026-02-28T13:29:26.947" v="330" actId="1076"/>
          <ac:picMkLst>
            <pc:docMk/>
            <pc:sldMk cId="1453937274" sldId="458"/>
            <ac:picMk id="3" creationId="{BEFF60F4-A44A-EB4A-4E14-C64E6D409F80}"/>
          </ac:picMkLst>
        </pc:picChg>
        <pc:picChg chg="add mod">
          <ac:chgData name="Charlène LEROY" userId="888fedfa-6995-4e62-b56b-0d744e2a5a14" providerId="ADAL" clId="{94C65254-D95E-48B1-8E1D-E357A17DAAD0}" dt="2026-02-28T13:29:53.326" v="335" actId="1076"/>
          <ac:picMkLst>
            <pc:docMk/>
            <pc:sldMk cId="1453937274" sldId="458"/>
            <ac:picMk id="5" creationId="{353FFF45-1922-BADC-A74D-DCD3AC94A010}"/>
          </ac:picMkLst>
        </pc:picChg>
      </pc:sldChg>
      <pc:sldChg chg="addSp modSp new mod">
        <pc:chgData name="Charlène LEROY" userId="888fedfa-6995-4e62-b56b-0d744e2a5a14" providerId="ADAL" clId="{94C65254-D95E-48B1-8E1D-E357A17DAAD0}" dt="2026-02-28T13:30:18.360" v="340" actId="208"/>
        <pc:sldMkLst>
          <pc:docMk/>
          <pc:sldMk cId="778550308" sldId="459"/>
        </pc:sldMkLst>
        <pc:picChg chg="add mod">
          <ac:chgData name="Charlène LEROY" userId="888fedfa-6995-4e62-b56b-0d744e2a5a14" providerId="ADAL" clId="{94C65254-D95E-48B1-8E1D-E357A17DAAD0}" dt="2026-02-28T13:30:18.360" v="340" actId="208"/>
          <ac:picMkLst>
            <pc:docMk/>
            <pc:sldMk cId="778550308" sldId="459"/>
            <ac:picMk id="3" creationId="{AB007E68-A8B8-EBD2-E073-4339F24C4158}"/>
          </ac:picMkLst>
        </pc:picChg>
      </pc:sldChg>
    </pc:docChg>
  </pc:docChgLst>
  <pc:docChgLst>
    <pc:chgData name="Anne Ca" userId="3ead224f8df32197" providerId="LiveId" clId="{B737548C-77AF-4EEE-9CA7-8F0D13376473}"/>
    <pc:docChg chg="custSel modSld">
      <pc:chgData name="Anne Ca" userId="3ead224f8df32197" providerId="LiveId" clId="{B737548C-77AF-4EEE-9CA7-8F0D13376473}" dt="2022-08-30T11:15:55.833" v="151" actId="20577"/>
      <pc:docMkLst>
        <pc:docMk/>
      </pc:docMkLst>
      <pc:sldChg chg="modSp mod">
        <pc:chgData name="Anne Ca" userId="3ead224f8df32197" providerId="LiveId" clId="{B737548C-77AF-4EEE-9CA7-8F0D13376473}" dt="2022-08-30T11:15:55.833" v="151" actId="20577"/>
        <pc:sldMkLst>
          <pc:docMk/>
          <pc:sldMk cId="1085880443" sldId="294"/>
        </pc:sldMkLst>
      </pc:sldChg>
    </pc:docChg>
  </pc:docChgLst>
  <pc:docChgLst>
    <pc:chgData name="Anne Ca" userId="3ead224f8df32197" providerId="LiveId" clId="{4E63D5D4-8CFB-40F7-8E97-C8AC1D9FF92A}"/>
    <pc:docChg chg="undo custSel addSld delSld modSld">
      <pc:chgData name="Anne Ca" userId="3ead224f8df32197" providerId="LiveId" clId="{4E63D5D4-8CFB-40F7-8E97-C8AC1D9FF92A}" dt="2022-09-19T17:22:52.682" v="2181" actId="1076"/>
      <pc:docMkLst>
        <pc:docMk/>
      </pc:docMkLst>
      <pc:sldChg chg="del">
        <pc:chgData name="Anne Ca" userId="3ead224f8df32197" providerId="LiveId" clId="{4E63D5D4-8CFB-40F7-8E97-C8AC1D9FF92A}" dt="2022-09-19T13:40:17.523" v="44" actId="47"/>
        <pc:sldMkLst>
          <pc:docMk/>
          <pc:sldMk cId="68282618" sldId="256"/>
        </pc:sldMkLst>
      </pc:sldChg>
      <pc:sldChg chg="modSp">
        <pc:chgData name="Anne Ca" userId="3ead224f8df32197" providerId="LiveId" clId="{4E63D5D4-8CFB-40F7-8E97-C8AC1D9FF92A}" dt="2022-09-19T17:04:29.560" v="1804" actId="5793"/>
        <pc:sldMkLst>
          <pc:docMk/>
          <pc:sldMk cId="1499540772" sldId="257"/>
        </pc:sldMkLst>
      </pc:sldChg>
      <pc:sldChg chg="modSp mod">
        <pc:chgData name="Anne Ca" userId="3ead224f8df32197" providerId="LiveId" clId="{4E63D5D4-8CFB-40F7-8E97-C8AC1D9FF92A}" dt="2022-09-19T13:40:29.632" v="47" actId="1076"/>
        <pc:sldMkLst>
          <pc:docMk/>
          <pc:sldMk cId="696865511" sldId="258"/>
        </pc:sldMkLst>
      </pc:sldChg>
      <pc:sldChg chg="modSp mod modAnim">
        <pc:chgData name="Anne Ca" userId="3ead224f8df32197" providerId="LiveId" clId="{4E63D5D4-8CFB-40F7-8E97-C8AC1D9FF92A}" dt="2022-09-19T13:42:09.341" v="55" actId="122"/>
        <pc:sldMkLst>
          <pc:docMk/>
          <pc:sldMk cId="159782204" sldId="259"/>
        </pc:sldMkLst>
      </pc:sldChg>
      <pc:sldChg chg="addSp modSp mod setBg modAnim">
        <pc:chgData name="Anne Ca" userId="3ead224f8df32197" providerId="LiveId" clId="{4E63D5D4-8CFB-40F7-8E97-C8AC1D9FF92A}" dt="2022-09-19T17:07:30.774" v="1809" actId="255"/>
        <pc:sldMkLst>
          <pc:docMk/>
          <pc:sldMk cId="1598910133" sldId="260"/>
        </pc:sldMkLst>
      </pc:sldChg>
      <pc:sldChg chg="modSp mod modAnim">
        <pc:chgData name="Anne Ca" userId="3ead224f8df32197" providerId="LiveId" clId="{4E63D5D4-8CFB-40F7-8E97-C8AC1D9FF92A}" dt="2022-09-19T13:47:56.401" v="158" actId="20577"/>
        <pc:sldMkLst>
          <pc:docMk/>
          <pc:sldMk cId="672609582" sldId="261"/>
        </pc:sldMkLst>
      </pc:sldChg>
      <pc:sldChg chg="addSp delSp modSp mod delAnim modAnim">
        <pc:chgData name="Anne Ca" userId="3ead224f8df32197" providerId="LiveId" clId="{4E63D5D4-8CFB-40F7-8E97-C8AC1D9FF92A}" dt="2022-09-19T17:07:37.800" v="1811"/>
        <pc:sldMkLst>
          <pc:docMk/>
          <pc:sldMk cId="1503624246" sldId="263"/>
        </pc:sldMkLst>
      </pc:sldChg>
      <pc:sldChg chg="modSp mod">
        <pc:chgData name="Anne Ca" userId="3ead224f8df32197" providerId="LiveId" clId="{4E63D5D4-8CFB-40F7-8E97-C8AC1D9FF92A}" dt="2022-09-19T17:07:58.069" v="1816" actId="20577"/>
        <pc:sldMkLst>
          <pc:docMk/>
          <pc:sldMk cId="1176740296" sldId="264"/>
        </pc:sldMkLst>
      </pc:sldChg>
      <pc:sldChg chg="addSp delSp modSp mod setBg modAnim modNotesTx">
        <pc:chgData name="Anne Ca" userId="3ead224f8df32197" providerId="LiveId" clId="{4E63D5D4-8CFB-40F7-8E97-C8AC1D9FF92A}" dt="2022-09-19T13:49:02.355" v="240" actId="20577"/>
        <pc:sldMkLst>
          <pc:docMk/>
          <pc:sldMk cId="667289642" sldId="267"/>
        </pc:sldMkLst>
      </pc:sldChg>
      <pc:sldChg chg="modSp mod modAnim">
        <pc:chgData name="Anne Ca" userId="3ead224f8df32197" providerId="LiveId" clId="{4E63D5D4-8CFB-40F7-8E97-C8AC1D9FF92A}" dt="2022-09-19T17:09:13.931" v="1925"/>
        <pc:sldMkLst>
          <pc:docMk/>
          <pc:sldMk cId="33206268" sldId="268"/>
        </pc:sldMkLst>
      </pc:sldChg>
      <pc:sldChg chg="modSp del">
        <pc:chgData name="Anne Ca" userId="3ead224f8df32197" providerId="LiveId" clId="{4E63D5D4-8CFB-40F7-8E97-C8AC1D9FF92A}" dt="2022-09-19T13:40:13.104" v="42" actId="47"/>
        <pc:sldMkLst>
          <pc:docMk/>
          <pc:sldMk cId="1899481703" sldId="269"/>
        </pc:sldMkLst>
      </pc:sldChg>
      <pc:sldChg chg="modSp del">
        <pc:chgData name="Anne Ca" userId="3ead224f8df32197" providerId="LiveId" clId="{4E63D5D4-8CFB-40F7-8E97-C8AC1D9FF92A}" dt="2022-09-19T13:40:14.020" v="43" actId="47"/>
        <pc:sldMkLst>
          <pc:docMk/>
          <pc:sldMk cId="1562028647" sldId="270"/>
        </pc:sldMkLst>
      </pc:sldChg>
      <pc:sldChg chg="addSp modSp mod modAnim">
        <pc:chgData name="Anne Ca" userId="3ead224f8df32197" providerId="LiveId" clId="{4E63D5D4-8CFB-40F7-8E97-C8AC1D9FF92A}" dt="2022-09-19T17:09:21.794" v="1927"/>
        <pc:sldMkLst>
          <pc:docMk/>
          <pc:sldMk cId="1531298939" sldId="272"/>
        </pc:sldMkLst>
      </pc:sldChg>
      <pc:sldChg chg="addSp delSp modSp mod">
        <pc:chgData name="Anne Ca" userId="3ead224f8df32197" providerId="LiveId" clId="{4E63D5D4-8CFB-40F7-8E97-C8AC1D9FF92A}" dt="2022-09-19T15:23:36.700" v="575" actId="113"/>
        <pc:sldMkLst>
          <pc:docMk/>
          <pc:sldMk cId="1299265436" sldId="273"/>
        </pc:sldMkLst>
      </pc:sldChg>
      <pc:sldChg chg="modSp del">
        <pc:chgData name="Anne Ca" userId="3ead224f8df32197" providerId="LiveId" clId="{4E63D5D4-8CFB-40F7-8E97-C8AC1D9FF92A}" dt="2022-09-19T13:55:21.639" v="269" actId="47"/>
        <pc:sldMkLst>
          <pc:docMk/>
          <pc:sldMk cId="1982111540" sldId="274"/>
        </pc:sldMkLst>
      </pc:sldChg>
      <pc:sldChg chg="modSp mod modAnim">
        <pc:chgData name="Anne Ca" userId="3ead224f8df32197" providerId="LiveId" clId="{4E63D5D4-8CFB-40F7-8E97-C8AC1D9FF92A}" dt="2022-09-19T17:10:52.177" v="1952"/>
        <pc:sldMkLst>
          <pc:docMk/>
          <pc:sldMk cId="1811490369" sldId="275"/>
        </pc:sldMkLst>
      </pc:sldChg>
      <pc:sldChg chg="modSp mod modAnim">
        <pc:chgData name="Anne Ca" userId="3ead224f8df32197" providerId="LiveId" clId="{4E63D5D4-8CFB-40F7-8E97-C8AC1D9FF92A}" dt="2022-09-19T17:14:36.703" v="2027" actId="20577"/>
        <pc:sldMkLst>
          <pc:docMk/>
          <pc:sldMk cId="1882283954" sldId="277"/>
        </pc:sldMkLst>
      </pc:sldChg>
      <pc:sldChg chg="modSp">
        <pc:chgData name="Anne Ca" userId="3ead224f8df32197" providerId="LiveId" clId="{4E63D5D4-8CFB-40F7-8E97-C8AC1D9FF92A}" dt="2022-09-19T13:39:47.926" v="12"/>
        <pc:sldMkLst>
          <pc:docMk/>
          <pc:sldMk cId="2075614397" sldId="278"/>
        </pc:sldMkLst>
      </pc:sldChg>
      <pc:sldChg chg="addSp delSp modSp mod">
        <pc:chgData name="Anne Ca" userId="3ead224f8df32197" providerId="LiveId" clId="{4E63D5D4-8CFB-40F7-8E97-C8AC1D9FF92A}" dt="2022-09-19T17:12:27.668" v="1972" actId="20577"/>
        <pc:sldMkLst>
          <pc:docMk/>
          <pc:sldMk cId="13444627" sldId="279"/>
        </pc:sldMkLst>
      </pc:sldChg>
      <pc:sldChg chg="modSp mod modAnim">
        <pc:chgData name="Anne Ca" userId="3ead224f8df32197" providerId="LiveId" clId="{4E63D5D4-8CFB-40F7-8E97-C8AC1D9FF92A}" dt="2022-09-19T15:36:24.531" v="663"/>
        <pc:sldMkLst>
          <pc:docMk/>
          <pc:sldMk cId="268618902" sldId="281"/>
        </pc:sldMkLst>
      </pc:sldChg>
      <pc:sldChg chg="modSp mod">
        <pc:chgData name="Anne Ca" userId="3ead224f8df32197" providerId="LiveId" clId="{4E63D5D4-8CFB-40F7-8E97-C8AC1D9FF92A}" dt="2022-09-19T17:17:41.378" v="2032" actId="1076"/>
        <pc:sldMkLst>
          <pc:docMk/>
          <pc:sldMk cId="2083155698" sldId="282"/>
        </pc:sldMkLst>
      </pc:sldChg>
      <pc:sldChg chg="modSp del">
        <pc:chgData name="Anne Ca" userId="3ead224f8df32197" providerId="LiveId" clId="{4E63D5D4-8CFB-40F7-8E97-C8AC1D9FF92A}" dt="2022-09-19T15:33:05.694" v="629" actId="47"/>
        <pc:sldMkLst>
          <pc:docMk/>
          <pc:sldMk cId="1171919245" sldId="283"/>
        </pc:sldMkLst>
      </pc:sldChg>
      <pc:sldChg chg="addSp modSp mod setBg addAnim modAnim">
        <pc:chgData name="Anne Ca" userId="3ead224f8df32197" providerId="LiveId" clId="{4E63D5D4-8CFB-40F7-8E97-C8AC1D9FF92A}" dt="2022-09-19T13:40:06.331" v="41" actId="20577"/>
        <pc:sldMkLst>
          <pc:docMk/>
          <pc:sldMk cId="69218433" sldId="284"/>
        </pc:sldMkLst>
      </pc:sldChg>
      <pc:sldChg chg="modSp modAnim">
        <pc:chgData name="Anne Ca" userId="3ead224f8df32197" providerId="LiveId" clId="{4E63D5D4-8CFB-40F7-8E97-C8AC1D9FF92A}" dt="2022-09-19T17:17:51.768" v="2039" actId="20577"/>
        <pc:sldMkLst>
          <pc:docMk/>
          <pc:sldMk cId="371767827" sldId="285"/>
        </pc:sldMkLst>
      </pc:sldChg>
      <pc:sldChg chg="modSp mod modAnim">
        <pc:chgData name="Anne Ca" userId="3ead224f8df32197" providerId="LiveId" clId="{4E63D5D4-8CFB-40F7-8E97-C8AC1D9FF92A}" dt="2022-09-19T17:18:03.589" v="2050" actId="5793"/>
        <pc:sldMkLst>
          <pc:docMk/>
          <pc:sldMk cId="1271939266" sldId="286"/>
        </pc:sldMkLst>
      </pc:sldChg>
      <pc:sldChg chg="modSp mod modAnim">
        <pc:chgData name="Anne Ca" userId="3ead224f8df32197" providerId="LiveId" clId="{4E63D5D4-8CFB-40F7-8E97-C8AC1D9FF92A}" dt="2022-09-19T17:18:17.075" v="2052"/>
        <pc:sldMkLst>
          <pc:docMk/>
          <pc:sldMk cId="2114242962" sldId="287"/>
        </pc:sldMkLst>
      </pc:sldChg>
      <pc:sldChg chg="modSp del mod">
        <pc:chgData name="Anne Ca" userId="3ead224f8df32197" providerId="LiveId" clId="{4E63D5D4-8CFB-40F7-8E97-C8AC1D9FF92A}" dt="2022-09-19T15:34:19.666" v="637" actId="47"/>
        <pc:sldMkLst>
          <pc:docMk/>
          <pc:sldMk cId="1565315351" sldId="288"/>
        </pc:sldMkLst>
      </pc:sldChg>
      <pc:sldChg chg="modSp mod modAnim">
        <pc:chgData name="Anne Ca" userId="3ead224f8df32197" providerId="LiveId" clId="{4E63D5D4-8CFB-40F7-8E97-C8AC1D9FF92A}" dt="2022-09-19T17:20:17.190" v="2097" actId="5793"/>
        <pc:sldMkLst>
          <pc:docMk/>
          <pc:sldMk cId="953996399" sldId="289"/>
        </pc:sldMkLst>
      </pc:sldChg>
      <pc:sldChg chg="addSp delSp modSp mod">
        <pc:chgData name="Anne Ca" userId="3ead224f8df32197" providerId="LiveId" clId="{4E63D5D4-8CFB-40F7-8E97-C8AC1D9FF92A}" dt="2022-09-19T15:41:54.713" v="760" actId="11529"/>
        <pc:sldMkLst>
          <pc:docMk/>
          <pc:sldMk cId="899244124" sldId="290"/>
        </pc:sldMkLst>
      </pc:sldChg>
      <pc:sldChg chg="modSp mod modAnim">
        <pc:chgData name="Anne Ca" userId="3ead224f8df32197" providerId="LiveId" clId="{4E63D5D4-8CFB-40F7-8E97-C8AC1D9FF92A}" dt="2022-09-19T17:21:52.961" v="2173" actId="20577"/>
        <pc:sldMkLst>
          <pc:docMk/>
          <pc:sldMk cId="865205705" sldId="291"/>
        </pc:sldMkLst>
      </pc:sldChg>
      <pc:sldChg chg="modSp mod">
        <pc:chgData name="Anne Ca" userId="3ead224f8df32197" providerId="LiveId" clId="{4E63D5D4-8CFB-40F7-8E97-C8AC1D9FF92A}" dt="2022-09-19T15:42:37.858" v="761" actId="1076"/>
        <pc:sldMkLst>
          <pc:docMk/>
          <pc:sldMk cId="528491959" sldId="292"/>
        </pc:sldMkLst>
      </pc:sldChg>
      <pc:sldChg chg="modSp mod">
        <pc:chgData name="Anne Ca" userId="3ead224f8df32197" providerId="LiveId" clId="{4E63D5D4-8CFB-40F7-8E97-C8AC1D9FF92A}" dt="2022-09-19T16:05:15.146" v="1514" actId="20577"/>
        <pc:sldMkLst>
          <pc:docMk/>
          <pc:sldMk cId="1197643134" sldId="293"/>
        </pc:sldMkLst>
      </pc:sldChg>
      <pc:sldChg chg="modSp del mod">
        <pc:chgData name="Anne Ca" userId="3ead224f8df32197" providerId="LiveId" clId="{4E63D5D4-8CFB-40F7-8E97-C8AC1D9FF92A}" dt="2022-09-19T16:08:46.002" v="1519" actId="47"/>
        <pc:sldMkLst>
          <pc:docMk/>
          <pc:sldMk cId="1085880443" sldId="294"/>
        </pc:sldMkLst>
      </pc:sldChg>
      <pc:sldChg chg="modSp del">
        <pc:chgData name="Anne Ca" userId="3ead224f8df32197" providerId="LiveId" clId="{4E63D5D4-8CFB-40F7-8E97-C8AC1D9FF92A}" dt="2022-09-19T16:09:10.632" v="1521" actId="47"/>
        <pc:sldMkLst>
          <pc:docMk/>
          <pc:sldMk cId="745182556" sldId="295"/>
        </pc:sldMkLst>
      </pc:sldChg>
      <pc:sldChg chg="modSp mod modAnim">
        <pc:chgData name="Anne Ca" userId="3ead224f8df32197" providerId="LiveId" clId="{4E63D5D4-8CFB-40F7-8E97-C8AC1D9FF92A}" dt="2022-09-19T16:14:54.900" v="1590" actId="20577"/>
        <pc:sldMkLst>
          <pc:docMk/>
          <pc:sldMk cId="2022419379" sldId="296"/>
        </pc:sldMkLst>
      </pc:sldChg>
      <pc:sldChg chg="modSp del">
        <pc:chgData name="Anne Ca" userId="3ead224f8df32197" providerId="LiveId" clId="{4E63D5D4-8CFB-40F7-8E97-C8AC1D9FF92A}" dt="2022-09-19T16:09:11.810" v="1522" actId="47"/>
        <pc:sldMkLst>
          <pc:docMk/>
          <pc:sldMk cId="1062891447" sldId="297"/>
        </pc:sldMkLst>
      </pc:sldChg>
      <pc:sldChg chg="modSp del">
        <pc:chgData name="Anne Ca" userId="3ead224f8df32197" providerId="LiveId" clId="{4E63D5D4-8CFB-40F7-8E97-C8AC1D9FF92A}" dt="2022-09-19T16:09:13.471" v="1523" actId="47"/>
        <pc:sldMkLst>
          <pc:docMk/>
          <pc:sldMk cId="666908539" sldId="298"/>
        </pc:sldMkLst>
      </pc:sldChg>
      <pc:sldChg chg="modSp del">
        <pc:chgData name="Anne Ca" userId="3ead224f8df32197" providerId="LiveId" clId="{4E63D5D4-8CFB-40F7-8E97-C8AC1D9FF92A}" dt="2022-09-19T16:09:14.475" v="1524" actId="47"/>
        <pc:sldMkLst>
          <pc:docMk/>
          <pc:sldMk cId="434279090" sldId="299"/>
        </pc:sldMkLst>
      </pc:sldChg>
      <pc:sldChg chg="modSp del">
        <pc:chgData name="Anne Ca" userId="3ead224f8df32197" providerId="LiveId" clId="{4E63D5D4-8CFB-40F7-8E97-C8AC1D9FF92A}" dt="2022-09-19T16:09:15.486" v="1525" actId="47"/>
        <pc:sldMkLst>
          <pc:docMk/>
          <pc:sldMk cId="240037974" sldId="300"/>
        </pc:sldMkLst>
      </pc:sldChg>
      <pc:sldChg chg="del">
        <pc:chgData name="Anne Ca" userId="3ead224f8df32197" providerId="LiveId" clId="{4E63D5D4-8CFB-40F7-8E97-C8AC1D9FF92A}" dt="2022-09-19T16:09:16.472" v="1526" actId="47"/>
        <pc:sldMkLst>
          <pc:docMk/>
          <pc:sldMk cId="156759077" sldId="301"/>
        </pc:sldMkLst>
      </pc:sldChg>
      <pc:sldChg chg="modSp del">
        <pc:chgData name="Anne Ca" userId="3ead224f8df32197" providerId="LiveId" clId="{4E63D5D4-8CFB-40F7-8E97-C8AC1D9FF92A}" dt="2022-09-19T16:09:17.686" v="1527" actId="47"/>
        <pc:sldMkLst>
          <pc:docMk/>
          <pc:sldMk cId="587190398" sldId="302"/>
        </pc:sldMkLst>
      </pc:sldChg>
      <pc:sldChg chg="modSp del">
        <pc:chgData name="Anne Ca" userId="3ead224f8df32197" providerId="LiveId" clId="{4E63D5D4-8CFB-40F7-8E97-C8AC1D9FF92A}" dt="2022-09-19T16:09:19.851" v="1528" actId="47"/>
        <pc:sldMkLst>
          <pc:docMk/>
          <pc:sldMk cId="1304799761" sldId="304"/>
        </pc:sldMkLst>
      </pc:sldChg>
      <pc:sldChg chg="modSp mod">
        <pc:chgData name="Anne Ca" userId="3ead224f8df32197" providerId="LiveId" clId="{4E63D5D4-8CFB-40F7-8E97-C8AC1D9FF92A}" dt="2022-09-19T17:08:55.481" v="1923" actId="6549"/>
        <pc:sldMkLst>
          <pc:docMk/>
          <pc:sldMk cId="1513557054" sldId="306"/>
        </pc:sldMkLst>
      </pc:sldChg>
      <pc:sldChg chg="addSp modSp mod setBg">
        <pc:chgData name="Anne Ca" userId="3ead224f8df32197" providerId="LiveId" clId="{4E63D5D4-8CFB-40F7-8E97-C8AC1D9FF92A}" dt="2022-09-19T13:50:40.078" v="248" actId="26606"/>
        <pc:sldMkLst>
          <pc:docMk/>
          <pc:sldMk cId="178961250" sldId="311"/>
        </pc:sldMkLst>
      </pc:sldChg>
      <pc:sldChg chg="modSp mod">
        <pc:chgData name="Anne Ca" userId="3ead224f8df32197" providerId="LiveId" clId="{4E63D5D4-8CFB-40F7-8E97-C8AC1D9FF92A}" dt="2022-09-19T17:11:17.066" v="1960" actId="122"/>
        <pc:sldMkLst>
          <pc:docMk/>
          <pc:sldMk cId="1688055762" sldId="313"/>
        </pc:sldMkLst>
      </pc:sldChg>
      <pc:sldChg chg="modSp mod modAnim">
        <pc:chgData name="Anne Ca" userId="3ead224f8df32197" providerId="LiveId" clId="{4E63D5D4-8CFB-40F7-8E97-C8AC1D9FF92A}" dt="2022-09-19T17:11:35.667" v="1965"/>
        <pc:sldMkLst>
          <pc:docMk/>
          <pc:sldMk cId="1836904164" sldId="314"/>
        </pc:sldMkLst>
      </pc:sldChg>
      <pc:sldChg chg="modSp">
        <pc:chgData name="Anne Ca" userId="3ead224f8df32197" providerId="LiveId" clId="{4E63D5D4-8CFB-40F7-8E97-C8AC1D9FF92A}" dt="2022-09-19T13:39:47.926" v="12"/>
        <pc:sldMkLst>
          <pc:docMk/>
          <pc:sldMk cId="21663250" sldId="315"/>
        </pc:sldMkLst>
      </pc:sldChg>
      <pc:sldChg chg="del">
        <pc:chgData name="Anne Ca" userId="3ead224f8df32197" providerId="LiveId" clId="{4E63D5D4-8CFB-40F7-8E97-C8AC1D9FF92A}" dt="2022-09-19T14:00:53.892" v="303" actId="47"/>
        <pc:sldMkLst>
          <pc:docMk/>
          <pc:sldMk cId="991561800" sldId="316"/>
        </pc:sldMkLst>
      </pc:sldChg>
      <pc:sldChg chg="modSp mod modAnim">
        <pc:chgData name="Anne Ca" userId="3ead224f8df32197" providerId="LiveId" clId="{4E63D5D4-8CFB-40F7-8E97-C8AC1D9FF92A}" dt="2022-09-19T17:12:05.052" v="1969" actId="20577"/>
        <pc:sldMkLst>
          <pc:docMk/>
          <pc:sldMk cId="781239852" sldId="317"/>
        </pc:sldMkLst>
      </pc:sldChg>
      <pc:sldChg chg="modSp mod">
        <pc:chgData name="Anne Ca" userId="3ead224f8df32197" providerId="LiveId" clId="{4E63D5D4-8CFB-40F7-8E97-C8AC1D9FF92A}" dt="2022-09-19T13:57:03.698" v="294" actId="6549"/>
        <pc:sldMkLst>
          <pc:docMk/>
          <pc:sldMk cId="425769917" sldId="318"/>
        </pc:sldMkLst>
      </pc:sldChg>
      <pc:sldChg chg="modSp del">
        <pc:chgData name="Anne Ca" userId="3ead224f8df32197" providerId="LiveId" clId="{4E63D5D4-8CFB-40F7-8E97-C8AC1D9FF92A}" dt="2022-09-19T16:08:47.347" v="1520" actId="47"/>
        <pc:sldMkLst>
          <pc:docMk/>
          <pc:sldMk cId="2139630594" sldId="319"/>
        </pc:sldMkLst>
      </pc:sldChg>
      <pc:sldChg chg="modAnim">
        <pc:chgData name="Anne Ca" userId="3ead224f8df32197" providerId="LiveId" clId="{4E63D5D4-8CFB-40F7-8E97-C8AC1D9FF92A}" dt="2022-09-19T17:19:53.815" v="2075"/>
        <pc:sldMkLst>
          <pc:docMk/>
          <pc:sldMk cId="5762407" sldId="320"/>
        </pc:sldMkLst>
      </pc:sldChg>
      <pc:sldChg chg="addSp modSp new mod modAnim">
        <pc:chgData name="Anne Ca" userId="3ead224f8df32197" providerId="LiveId" clId="{4E63D5D4-8CFB-40F7-8E97-C8AC1D9FF92A}" dt="2022-09-19T17:07:46.067" v="1814"/>
        <pc:sldMkLst>
          <pc:docMk/>
          <pc:sldMk cId="4128879934" sldId="321"/>
        </pc:sldMkLst>
      </pc:sldChg>
      <pc:sldChg chg="addSp modSp new mod setBg">
        <pc:chgData name="Anne Ca" userId="3ead224f8df32197" providerId="LiveId" clId="{4E63D5D4-8CFB-40F7-8E97-C8AC1D9FF92A}" dt="2022-09-19T13:50:04.123" v="246" actId="26606"/>
        <pc:sldMkLst>
          <pc:docMk/>
          <pc:sldMk cId="4189809248" sldId="322"/>
        </pc:sldMkLst>
      </pc:sldChg>
      <pc:sldChg chg="addSp modSp new mod setBg">
        <pc:chgData name="Anne Ca" userId="3ead224f8df32197" providerId="LiveId" clId="{4E63D5D4-8CFB-40F7-8E97-C8AC1D9FF92A}" dt="2022-09-19T13:55:47.611" v="272" actId="26606"/>
        <pc:sldMkLst>
          <pc:docMk/>
          <pc:sldMk cId="2806946476" sldId="323"/>
        </pc:sldMkLst>
      </pc:sldChg>
      <pc:sldChg chg="addSp delSp modSp new mod setBg">
        <pc:chgData name="Anne Ca" userId="3ead224f8df32197" providerId="LiveId" clId="{4E63D5D4-8CFB-40F7-8E97-C8AC1D9FF92A}" dt="2022-09-19T17:13:17.675" v="1997" actId="478"/>
        <pc:sldMkLst>
          <pc:docMk/>
          <pc:sldMk cId="2752080717" sldId="324"/>
        </pc:sldMkLst>
      </pc:sldChg>
      <pc:sldChg chg="addSp modSp new mod modAnim">
        <pc:chgData name="Anne Ca" userId="3ead224f8df32197" providerId="LiveId" clId="{4E63D5D4-8CFB-40F7-8E97-C8AC1D9FF92A}" dt="2022-09-19T17:13:53.430" v="2015" actId="113"/>
        <pc:sldMkLst>
          <pc:docMk/>
          <pc:sldMk cId="3955886502" sldId="325"/>
        </pc:sldMkLst>
      </pc:sldChg>
      <pc:sldChg chg="addSp delSp modSp new mod setBg">
        <pc:chgData name="Anne Ca" userId="3ead224f8df32197" providerId="LiveId" clId="{4E63D5D4-8CFB-40F7-8E97-C8AC1D9FF92A}" dt="2022-09-19T14:25:28.866" v="441" actId="26606"/>
        <pc:sldMkLst>
          <pc:docMk/>
          <pc:sldMk cId="1237057804" sldId="326"/>
        </pc:sldMkLst>
      </pc:sldChg>
      <pc:sldChg chg="addSp delSp modSp new mod modAnim">
        <pc:chgData name="Anne Ca" userId="3ead224f8df32197" providerId="LiveId" clId="{4E63D5D4-8CFB-40F7-8E97-C8AC1D9FF92A}" dt="2022-09-19T17:14:10.658" v="2019"/>
        <pc:sldMkLst>
          <pc:docMk/>
          <pc:sldMk cId="3059640199" sldId="327"/>
        </pc:sldMkLst>
      </pc:sldChg>
      <pc:sldChg chg="addSp delSp modSp new mod setBg">
        <pc:chgData name="Anne Ca" userId="3ead224f8df32197" providerId="LiveId" clId="{4E63D5D4-8CFB-40F7-8E97-C8AC1D9FF92A}" dt="2022-09-19T17:14:20.685" v="2020" actId="113"/>
        <pc:sldMkLst>
          <pc:docMk/>
          <pc:sldMk cId="2857673016" sldId="328"/>
        </pc:sldMkLst>
      </pc:sldChg>
      <pc:sldChg chg="addSp modSp new mod setBg modAnim">
        <pc:chgData name="Anne Ca" userId="3ead224f8df32197" providerId="LiveId" clId="{4E63D5D4-8CFB-40F7-8E97-C8AC1D9FF92A}" dt="2022-09-19T17:14:27.894" v="2023"/>
        <pc:sldMkLst>
          <pc:docMk/>
          <pc:sldMk cId="2277414402" sldId="329"/>
        </pc:sldMkLst>
      </pc:sldChg>
      <pc:sldChg chg="addSp delSp modSp new mod setBg">
        <pc:chgData name="Anne Ca" userId="3ead224f8df32197" providerId="LiveId" clId="{4E63D5D4-8CFB-40F7-8E97-C8AC1D9FF92A}" dt="2022-09-19T17:16:41.236" v="2030" actId="11529"/>
        <pc:sldMkLst>
          <pc:docMk/>
          <pc:sldMk cId="3317457295" sldId="330"/>
        </pc:sldMkLst>
      </pc:sldChg>
      <pc:sldChg chg="delSp modSp new mod modAnim">
        <pc:chgData name="Anne Ca" userId="3ead224f8df32197" providerId="LiveId" clId="{4E63D5D4-8CFB-40F7-8E97-C8AC1D9FF92A}" dt="2022-09-19T15:48:39.723" v="876" actId="1076"/>
        <pc:sldMkLst>
          <pc:docMk/>
          <pc:sldMk cId="2416207715" sldId="331"/>
        </pc:sldMkLst>
      </pc:sldChg>
      <pc:sldChg chg="addSp modSp new mod modAnim">
        <pc:chgData name="Anne Ca" userId="3ead224f8df32197" providerId="LiveId" clId="{4E63D5D4-8CFB-40F7-8E97-C8AC1D9FF92A}" dt="2022-09-19T17:20:35.213" v="2100"/>
        <pc:sldMkLst>
          <pc:docMk/>
          <pc:sldMk cId="4180083217" sldId="332"/>
        </pc:sldMkLst>
      </pc:sldChg>
      <pc:sldChg chg="addSp modSp new mod modAnim">
        <pc:chgData name="Anne Ca" userId="3ead224f8df32197" providerId="LiveId" clId="{4E63D5D4-8CFB-40F7-8E97-C8AC1D9FF92A}" dt="2022-09-19T17:20:53.541" v="2110"/>
        <pc:sldMkLst>
          <pc:docMk/>
          <pc:sldMk cId="2721716522" sldId="333"/>
        </pc:sldMkLst>
      </pc:sldChg>
      <pc:sldChg chg="addSp modSp new mod">
        <pc:chgData name="Anne Ca" userId="3ead224f8df32197" providerId="LiveId" clId="{4E63D5D4-8CFB-40F7-8E97-C8AC1D9FF92A}" dt="2022-09-19T15:58:15.544" v="1065" actId="11529"/>
        <pc:sldMkLst>
          <pc:docMk/>
          <pc:sldMk cId="4098979318" sldId="334"/>
        </pc:sldMkLst>
      </pc:sldChg>
      <pc:sldChg chg="addSp modSp new mod modAnim">
        <pc:chgData name="Anne Ca" userId="3ead224f8df32197" providerId="LiveId" clId="{4E63D5D4-8CFB-40F7-8E97-C8AC1D9FF92A}" dt="2022-09-19T17:21:07.710" v="2114"/>
        <pc:sldMkLst>
          <pc:docMk/>
          <pc:sldMk cId="1109647132" sldId="335"/>
        </pc:sldMkLst>
      </pc:sldChg>
      <pc:sldChg chg="modSp new mod modAnim">
        <pc:chgData name="Anne Ca" userId="3ead224f8df32197" providerId="LiveId" clId="{4E63D5D4-8CFB-40F7-8E97-C8AC1D9FF92A}" dt="2022-09-19T17:21:34.756" v="2160" actId="20577"/>
        <pc:sldMkLst>
          <pc:docMk/>
          <pc:sldMk cId="1483012659" sldId="336"/>
        </pc:sldMkLst>
      </pc:sldChg>
      <pc:sldChg chg="addSp delSp modSp new mod setBg delAnim modAnim">
        <pc:chgData name="Anne Ca" userId="3ead224f8df32197" providerId="LiveId" clId="{4E63D5D4-8CFB-40F7-8E97-C8AC1D9FF92A}" dt="2022-09-19T17:22:43.287" v="2179" actId="478"/>
        <pc:sldMkLst>
          <pc:docMk/>
          <pc:sldMk cId="856277083" sldId="337"/>
        </pc:sldMkLst>
      </pc:sldChg>
      <pc:sldChg chg="modSp new mod">
        <pc:chgData name="Anne Ca" userId="3ead224f8df32197" providerId="LiveId" clId="{4E63D5D4-8CFB-40F7-8E97-C8AC1D9FF92A}" dt="2022-09-19T16:15:47.853" v="1621" actId="207"/>
        <pc:sldMkLst>
          <pc:docMk/>
          <pc:sldMk cId="978402072" sldId="338"/>
        </pc:sldMkLst>
      </pc:sldChg>
      <pc:sldChg chg="modSp new del mod">
        <pc:chgData name="Anne Ca" userId="3ead224f8df32197" providerId="LiveId" clId="{4E63D5D4-8CFB-40F7-8E97-C8AC1D9FF92A}" dt="2022-09-19T16:12:56.567" v="1543" actId="47"/>
        <pc:sldMkLst>
          <pc:docMk/>
          <pc:sldMk cId="2693677712" sldId="338"/>
        </pc:sldMkLst>
      </pc:sldChg>
      <pc:sldChg chg="addSp delSp modSp new mod setBg">
        <pc:chgData name="Anne Ca" userId="3ead224f8df32197" providerId="LiveId" clId="{4E63D5D4-8CFB-40F7-8E97-C8AC1D9FF92A}" dt="2022-09-19T16:16:41.961" v="1627" actId="22"/>
        <pc:sldMkLst>
          <pc:docMk/>
          <pc:sldMk cId="555314599" sldId="339"/>
        </pc:sldMkLst>
      </pc:sldChg>
      <pc:sldChg chg="addSp modSp new mod setBg">
        <pc:chgData name="Anne Ca" userId="3ead224f8df32197" providerId="LiveId" clId="{4E63D5D4-8CFB-40F7-8E97-C8AC1D9FF92A}" dt="2022-09-19T16:16:49.685" v="1632" actId="26606"/>
        <pc:sldMkLst>
          <pc:docMk/>
          <pc:sldMk cId="1314762992" sldId="340"/>
        </pc:sldMkLst>
      </pc:sldChg>
      <pc:sldChg chg="addSp modSp new mod setBg modAnim">
        <pc:chgData name="Anne Ca" userId="3ead224f8df32197" providerId="LiveId" clId="{4E63D5D4-8CFB-40F7-8E97-C8AC1D9FF92A}" dt="2022-09-19T17:12:59.912" v="1995" actId="20577"/>
        <pc:sldMkLst>
          <pc:docMk/>
          <pc:sldMk cId="430664404" sldId="341"/>
        </pc:sldMkLst>
      </pc:sldChg>
      <pc:sldChg chg="addSp modSp new mod setBg">
        <pc:chgData name="Anne Ca" userId="3ead224f8df32197" providerId="LiveId" clId="{4E63D5D4-8CFB-40F7-8E97-C8AC1D9FF92A}" dt="2022-09-19T17:13:20.778" v="1999" actId="1076"/>
        <pc:sldMkLst>
          <pc:docMk/>
          <pc:sldMk cId="1700081731" sldId="342"/>
        </pc:sldMkLst>
      </pc:sldChg>
      <pc:sldChg chg="addSp modSp new mod setBg">
        <pc:chgData name="Anne Ca" userId="3ead224f8df32197" providerId="LiveId" clId="{4E63D5D4-8CFB-40F7-8E97-C8AC1D9FF92A}" dt="2022-09-19T17:22:18.450" v="2176" actId="26606"/>
        <pc:sldMkLst>
          <pc:docMk/>
          <pc:sldMk cId="2500491331" sldId="343"/>
        </pc:sldMkLst>
      </pc:sldChg>
      <pc:sldChg chg="addSp modSp new mod modAnim">
        <pc:chgData name="Anne Ca" userId="3ead224f8df32197" providerId="LiveId" clId="{4E63D5D4-8CFB-40F7-8E97-C8AC1D9FF92A}" dt="2022-09-19T17:22:52.682" v="2181" actId="1076"/>
        <pc:sldMkLst>
          <pc:docMk/>
          <pc:sldMk cId="3340827195" sldId="344"/>
        </pc:sldMkLst>
      </pc:sldChg>
      <pc:sldChg chg="addSp modSp new mod setBg">
        <pc:chgData name="Anne Ca" userId="3ead224f8df32197" providerId="LiveId" clId="{4E63D5D4-8CFB-40F7-8E97-C8AC1D9FF92A}" dt="2022-09-19T17:01:38.018" v="1787" actId="1076"/>
        <pc:sldMkLst>
          <pc:docMk/>
          <pc:sldMk cId="2290605459" sldId="345"/>
        </pc:sldMkLst>
      </pc:sldChg>
      <pc:sldChg chg="addSp modSp new mod setBg">
        <pc:chgData name="Anne Ca" userId="3ead224f8df32197" providerId="LiveId" clId="{4E63D5D4-8CFB-40F7-8E97-C8AC1D9FF92A}" dt="2022-09-19T17:01:51.716" v="1790" actId="26606"/>
        <pc:sldMkLst>
          <pc:docMk/>
          <pc:sldMk cId="2700321364" sldId="346"/>
        </pc:sldMkLst>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svg"/><Relationship Id="rId1" Type="http://schemas.openxmlformats.org/officeDocument/2006/relationships/image" Target="../media/image88.png"/><Relationship Id="rId6" Type="http://schemas.openxmlformats.org/officeDocument/2006/relationships/image" Target="../media/image93.svg"/><Relationship Id="rId5" Type="http://schemas.openxmlformats.org/officeDocument/2006/relationships/image" Target="../media/image92.png"/><Relationship Id="rId4" Type="http://schemas.openxmlformats.org/officeDocument/2006/relationships/image" Target="../media/image91.svg"/></Relationships>
</file>

<file path=ppt/diagrams/_rels/drawing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svg"/><Relationship Id="rId1" Type="http://schemas.openxmlformats.org/officeDocument/2006/relationships/image" Target="../media/image88.png"/><Relationship Id="rId6" Type="http://schemas.openxmlformats.org/officeDocument/2006/relationships/image" Target="../media/image93.svg"/><Relationship Id="rId5" Type="http://schemas.openxmlformats.org/officeDocument/2006/relationships/image" Target="../media/image92.png"/><Relationship Id="rId4" Type="http://schemas.openxmlformats.org/officeDocument/2006/relationships/image" Target="../media/image91.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0858C42-4E2D-49D7-AC25-4156A936E4C3}"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D67CEAB4-5926-4304-8843-4A438A01BD11}">
      <dgm:prSet/>
      <dgm:spPr/>
      <dgm:t>
        <a:bodyPr/>
        <a:lstStyle/>
        <a:p>
          <a:r>
            <a:rPr lang="fr-BE"/>
            <a:t>As-tu repéré la partie « modelage » ?</a:t>
          </a:r>
          <a:endParaRPr lang="en-US"/>
        </a:p>
      </dgm:t>
    </dgm:pt>
    <dgm:pt modelId="{0422C7C1-3E16-4B9A-BE9C-4CF4B33965A5}" type="parTrans" cxnId="{294885BD-F1BE-416A-8FC9-623D0C440CD1}">
      <dgm:prSet/>
      <dgm:spPr/>
      <dgm:t>
        <a:bodyPr/>
        <a:lstStyle/>
        <a:p>
          <a:endParaRPr lang="en-US"/>
        </a:p>
      </dgm:t>
    </dgm:pt>
    <dgm:pt modelId="{F2A5C1A9-5F8D-4533-9114-83DF54BA4E6A}" type="sibTrans" cxnId="{294885BD-F1BE-416A-8FC9-623D0C440CD1}">
      <dgm:prSet/>
      <dgm:spPr/>
      <dgm:t>
        <a:bodyPr/>
        <a:lstStyle/>
        <a:p>
          <a:endParaRPr lang="en-US"/>
        </a:p>
      </dgm:t>
    </dgm:pt>
    <dgm:pt modelId="{319AD574-0F6D-4DB8-AA53-7952FAF9264E}">
      <dgm:prSet/>
      <dgm:spPr/>
      <dgm:t>
        <a:bodyPr/>
        <a:lstStyle/>
        <a:p>
          <a:r>
            <a:rPr lang="fr-BE"/>
            <a:t>Quels sont les éléments que tu peux mettre en lien avec la grille ?</a:t>
          </a:r>
          <a:endParaRPr lang="en-US"/>
        </a:p>
      </dgm:t>
    </dgm:pt>
    <dgm:pt modelId="{FA513FC3-CA76-40B0-91CC-7308FA410F68}" type="parTrans" cxnId="{6CDC0C81-5E8B-40D1-883F-FE7FEF296283}">
      <dgm:prSet/>
      <dgm:spPr/>
      <dgm:t>
        <a:bodyPr/>
        <a:lstStyle/>
        <a:p>
          <a:endParaRPr lang="en-US"/>
        </a:p>
      </dgm:t>
    </dgm:pt>
    <dgm:pt modelId="{99FD5FD1-6562-4BB4-B55B-26E65FEDA83D}" type="sibTrans" cxnId="{6CDC0C81-5E8B-40D1-883F-FE7FEF296283}">
      <dgm:prSet/>
      <dgm:spPr/>
      <dgm:t>
        <a:bodyPr/>
        <a:lstStyle/>
        <a:p>
          <a:endParaRPr lang="en-US"/>
        </a:p>
      </dgm:t>
    </dgm:pt>
    <dgm:pt modelId="{40BEA148-89C3-47DB-AFAF-4A210BC4AA10}">
      <dgm:prSet/>
      <dgm:spPr/>
      <dgm:t>
        <a:bodyPr/>
        <a:lstStyle/>
        <a:p>
          <a:r>
            <a:rPr lang="fr-BE"/>
            <a:t>Propose des pistes d’amélioration.</a:t>
          </a:r>
          <a:endParaRPr lang="en-US"/>
        </a:p>
      </dgm:t>
    </dgm:pt>
    <dgm:pt modelId="{3ED69D56-F3DD-4EAC-84C2-3FAA3B858F00}" type="parTrans" cxnId="{E444B866-F0D6-49B2-8838-F466B8C021CD}">
      <dgm:prSet/>
      <dgm:spPr/>
      <dgm:t>
        <a:bodyPr/>
        <a:lstStyle/>
        <a:p>
          <a:endParaRPr lang="en-US"/>
        </a:p>
      </dgm:t>
    </dgm:pt>
    <dgm:pt modelId="{B9636843-99AF-4001-87A9-A447EE750148}" type="sibTrans" cxnId="{E444B866-F0D6-49B2-8838-F466B8C021CD}">
      <dgm:prSet/>
      <dgm:spPr/>
      <dgm:t>
        <a:bodyPr/>
        <a:lstStyle/>
        <a:p>
          <a:endParaRPr lang="en-US"/>
        </a:p>
      </dgm:t>
    </dgm:pt>
    <dgm:pt modelId="{E0071F57-4019-493F-BBAA-82DDA7078228}" type="pres">
      <dgm:prSet presAssocID="{50858C42-4E2D-49D7-AC25-4156A936E4C3}" presName="root" presStyleCnt="0">
        <dgm:presLayoutVars>
          <dgm:dir/>
          <dgm:resizeHandles val="exact"/>
        </dgm:presLayoutVars>
      </dgm:prSet>
      <dgm:spPr/>
    </dgm:pt>
    <dgm:pt modelId="{36755432-5C6D-4AF7-9457-5D10C0D2C806}" type="pres">
      <dgm:prSet presAssocID="{D67CEAB4-5926-4304-8843-4A438A01BD11}" presName="compNode" presStyleCnt="0"/>
      <dgm:spPr/>
    </dgm:pt>
    <dgm:pt modelId="{E7F4D47A-8061-4A95-869E-96B268D25BF8}" type="pres">
      <dgm:prSet presAssocID="{D67CEAB4-5926-4304-8843-4A438A01BD11}" presName="bgRect" presStyleLbl="bgShp" presStyleIdx="0" presStyleCnt="3"/>
      <dgm:spPr/>
    </dgm:pt>
    <dgm:pt modelId="{4498A21A-709F-46C1-A262-12A702D1A6B5}" type="pres">
      <dgm:prSet presAssocID="{D67CEAB4-5926-4304-8843-4A438A01BD11}"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alloon Animal"/>
        </a:ext>
      </dgm:extLst>
    </dgm:pt>
    <dgm:pt modelId="{591C1A07-CA9D-477D-85F9-308A757A24DD}" type="pres">
      <dgm:prSet presAssocID="{D67CEAB4-5926-4304-8843-4A438A01BD11}" presName="spaceRect" presStyleCnt="0"/>
      <dgm:spPr/>
    </dgm:pt>
    <dgm:pt modelId="{DF93B143-7FB5-41A7-A5F5-7DE3EA3A9409}" type="pres">
      <dgm:prSet presAssocID="{D67CEAB4-5926-4304-8843-4A438A01BD11}" presName="parTx" presStyleLbl="revTx" presStyleIdx="0" presStyleCnt="3">
        <dgm:presLayoutVars>
          <dgm:chMax val="0"/>
          <dgm:chPref val="0"/>
        </dgm:presLayoutVars>
      </dgm:prSet>
      <dgm:spPr/>
    </dgm:pt>
    <dgm:pt modelId="{B9AA7A37-07D7-410D-93C4-45A5D8C7346A}" type="pres">
      <dgm:prSet presAssocID="{F2A5C1A9-5F8D-4533-9114-83DF54BA4E6A}" presName="sibTrans" presStyleCnt="0"/>
      <dgm:spPr/>
    </dgm:pt>
    <dgm:pt modelId="{955B49F8-0B11-4195-B42E-680CDA02A96B}" type="pres">
      <dgm:prSet presAssocID="{319AD574-0F6D-4DB8-AA53-7952FAF9264E}" presName="compNode" presStyleCnt="0"/>
      <dgm:spPr/>
    </dgm:pt>
    <dgm:pt modelId="{FB726368-479F-4BB0-B680-4E8EDDE9F771}" type="pres">
      <dgm:prSet presAssocID="{319AD574-0F6D-4DB8-AA53-7952FAF9264E}" presName="bgRect" presStyleLbl="bgShp" presStyleIdx="1" presStyleCnt="3"/>
      <dgm:spPr/>
    </dgm:pt>
    <dgm:pt modelId="{0466D6F6-5BA2-4277-ACD6-CB0E6F716CF6}" type="pres">
      <dgm:prSet presAssocID="{319AD574-0F6D-4DB8-AA53-7952FAF9264E}"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onnecté"/>
        </a:ext>
      </dgm:extLst>
    </dgm:pt>
    <dgm:pt modelId="{594CD408-3BE1-4626-937E-8E5E4CE73068}" type="pres">
      <dgm:prSet presAssocID="{319AD574-0F6D-4DB8-AA53-7952FAF9264E}" presName="spaceRect" presStyleCnt="0"/>
      <dgm:spPr/>
    </dgm:pt>
    <dgm:pt modelId="{42BECD08-3DE0-4693-8F9A-372BC318C6A4}" type="pres">
      <dgm:prSet presAssocID="{319AD574-0F6D-4DB8-AA53-7952FAF9264E}" presName="parTx" presStyleLbl="revTx" presStyleIdx="1" presStyleCnt="3">
        <dgm:presLayoutVars>
          <dgm:chMax val="0"/>
          <dgm:chPref val="0"/>
        </dgm:presLayoutVars>
      </dgm:prSet>
      <dgm:spPr/>
    </dgm:pt>
    <dgm:pt modelId="{D977CB72-2483-4F7E-956B-6AB462BE9CBC}" type="pres">
      <dgm:prSet presAssocID="{99FD5FD1-6562-4BB4-B55B-26E65FEDA83D}" presName="sibTrans" presStyleCnt="0"/>
      <dgm:spPr/>
    </dgm:pt>
    <dgm:pt modelId="{BACB7AA1-B0A7-46E4-99E1-6567EBF5BAC9}" type="pres">
      <dgm:prSet presAssocID="{40BEA148-89C3-47DB-AFAF-4A210BC4AA10}" presName="compNode" presStyleCnt="0"/>
      <dgm:spPr/>
    </dgm:pt>
    <dgm:pt modelId="{E38543C7-4179-45BD-B074-BAE2364FFD82}" type="pres">
      <dgm:prSet presAssocID="{40BEA148-89C3-47DB-AFAF-4A210BC4AA10}" presName="bgRect" presStyleLbl="bgShp" presStyleIdx="2" presStyleCnt="3"/>
      <dgm:spPr/>
    </dgm:pt>
    <dgm:pt modelId="{7C440A33-4A52-44B1-BB95-35DE0B288BE6}" type="pres">
      <dgm:prSet presAssocID="{40BEA148-89C3-47DB-AFAF-4A210BC4AA10}"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Train"/>
        </a:ext>
      </dgm:extLst>
    </dgm:pt>
    <dgm:pt modelId="{FAFA5652-25F6-4ADD-92E2-646732F57173}" type="pres">
      <dgm:prSet presAssocID="{40BEA148-89C3-47DB-AFAF-4A210BC4AA10}" presName="spaceRect" presStyleCnt="0"/>
      <dgm:spPr/>
    </dgm:pt>
    <dgm:pt modelId="{53733936-9D10-45A9-8654-4192F979F064}" type="pres">
      <dgm:prSet presAssocID="{40BEA148-89C3-47DB-AFAF-4A210BC4AA10}" presName="parTx" presStyleLbl="revTx" presStyleIdx="2" presStyleCnt="3">
        <dgm:presLayoutVars>
          <dgm:chMax val="0"/>
          <dgm:chPref val="0"/>
        </dgm:presLayoutVars>
      </dgm:prSet>
      <dgm:spPr/>
    </dgm:pt>
  </dgm:ptLst>
  <dgm:cxnLst>
    <dgm:cxn modelId="{AE63BD3B-526F-434E-BC89-05BB3265A3F1}" type="presOf" srcId="{D67CEAB4-5926-4304-8843-4A438A01BD11}" destId="{DF93B143-7FB5-41A7-A5F5-7DE3EA3A9409}" srcOrd="0" destOrd="0" presId="urn:microsoft.com/office/officeart/2018/2/layout/IconVerticalSolidList"/>
    <dgm:cxn modelId="{E444B866-F0D6-49B2-8838-F466B8C021CD}" srcId="{50858C42-4E2D-49D7-AC25-4156A936E4C3}" destId="{40BEA148-89C3-47DB-AFAF-4A210BC4AA10}" srcOrd="2" destOrd="0" parTransId="{3ED69D56-F3DD-4EAC-84C2-3FAA3B858F00}" sibTransId="{B9636843-99AF-4001-87A9-A447EE750148}"/>
    <dgm:cxn modelId="{6CDC0C81-5E8B-40D1-883F-FE7FEF296283}" srcId="{50858C42-4E2D-49D7-AC25-4156A936E4C3}" destId="{319AD574-0F6D-4DB8-AA53-7952FAF9264E}" srcOrd="1" destOrd="0" parTransId="{FA513FC3-CA76-40B0-91CC-7308FA410F68}" sibTransId="{99FD5FD1-6562-4BB4-B55B-26E65FEDA83D}"/>
    <dgm:cxn modelId="{294885BD-F1BE-416A-8FC9-623D0C440CD1}" srcId="{50858C42-4E2D-49D7-AC25-4156A936E4C3}" destId="{D67CEAB4-5926-4304-8843-4A438A01BD11}" srcOrd="0" destOrd="0" parTransId="{0422C7C1-3E16-4B9A-BE9C-4CF4B33965A5}" sibTransId="{F2A5C1A9-5F8D-4533-9114-83DF54BA4E6A}"/>
    <dgm:cxn modelId="{7E4CB6CA-5875-48EE-92D2-EE1A2DF2588C}" type="presOf" srcId="{40BEA148-89C3-47DB-AFAF-4A210BC4AA10}" destId="{53733936-9D10-45A9-8654-4192F979F064}" srcOrd="0" destOrd="0" presId="urn:microsoft.com/office/officeart/2018/2/layout/IconVerticalSolidList"/>
    <dgm:cxn modelId="{F8E9E2F0-FCAD-4919-BF72-7ECF82C66C1E}" type="presOf" srcId="{319AD574-0F6D-4DB8-AA53-7952FAF9264E}" destId="{42BECD08-3DE0-4693-8F9A-372BC318C6A4}" srcOrd="0" destOrd="0" presId="urn:microsoft.com/office/officeart/2018/2/layout/IconVerticalSolidList"/>
    <dgm:cxn modelId="{1DC70FF4-9579-4F7D-8448-78052E7D4127}" type="presOf" srcId="{50858C42-4E2D-49D7-AC25-4156A936E4C3}" destId="{E0071F57-4019-493F-BBAA-82DDA7078228}" srcOrd="0" destOrd="0" presId="urn:microsoft.com/office/officeart/2018/2/layout/IconVerticalSolidList"/>
    <dgm:cxn modelId="{948EB1A4-7CF9-461C-8F91-C0868D29A5EE}" type="presParOf" srcId="{E0071F57-4019-493F-BBAA-82DDA7078228}" destId="{36755432-5C6D-4AF7-9457-5D10C0D2C806}" srcOrd="0" destOrd="0" presId="urn:microsoft.com/office/officeart/2018/2/layout/IconVerticalSolidList"/>
    <dgm:cxn modelId="{B4E3B971-359E-49CA-BEF4-D0F34786230B}" type="presParOf" srcId="{36755432-5C6D-4AF7-9457-5D10C0D2C806}" destId="{E7F4D47A-8061-4A95-869E-96B268D25BF8}" srcOrd="0" destOrd="0" presId="urn:microsoft.com/office/officeart/2018/2/layout/IconVerticalSolidList"/>
    <dgm:cxn modelId="{BE9ECEB6-B44F-4229-A2B1-078D17E102C1}" type="presParOf" srcId="{36755432-5C6D-4AF7-9457-5D10C0D2C806}" destId="{4498A21A-709F-46C1-A262-12A702D1A6B5}" srcOrd="1" destOrd="0" presId="urn:microsoft.com/office/officeart/2018/2/layout/IconVerticalSolidList"/>
    <dgm:cxn modelId="{192253B0-214B-4B0B-8B5F-5ECA75E646F3}" type="presParOf" srcId="{36755432-5C6D-4AF7-9457-5D10C0D2C806}" destId="{591C1A07-CA9D-477D-85F9-308A757A24DD}" srcOrd="2" destOrd="0" presId="urn:microsoft.com/office/officeart/2018/2/layout/IconVerticalSolidList"/>
    <dgm:cxn modelId="{355C5540-73A4-4392-9693-A3E0000155E2}" type="presParOf" srcId="{36755432-5C6D-4AF7-9457-5D10C0D2C806}" destId="{DF93B143-7FB5-41A7-A5F5-7DE3EA3A9409}" srcOrd="3" destOrd="0" presId="urn:microsoft.com/office/officeart/2018/2/layout/IconVerticalSolidList"/>
    <dgm:cxn modelId="{448E8604-13AD-4BEA-85E0-0166337F7322}" type="presParOf" srcId="{E0071F57-4019-493F-BBAA-82DDA7078228}" destId="{B9AA7A37-07D7-410D-93C4-45A5D8C7346A}" srcOrd="1" destOrd="0" presId="urn:microsoft.com/office/officeart/2018/2/layout/IconVerticalSolidList"/>
    <dgm:cxn modelId="{2826F695-ED54-44F2-AE37-47A2F3AD4A79}" type="presParOf" srcId="{E0071F57-4019-493F-BBAA-82DDA7078228}" destId="{955B49F8-0B11-4195-B42E-680CDA02A96B}" srcOrd="2" destOrd="0" presId="urn:microsoft.com/office/officeart/2018/2/layout/IconVerticalSolidList"/>
    <dgm:cxn modelId="{79EEBC50-860C-4102-9A21-375A891B631A}" type="presParOf" srcId="{955B49F8-0B11-4195-B42E-680CDA02A96B}" destId="{FB726368-479F-4BB0-B680-4E8EDDE9F771}" srcOrd="0" destOrd="0" presId="urn:microsoft.com/office/officeart/2018/2/layout/IconVerticalSolidList"/>
    <dgm:cxn modelId="{11E1560F-1BC1-4F67-84B5-21840BF56EA8}" type="presParOf" srcId="{955B49F8-0B11-4195-B42E-680CDA02A96B}" destId="{0466D6F6-5BA2-4277-ACD6-CB0E6F716CF6}" srcOrd="1" destOrd="0" presId="urn:microsoft.com/office/officeart/2018/2/layout/IconVerticalSolidList"/>
    <dgm:cxn modelId="{CCCB6E9D-83B1-4690-A3D5-44ECA84CD4A7}" type="presParOf" srcId="{955B49F8-0B11-4195-B42E-680CDA02A96B}" destId="{594CD408-3BE1-4626-937E-8E5E4CE73068}" srcOrd="2" destOrd="0" presId="urn:microsoft.com/office/officeart/2018/2/layout/IconVerticalSolidList"/>
    <dgm:cxn modelId="{8B5E991A-EBF4-4B5E-9253-39C3299D7CB0}" type="presParOf" srcId="{955B49F8-0B11-4195-B42E-680CDA02A96B}" destId="{42BECD08-3DE0-4693-8F9A-372BC318C6A4}" srcOrd="3" destOrd="0" presId="urn:microsoft.com/office/officeart/2018/2/layout/IconVerticalSolidList"/>
    <dgm:cxn modelId="{05CA6D36-75C4-4A72-BDFF-0070148F78F8}" type="presParOf" srcId="{E0071F57-4019-493F-BBAA-82DDA7078228}" destId="{D977CB72-2483-4F7E-956B-6AB462BE9CBC}" srcOrd="3" destOrd="0" presId="urn:microsoft.com/office/officeart/2018/2/layout/IconVerticalSolidList"/>
    <dgm:cxn modelId="{6F5C18F8-B298-48C8-B363-50813FE877E1}" type="presParOf" srcId="{E0071F57-4019-493F-BBAA-82DDA7078228}" destId="{BACB7AA1-B0A7-46E4-99E1-6567EBF5BAC9}" srcOrd="4" destOrd="0" presId="urn:microsoft.com/office/officeart/2018/2/layout/IconVerticalSolidList"/>
    <dgm:cxn modelId="{BA960D2B-3836-4988-B034-427E4E31FC7A}" type="presParOf" srcId="{BACB7AA1-B0A7-46E4-99E1-6567EBF5BAC9}" destId="{E38543C7-4179-45BD-B074-BAE2364FFD82}" srcOrd="0" destOrd="0" presId="urn:microsoft.com/office/officeart/2018/2/layout/IconVerticalSolidList"/>
    <dgm:cxn modelId="{837E33A2-120F-424C-B88E-3B41B720D857}" type="presParOf" srcId="{BACB7AA1-B0A7-46E4-99E1-6567EBF5BAC9}" destId="{7C440A33-4A52-44B1-BB95-35DE0B288BE6}" srcOrd="1" destOrd="0" presId="urn:microsoft.com/office/officeart/2018/2/layout/IconVerticalSolidList"/>
    <dgm:cxn modelId="{157C10BC-5D95-4194-BCF5-30586844A2F5}" type="presParOf" srcId="{BACB7AA1-B0A7-46E4-99E1-6567EBF5BAC9}" destId="{FAFA5652-25F6-4ADD-92E2-646732F57173}" srcOrd="2" destOrd="0" presId="urn:microsoft.com/office/officeart/2018/2/layout/IconVerticalSolidList"/>
    <dgm:cxn modelId="{C6C29004-D2F6-42E6-8772-61B793EB39AF}" type="presParOf" srcId="{BACB7AA1-B0A7-46E4-99E1-6567EBF5BAC9}" destId="{53733936-9D10-45A9-8654-4192F979F064}"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F4D47A-8061-4A95-869E-96B268D25BF8}">
      <dsp:nvSpPr>
        <dsp:cNvPr id="0" name=""/>
        <dsp:cNvSpPr/>
      </dsp:nvSpPr>
      <dsp:spPr>
        <a:xfrm>
          <a:off x="0" y="600"/>
          <a:ext cx="5641974" cy="140572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498A21A-709F-46C1-A262-12A702D1A6B5}">
      <dsp:nvSpPr>
        <dsp:cNvPr id="0" name=""/>
        <dsp:cNvSpPr/>
      </dsp:nvSpPr>
      <dsp:spPr>
        <a:xfrm>
          <a:off x="425232" y="316889"/>
          <a:ext cx="773150" cy="77315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F93B143-7FB5-41A7-A5F5-7DE3EA3A9409}">
      <dsp:nvSpPr>
        <dsp:cNvPr id="0" name=""/>
        <dsp:cNvSpPr/>
      </dsp:nvSpPr>
      <dsp:spPr>
        <a:xfrm>
          <a:off x="1623616" y="600"/>
          <a:ext cx="4018358" cy="14057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8773" tIns="148773" rIns="148773" bIns="148773" numCol="1" spcCol="1270" anchor="ctr" anchorCtr="0">
          <a:noAutofit/>
        </a:bodyPr>
        <a:lstStyle/>
        <a:p>
          <a:pPr marL="0" lvl="0" indent="0" algn="l" defTabSz="1111250">
            <a:lnSpc>
              <a:spcPct val="90000"/>
            </a:lnSpc>
            <a:spcBef>
              <a:spcPct val="0"/>
            </a:spcBef>
            <a:spcAft>
              <a:spcPct val="35000"/>
            </a:spcAft>
            <a:buNone/>
          </a:pPr>
          <a:r>
            <a:rPr lang="fr-BE" sz="2500" kern="1200"/>
            <a:t>As-tu repéré la partie « modelage » ?</a:t>
          </a:r>
          <a:endParaRPr lang="en-US" sz="2500" kern="1200"/>
        </a:p>
      </dsp:txBody>
      <dsp:txXfrm>
        <a:off x="1623616" y="600"/>
        <a:ext cx="4018358" cy="1405728"/>
      </dsp:txXfrm>
    </dsp:sp>
    <dsp:sp modelId="{FB726368-479F-4BB0-B680-4E8EDDE9F771}">
      <dsp:nvSpPr>
        <dsp:cNvPr id="0" name=""/>
        <dsp:cNvSpPr/>
      </dsp:nvSpPr>
      <dsp:spPr>
        <a:xfrm>
          <a:off x="0" y="1757760"/>
          <a:ext cx="5641974" cy="140572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466D6F6-5BA2-4277-ACD6-CB0E6F716CF6}">
      <dsp:nvSpPr>
        <dsp:cNvPr id="0" name=""/>
        <dsp:cNvSpPr/>
      </dsp:nvSpPr>
      <dsp:spPr>
        <a:xfrm>
          <a:off x="425232" y="2074049"/>
          <a:ext cx="773150" cy="77315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2BECD08-3DE0-4693-8F9A-372BC318C6A4}">
      <dsp:nvSpPr>
        <dsp:cNvPr id="0" name=""/>
        <dsp:cNvSpPr/>
      </dsp:nvSpPr>
      <dsp:spPr>
        <a:xfrm>
          <a:off x="1623616" y="1757760"/>
          <a:ext cx="4018358" cy="14057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8773" tIns="148773" rIns="148773" bIns="148773" numCol="1" spcCol="1270" anchor="ctr" anchorCtr="0">
          <a:noAutofit/>
        </a:bodyPr>
        <a:lstStyle/>
        <a:p>
          <a:pPr marL="0" lvl="0" indent="0" algn="l" defTabSz="1111250">
            <a:lnSpc>
              <a:spcPct val="90000"/>
            </a:lnSpc>
            <a:spcBef>
              <a:spcPct val="0"/>
            </a:spcBef>
            <a:spcAft>
              <a:spcPct val="35000"/>
            </a:spcAft>
            <a:buNone/>
          </a:pPr>
          <a:r>
            <a:rPr lang="fr-BE" sz="2500" kern="1200"/>
            <a:t>Quels sont les éléments que tu peux mettre en lien avec la grille ?</a:t>
          </a:r>
          <a:endParaRPr lang="en-US" sz="2500" kern="1200"/>
        </a:p>
      </dsp:txBody>
      <dsp:txXfrm>
        <a:off x="1623616" y="1757760"/>
        <a:ext cx="4018358" cy="1405728"/>
      </dsp:txXfrm>
    </dsp:sp>
    <dsp:sp modelId="{E38543C7-4179-45BD-B074-BAE2364FFD82}">
      <dsp:nvSpPr>
        <dsp:cNvPr id="0" name=""/>
        <dsp:cNvSpPr/>
      </dsp:nvSpPr>
      <dsp:spPr>
        <a:xfrm>
          <a:off x="0" y="3514921"/>
          <a:ext cx="5641974" cy="140572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C440A33-4A52-44B1-BB95-35DE0B288BE6}">
      <dsp:nvSpPr>
        <dsp:cNvPr id="0" name=""/>
        <dsp:cNvSpPr/>
      </dsp:nvSpPr>
      <dsp:spPr>
        <a:xfrm>
          <a:off x="425232" y="3831209"/>
          <a:ext cx="773150" cy="77315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3733936-9D10-45A9-8654-4192F979F064}">
      <dsp:nvSpPr>
        <dsp:cNvPr id="0" name=""/>
        <dsp:cNvSpPr/>
      </dsp:nvSpPr>
      <dsp:spPr>
        <a:xfrm>
          <a:off x="1623616" y="3514921"/>
          <a:ext cx="4018358" cy="14057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8773" tIns="148773" rIns="148773" bIns="148773" numCol="1" spcCol="1270" anchor="ctr" anchorCtr="0">
          <a:noAutofit/>
        </a:bodyPr>
        <a:lstStyle/>
        <a:p>
          <a:pPr marL="0" lvl="0" indent="0" algn="l" defTabSz="1111250">
            <a:lnSpc>
              <a:spcPct val="90000"/>
            </a:lnSpc>
            <a:spcBef>
              <a:spcPct val="0"/>
            </a:spcBef>
            <a:spcAft>
              <a:spcPct val="35000"/>
            </a:spcAft>
            <a:buNone/>
          </a:pPr>
          <a:r>
            <a:rPr lang="fr-BE" sz="2500" kern="1200"/>
            <a:t>Propose des pistes d’amélioration.</a:t>
          </a:r>
          <a:endParaRPr lang="en-US" sz="2500" kern="1200"/>
        </a:p>
      </dsp:txBody>
      <dsp:txXfrm>
        <a:off x="1623616" y="3514921"/>
        <a:ext cx="4018358" cy="1405728"/>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4434999" cy="356198"/>
          </a:xfrm>
          <a:prstGeom prst="rect">
            <a:avLst/>
          </a:prstGeom>
        </p:spPr>
        <p:txBody>
          <a:bodyPr vert="horz" lIns="99048" tIns="49524" rIns="99048" bIns="49524" rtlCol="0"/>
          <a:lstStyle>
            <a:lvl1pPr algn="l">
              <a:defRPr sz="1300"/>
            </a:lvl1pPr>
          </a:lstStyle>
          <a:p>
            <a:endParaRPr lang="fr-FR"/>
          </a:p>
        </p:txBody>
      </p:sp>
      <p:sp>
        <p:nvSpPr>
          <p:cNvPr id="3" name="Espace réservé de la date 2"/>
          <p:cNvSpPr>
            <a:spLocks noGrp="1"/>
          </p:cNvSpPr>
          <p:nvPr>
            <p:ph type="dt" idx="1"/>
          </p:nvPr>
        </p:nvSpPr>
        <p:spPr>
          <a:xfrm>
            <a:off x="5797246" y="0"/>
            <a:ext cx="4434999" cy="356198"/>
          </a:xfrm>
          <a:prstGeom prst="rect">
            <a:avLst/>
          </a:prstGeom>
        </p:spPr>
        <p:txBody>
          <a:bodyPr vert="horz" lIns="99048" tIns="49524" rIns="99048" bIns="49524" rtlCol="0"/>
          <a:lstStyle>
            <a:lvl1pPr algn="r">
              <a:defRPr sz="1300"/>
            </a:lvl1pPr>
          </a:lstStyle>
          <a:p>
            <a:fld id="{5C30FEEC-6811-0D42-B000-D4E374047443}" type="datetimeFigureOut">
              <a:rPr lang="fr-FR" smtClean="0"/>
              <a:t>02/03/2026</a:t>
            </a:fld>
            <a:endParaRPr lang="fr-FR"/>
          </a:p>
        </p:txBody>
      </p:sp>
      <p:sp>
        <p:nvSpPr>
          <p:cNvPr id="4" name="Espace réservé de l’image des diapositives 3"/>
          <p:cNvSpPr>
            <a:spLocks noGrp="1" noRot="1" noChangeAspect="1"/>
          </p:cNvSpPr>
          <p:nvPr>
            <p:ph type="sldImg" idx="2"/>
          </p:nvPr>
        </p:nvSpPr>
        <p:spPr>
          <a:xfrm>
            <a:off x="2987675" y="887413"/>
            <a:ext cx="4259263" cy="2395537"/>
          </a:xfrm>
          <a:prstGeom prst="rect">
            <a:avLst/>
          </a:prstGeom>
          <a:noFill/>
          <a:ln w="12700">
            <a:solidFill>
              <a:prstClr val="black"/>
            </a:solidFill>
          </a:ln>
        </p:spPr>
        <p:txBody>
          <a:bodyPr vert="horz" lIns="99048" tIns="49524" rIns="99048" bIns="49524" rtlCol="0" anchor="ctr"/>
          <a:lstStyle/>
          <a:p>
            <a:endParaRPr lang="fr-FR"/>
          </a:p>
        </p:txBody>
      </p:sp>
      <p:sp>
        <p:nvSpPr>
          <p:cNvPr id="5" name="Espace réservé des commentaires 4"/>
          <p:cNvSpPr>
            <a:spLocks noGrp="1"/>
          </p:cNvSpPr>
          <p:nvPr>
            <p:ph type="body" sz="quarter" idx="3"/>
          </p:nvPr>
        </p:nvSpPr>
        <p:spPr>
          <a:xfrm>
            <a:off x="1023462" y="3416538"/>
            <a:ext cx="8187690" cy="2795350"/>
          </a:xfrm>
          <a:prstGeom prst="rect">
            <a:avLst/>
          </a:prstGeom>
        </p:spPr>
        <p:txBody>
          <a:bodyPr vert="horz" lIns="99048" tIns="49524" rIns="99048" bIns="49524"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6743103"/>
            <a:ext cx="4434999" cy="356197"/>
          </a:xfrm>
          <a:prstGeom prst="rect">
            <a:avLst/>
          </a:prstGeom>
        </p:spPr>
        <p:txBody>
          <a:bodyPr vert="horz" lIns="99048" tIns="49524" rIns="99048" bIns="49524" rtlCol="0" anchor="b"/>
          <a:lstStyle>
            <a:lvl1pPr algn="l">
              <a:defRPr sz="1300"/>
            </a:lvl1pPr>
          </a:lstStyle>
          <a:p>
            <a:endParaRPr lang="fr-FR"/>
          </a:p>
        </p:txBody>
      </p:sp>
      <p:sp>
        <p:nvSpPr>
          <p:cNvPr id="7" name="Espace réservé du numéro de diapositive 6"/>
          <p:cNvSpPr>
            <a:spLocks noGrp="1"/>
          </p:cNvSpPr>
          <p:nvPr>
            <p:ph type="sldNum" sz="quarter" idx="5"/>
          </p:nvPr>
        </p:nvSpPr>
        <p:spPr>
          <a:xfrm>
            <a:off x="5797246" y="6743103"/>
            <a:ext cx="4434999" cy="356197"/>
          </a:xfrm>
          <a:prstGeom prst="rect">
            <a:avLst/>
          </a:prstGeom>
        </p:spPr>
        <p:txBody>
          <a:bodyPr vert="horz" lIns="99048" tIns="49524" rIns="99048" bIns="49524" rtlCol="0" anchor="b"/>
          <a:lstStyle>
            <a:lvl1pPr algn="r">
              <a:defRPr sz="1300"/>
            </a:lvl1pPr>
          </a:lstStyle>
          <a:p>
            <a:fld id="{FEDF8CF0-32A9-844F-877E-85730AE10C46}" type="slidenum">
              <a:rPr lang="fr-FR" smtClean="0"/>
              <a:t>‹N°›</a:t>
            </a:fld>
            <a:endParaRPr lang="fr-FR"/>
          </a:p>
        </p:txBody>
      </p:sp>
    </p:spTree>
    <p:extLst>
      <p:ext uri="{BB962C8B-B14F-4D97-AF65-F5344CB8AC3E}">
        <p14:creationId xmlns:p14="http://schemas.microsoft.com/office/powerpoint/2010/main" val="19185149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sz="1300" dirty="0"/>
              <a:t>L’enseignant cherche alors à remplir cette « tête vide » en expliquant ou en montrant le savoir ou le savoir-faire.</a:t>
            </a:r>
          </a:p>
          <a:p>
            <a:pPr defTabSz="990478">
              <a:defRPr/>
            </a:pPr>
            <a:r>
              <a:rPr lang="fr-BE" sz="1300" dirty="0"/>
              <a:t>L’enseignant fait cours : il expose et explique à l’ensemble des élèves un point du programme. Il transmet des connaissances à des élèves qui écoutent, prennent des notes ou écrivent sous la dictée de l’enseignant selon le niveau de classe.</a:t>
            </a:r>
          </a:p>
          <a:p>
            <a:pPr defTabSz="990478">
              <a:defRPr/>
            </a:pPr>
            <a:endParaRPr lang="fr-BE" sz="1300" dirty="0"/>
          </a:p>
          <a:p>
            <a:pPr defTabSz="990478">
              <a:defRPr/>
            </a:pPr>
            <a:r>
              <a:rPr lang="fr-BE" sz="1300" dirty="0"/>
              <a:t>face à une erreur d’élève, nous apportons immédiatement la bonne réponse, éventuellement assortie d’explications : « </a:t>
            </a:r>
            <a:r>
              <a:rPr lang="fr-BE" sz="1300" i="1" dirty="0"/>
              <a:t>Non, écoute, je vais t’expliquer</a:t>
            </a:r>
            <a:r>
              <a:rPr lang="fr-BE" sz="1300" dirty="0"/>
              <a:t> » ou bien « </a:t>
            </a:r>
            <a:r>
              <a:rPr lang="fr-BE" sz="1300" i="1" dirty="0"/>
              <a:t>Non, regarde, je vais te montrer </a:t>
            </a:r>
            <a:r>
              <a:rPr lang="fr-BE" sz="1300" dirty="0"/>
              <a:t>».</a:t>
            </a:r>
          </a:p>
          <a:p>
            <a:pPr defTabSz="990478">
              <a:defRPr/>
            </a:pPr>
            <a:r>
              <a:rPr lang="fr-BE" sz="1300" dirty="0"/>
              <a:t>Réfléchir aux rôle de l’I et de L’E</a:t>
            </a:r>
          </a:p>
          <a:p>
            <a:pPr defTabSz="990478">
              <a:defRPr/>
            </a:pPr>
            <a:endParaRPr lang="fr-BE" sz="1300" dirty="0"/>
          </a:p>
          <a:p>
            <a:pPr defTabSz="990478">
              <a:defRPr/>
            </a:pPr>
            <a:r>
              <a:rPr lang="fr-BE" sz="1300" dirty="0"/>
              <a:t>-&gt;Illustration proposée par </a:t>
            </a:r>
            <a:r>
              <a:rPr lang="fr-BE" sz="1300" dirty="0" err="1"/>
              <a:t>chatgpt</a:t>
            </a:r>
            <a:r>
              <a:rPr lang="fr-BE" sz="1300" dirty="0"/>
              <a:t> correspondant à la demande « </a:t>
            </a:r>
            <a:r>
              <a:rPr lang="fr-FR" dirty="0"/>
              <a:t>une institutrice remplit de savoirs la tête d'un élève. La tête est vide au départ ».</a:t>
            </a:r>
            <a:endParaRPr lang="fr-FR" sz="1300" dirty="0"/>
          </a:p>
          <a:p>
            <a:pPr defTabSz="990478">
              <a:defRPr/>
            </a:pPr>
            <a:endParaRPr lang="fr-FR" sz="1300" dirty="0"/>
          </a:p>
          <a:p>
            <a:endParaRPr lang="fr-FR" sz="1300" dirty="0"/>
          </a:p>
        </p:txBody>
      </p:sp>
      <p:sp>
        <p:nvSpPr>
          <p:cNvPr id="4" name="Espace réservé du numéro de diapositive 3"/>
          <p:cNvSpPr>
            <a:spLocks noGrp="1"/>
          </p:cNvSpPr>
          <p:nvPr>
            <p:ph type="sldNum" sz="quarter" idx="10"/>
          </p:nvPr>
        </p:nvSpPr>
        <p:spPr/>
        <p:txBody>
          <a:bodyPr/>
          <a:lstStyle/>
          <a:p>
            <a:fld id="{FEDF8CF0-32A9-844F-877E-85730AE10C46}" type="slidenum">
              <a:rPr lang="fr-FR" smtClean="0"/>
              <a:t>4</a:t>
            </a:fld>
            <a:endParaRPr lang="fr-FR"/>
          </a:p>
        </p:txBody>
      </p:sp>
    </p:spTree>
    <p:extLst>
      <p:ext uri="{BB962C8B-B14F-4D97-AF65-F5344CB8AC3E}">
        <p14:creationId xmlns:p14="http://schemas.microsoft.com/office/powerpoint/2010/main" val="145276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Renforcement</a:t>
            </a:r>
            <a:r>
              <a:rPr lang="fr-FR" baseline="0" dirty="0"/>
              <a:t> positif ou négatif à partir de récompenses et de punitions.</a:t>
            </a:r>
          </a:p>
          <a:p>
            <a:r>
              <a:rPr lang="fr-FR" baseline="0" dirty="0"/>
              <a:t>Il ajoute le fait d’augmenter ou de diminuer un comportement</a:t>
            </a:r>
            <a:endParaRPr lang="fr-FR" dirty="0"/>
          </a:p>
        </p:txBody>
      </p:sp>
      <p:sp>
        <p:nvSpPr>
          <p:cNvPr id="4" name="Espace réservé du numéro de diapositive 3"/>
          <p:cNvSpPr>
            <a:spLocks noGrp="1"/>
          </p:cNvSpPr>
          <p:nvPr>
            <p:ph type="sldNum" sz="quarter" idx="10"/>
          </p:nvPr>
        </p:nvSpPr>
        <p:spPr/>
        <p:txBody>
          <a:bodyPr/>
          <a:lstStyle/>
          <a:p>
            <a:fld id="{FEDF8CF0-32A9-844F-877E-85730AE10C46}" type="slidenum">
              <a:rPr lang="fr-FR" smtClean="0"/>
              <a:t>15</a:t>
            </a:fld>
            <a:endParaRPr lang="fr-FR"/>
          </a:p>
        </p:txBody>
      </p:sp>
    </p:spTree>
    <p:extLst>
      <p:ext uri="{BB962C8B-B14F-4D97-AF65-F5344CB8AC3E}">
        <p14:creationId xmlns:p14="http://schemas.microsoft.com/office/powerpoint/2010/main" val="733767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defTabSz="990478">
              <a:defRPr/>
            </a:pPr>
            <a:r>
              <a:rPr lang="fr-BE" sz="1300" dirty="0">
                <a:solidFill>
                  <a:schemeClr val="tx1">
                    <a:lumMod val="65000"/>
                    <a:lumOff val="35000"/>
                  </a:schemeClr>
                </a:solidFill>
              </a:rPr>
              <a:t>Observer les comportements des élèves et renforcer systématiquement et immédiatement les comportements qu’il veut maintenir ou développer et ignorer les comportements qu’il veut voir disparaître </a:t>
            </a:r>
          </a:p>
          <a:p>
            <a:endParaRPr lang="fr-BE" dirty="0"/>
          </a:p>
        </p:txBody>
      </p:sp>
      <p:sp>
        <p:nvSpPr>
          <p:cNvPr id="4" name="Espace réservé du numéro de diapositive 3"/>
          <p:cNvSpPr>
            <a:spLocks noGrp="1"/>
          </p:cNvSpPr>
          <p:nvPr>
            <p:ph type="sldNum" sz="quarter" idx="10"/>
          </p:nvPr>
        </p:nvSpPr>
        <p:spPr/>
        <p:txBody>
          <a:bodyPr/>
          <a:lstStyle/>
          <a:p>
            <a:fld id="{FEDF8CF0-32A9-844F-877E-85730AE10C46}" type="slidenum">
              <a:rPr lang="fr-FR" smtClean="0"/>
              <a:t>17</a:t>
            </a:fld>
            <a:endParaRPr lang="fr-FR"/>
          </a:p>
        </p:txBody>
      </p:sp>
    </p:spTree>
    <p:extLst>
      <p:ext uri="{BB962C8B-B14F-4D97-AF65-F5344CB8AC3E}">
        <p14:creationId xmlns:p14="http://schemas.microsoft.com/office/powerpoint/2010/main" val="36027404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Les avantages sont essentiellement</a:t>
            </a:r>
            <a:r>
              <a:rPr lang="fr-FR" baseline="0" dirty="0"/>
              <a:t> du côté de l’enseignant</a:t>
            </a:r>
          </a:p>
          <a:p>
            <a:endParaRPr lang="fr-FR" baseline="0" dirty="0"/>
          </a:p>
          <a:p>
            <a:r>
              <a:rPr lang="fr-FR" baseline="0" dirty="0"/>
              <a:t>-&gt; ABSTRACTION: </a:t>
            </a:r>
            <a:r>
              <a:rPr lang="fr-FR" sz="1300" dirty="0"/>
              <a:t>la capacité de l'esprit à créer et utiliser des concepts dans le raisonnement. </a:t>
            </a:r>
            <a:endParaRPr lang="fr-FR" dirty="0"/>
          </a:p>
        </p:txBody>
      </p:sp>
      <p:sp>
        <p:nvSpPr>
          <p:cNvPr id="4" name="Espace réservé du numéro de diapositive 3"/>
          <p:cNvSpPr>
            <a:spLocks noGrp="1"/>
          </p:cNvSpPr>
          <p:nvPr>
            <p:ph type="sldNum" sz="quarter" idx="10"/>
          </p:nvPr>
        </p:nvSpPr>
        <p:spPr/>
        <p:txBody>
          <a:bodyPr/>
          <a:lstStyle/>
          <a:p>
            <a:fld id="{FEDF8CF0-32A9-844F-877E-85730AE10C46}" type="slidenum">
              <a:rPr lang="fr-FR" smtClean="0"/>
              <a:t>18</a:t>
            </a:fld>
            <a:endParaRPr lang="fr-FR"/>
          </a:p>
        </p:txBody>
      </p:sp>
    </p:spTree>
    <p:extLst>
      <p:ext uri="{BB962C8B-B14F-4D97-AF65-F5344CB8AC3E}">
        <p14:creationId xmlns:p14="http://schemas.microsoft.com/office/powerpoint/2010/main" val="16920934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defTabSz="990478">
              <a:defRPr/>
            </a:pPr>
            <a:r>
              <a:rPr lang="fr-BE" baseline="0" dirty="0"/>
              <a:t>Modèle synthétisé et proposé lors du cours « Grands courants pédagogiques » de Dorothée Jardon, MSFE, 2024.</a:t>
            </a:r>
            <a:endParaRPr lang="fr-BE" dirty="0"/>
          </a:p>
          <a:p>
            <a:endParaRPr lang="fr-BE" dirty="0"/>
          </a:p>
        </p:txBody>
      </p:sp>
      <p:sp>
        <p:nvSpPr>
          <p:cNvPr id="4" name="Espace réservé du numéro de diapositive 3"/>
          <p:cNvSpPr>
            <a:spLocks noGrp="1"/>
          </p:cNvSpPr>
          <p:nvPr>
            <p:ph type="sldNum" sz="quarter" idx="10"/>
          </p:nvPr>
        </p:nvSpPr>
        <p:spPr/>
        <p:txBody>
          <a:bodyPr/>
          <a:lstStyle/>
          <a:p>
            <a:fld id="{FEDF8CF0-32A9-844F-877E-85730AE10C46}" type="slidenum">
              <a:rPr lang="fr-FR" smtClean="0"/>
              <a:t>21</a:t>
            </a:fld>
            <a:endParaRPr lang="fr-FR"/>
          </a:p>
        </p:txBody>
      </p:sp>
    </p:spTree>
    <p:extLst>
      <p:ext uri="{BB962C8B-B14F-4D97-AF65-F5344CB8AC3E}">
        <p14:creationId xmlns:p14="http://schemas.microsoft.com/office/powerpoint/2010/main" val="39100891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BE" dirty="0"/>
              <a:t>Image générée</a:t>
            </a:r>
            <a:r>
              <a:rPr lang="fr-BE" baseline="0" dirty="0"/>
              <a:t> par </a:t>
            </a:r>
            <a:r>
              <a:rPr lang="fr-BE" baseline="0" dirty="0" err="1"/>
              <a:t>ChatGPT</a:t>
            </a:r>
            <a:r>
              <a:rPr lang="fr-BE" baseline="0" dirty="0"/>
              <a:t> sur base des 3 définitions encodées. </a:t>
            </a:r>
          </a:p>
          <a:p>
            <a:r>
              <a:rPr lang="fr-FR" dirty="0">
                <a:sym typeface="Wingdings" panose="05000000000000000000" pitchFamily="2" charset="2"/>
              </a:rPr>
              <a:t> </a:t>
            </a:r>
            <a:r>
              <a:rPr lang="fr-FR" dirty="0"/>
              <a:t>les cognitivistes se concentrent davantage sur les processus internes et les connexions qui ont lieu pendant l'apprentissage. La mémoire joue un rôle principal dans l'apprentissage de l'apprenant. En effet, elle n'est plus simplement considérée comme un lieu de stockage, mais plutôt comme un véritable système dynamique qui régule les apprentissages. </a:t>
            </a:r>
            <a:endParaRPr lang="fr-BE" dirty="0"/>
          </a:p>
        </p:txBody>
      </p:sp>
      <p:sp>
        <p:nvSpPr>
          <p:cNvPr id="4" name="Espace réservé du numéro de diapositive 3"/>
          <p:cNvSpPr>
            <a:spLocks noGrp="1"/>
          </p:cNvSpPr>
          <p:nvPr>
            <p:ph type="sldNum" sz="quarter" idx="10"/>
          </p:nvPr>
        </p:nvSpPr>
        <p:spPr/>
        <p:txBody>
          <a:bodyPr/>
          <a:lstStyle/>
          <a:p>
            <a:fld id="{FEDF8CF0-32A9-844F-877E-85730AE10C46}" type="slidenum">
              <a:rPr lang="fr-FR" smtClean="0"/>
              <a:t>22</a:t>
            </a:fld>
            <a:endParaRPr lang="fr-FR"/>
          </a:p>
        </p:txBody>
      </p:sp>
    </p:spTree>
    <p:extLst>
      <p:ext uri="{BB962C8B-B14F-4D97-AF65-F5344CB8AC3E}">
        <p14:creationId xmlns:p14="http://schemas.microsoft.com/office/powerpoint/2010/main" val="682828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defTabSz="990478">
              <a:defRPr/>
            </a:pPr>
            <a:r>
              <a:rPr lang="fr-FR" sz="1300" dirty="0"/>
              <a:t>Au cours de l’apprentissage, un jeu d’échanges a donc lieu entre la </a:t>
            </a:r>
            <a:r>
              <a:rPr lang="fr-FR" sz="1300" b="1" dirty="0"/>
              <a:t>mémoire à court terme</a:t>
            </a:r>
            <a:r>
              <a:rPr lang="fr-FR" sz="1300" dirty="0"/>
              <a:t>, d’une part, et la </a:t>
            </a:r>
            <a:r>
              <a:rPr lang="fr-FR" sz="1300" b="1" u="sng" dirty="0"/>
              <a:t>mémoire à long terme</a:t>
            </a:r>
            <a:r>
              <a:rPr lang="fr-FR" sz="1300" dirty="0"/>
              <a:t>, d’autre part. La première permet </a:t>
            </a:r>
            <a:r>
              <a:rPr lang="fr-FR" sz="1300" b="1" dirty="0"/>
              <a:t>l’encodage de l’information et la mise en œuvre de stratégies de récupération</a:t>
            </a:r>
            <a:r>
              <a:rPr lang="fr-FR" sz="1300" dirty="0"/>
              <a:t>, afin </a:t>
            </a:r>
            <a:r>
              <a:rPr lang="fr-FR" sz="1300" b="1" u="sng" dirty="0"/>
              <a:t>d’accéder aux informations stockées</a:t>
            </a:r>
            <a:r>
              <a:rPr lang="fr-FR" sz="1300" dirty="0"/>
              <a:t> dans la seconde. Cette dernière, quant à elle, contient les expériences, compétences et connaissances sur le monde (Atkinson &amp; </a:t>
            </a:r>
            <a:r>
              <a:rPr lang="fr-FR" sz="1300" dirty="0" err="1"/>
              <a:t>Shiffrin</a:t>
            </a:r>
            <a:r>
              <a:rPr lang="fr-FR" sz="1300" dirty="0"/>
              <a:t>, 1968) (DACIP, 2022) ». </a:t>
            </a:r>
            <a:endParaRPr lang="fr-BE" sz="1300" dirty="0"/>
          </a:p>
          <a:p>
            <a:endParaRPr lang="fr-BE" dirty="0"/>
          </a:p>
        </p:txBody>
      </p:sp>
      <p:sp>
        <p:nvSpPr>
          <p:cNvPr id="4" name="Espace réservé du numéro de diapositive 3"/>
          <p:cNvSpPr>
            <a:spLocks noGrp="1"/>
          </p:cNvSpPr>
          <p:nvPr>
            <p:ph type="sldNum" sz="quarter" idx="10"/>
          </p:nvPr>
        </p:nvSpPr>
        <p:spPr/>
        <p:txBody>
          <a:bodyPr/>
          <a:lstStyle/>
          <a:p>
            <a:fld id="{FEDF8CF0-32A9-844F-877E-85730AE10C46}" type="slidenum">
              <a:rPr lang="fr-FR" smtClean="0"/>
              <a:t>23</a:t>
            </a:fld>
            <a:endParaRPr lang="fr-FR"/>
          </a:p>
        </p:txBody>
      </p:sp>
    </p:spTree>
    <p:extLst>
      <p:ext uri="{BB962C8B-B14F-4D97-AF65-F5344CB8AC3E}">
        <p14:creationId xmlns:p14="http://schemas.microsoft.com/office/powerpoint/2010/main" val="26998954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900" dirty="0">
                <a:latin typeface="Arial Nova Cond Light" panose="020B0306020202020204" pitchFamily="34" charset="0"/>
                <a:ea typeface="MS Mincho" panose="02020609040205080304" pitchFamily="49" charset="-128"/>
                <a:cs typeface="Times" panose="02020603050405020304" pitchFamily="18" charset="0"/>
              </a:rPr>
              <a:t>trop plein d’informations, de natures variables (cognitives, affectives, métacognitives), peuvent amener une </a:t>
            </a:r>
            <a:r>
              <a:rPr lang="fr-FR" sz="1900" b="1" dirty="0">
                <a:latin typeface="Arial Nova Cond Light" panose="020B0306020202020204" pitchFamily="34" charset="0"/>
                <a:ea typeface="MS Mincho" panose="02020609040205080304" pitchFamily="49" charset="-128"/>
                <a:cs typeface="Times" panose="02020603050405020304" pitchFamily="18" charset="0"/>
              </a:rPr>
              <a:t>surcharge cognitive</a:t>
            </a:r>
            <a:r>
              <a:rPr lang="fr-FR" sz="1900" dirty="0">
                <a:latin typeface="Arial Nova Cond Light" panose="020B0306020202020204" pitchFamily="34" charset="0"/>
                <a:ea typeface="MS Mincho" panose="02020609040205080304" pitchFamily="49" charset="-128"/>
                <a:cs typeface="Times" panose="02020603050405020304" pitchFamily="18" charset="0"/>
              </a:rPr>
              <a:t>. Autrement dit, il peut générer une saturation ou une difficulté à se concentrer sur les informations principales du discours perçu (DACIP, 2022). </a:t>
            </a:r>
            <a:endParaRPr lang="fr-BE" baseline="0" dirty="0"/>
          </a:p>
        </p:txBody>
      </p:sp>
      <p:sp>
        <p:nvSpPr>
          <p:cNvPr id="4" name="Espace réservé du numéro de diapositive 3"/>
          <p:cNvSpPr>
            <a:spLocks noGrp="1"/>
          </p:cNvSpPr>
          <p:nvPr>
            <p:ph type="sldNum" sz="quarter" idx="10"/>
          </p:nvPr>
        </p:nvSpPr>
        <p:spPr/>
        <p:txBody>
          <a:bodyPr/>
          <a:lstStyle/>
          <a:p>
            <a:fld id="{FEDF8CF0-32A9-844F-877E-85730AE10C46}" type="slidenum">
              <a:rPr lang="fr-FR" smtClean="0"/>
              <a:t>24</a:t>
            </a:fld>
            <a:endParaRPr lang="fr-FR"/>
          </a:p>
        </p:txBody>
      </p:sp>
    </p:spTree>
    <p:extLst>
      <p:ext uri="{BB962C8B-B14F-4D97-AF65-F5344CB8AC3E}">
        <p14:creationId xmlns:p14="http://schemas.microsoft.com/office/powerpoint/2010/main" val="35060812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defTabSz="990478">
              <a:defRPr/>
            </a:pPr>
            <a:r>
              <a:rPr lang="fr-BE" dirty="0">
                <a:sym typeface="Wingdings" panose="05000000000000000000" pitchFamily="2" charset="2"/>
              </a:rPr>
              <a:t> </a:t>
            </a:r>
            <a:r>
              <a:rPr lang="fr-BE" dirty="0">
                <a:solidFill>
                  <a:srgbClr val="0070C0"/>
                </a:solidFill>
                <a:latin typeface="Arial Nova Cond Light"/>
                <a:ea typeface="MS Mincho"/>
                <a:cs typeface="Times" panose="02020603050405020304" pitchFamily="18" charset="0"/>
              </a:rPr>
              <a:t>Le rôle de l’enseignant n’est pas de transmettre des infos mais de réfléchir sur comment les traiter pour qu’elles deviennent des connaissances pour l’élève. Il est un médiateur entre les informations et l’étudiant. Enseigner n’est pas répéter des informations et laisser les </a:t>
            </a:r>
            <a:r>
              <a:rPr lang="fr-BE" dirty="0" err="1">
                <a:solidFill>
                  <a:srgbClr val="0070C0"/>
                </a:solidFill>
                <a:latin typeface="Arial Nova Cond Light"/>
                <a:ea typeface="MS Mincho"/>
                <a:cs typeface="Times" panose="02020603050405020304" pitchFamily="18" charset="0"/>
              </a:rPr>
              <a:t>éls</a:t>
            </a:r>
            <a:r>
              <a:rPr lang="fr-BE" dirty="0">
                <a:solidFill>
                  <a:srgbClr val="0070C0"/>
                </a:solidFill>
                <a:latin typeface="Arial Nova Cond Light"/>
                <a:ea typeface="MS Mincho"/>
                <a:cs typeface="Times" panose="02020603050405020304" pitchFamily="18" charset="0"/>
              </a:rPr>
              <a:t> s’organiser (&gt;&lt; motivé, pas le niveau).</a:t>
            </a:r>
            <a:endParaRPr lang="fr-BE" dirty="0">
              <a:latin typeface="Cambria" panose="02040503050406030204" pitchFamily="18" charset="0"/>
              <a:ea typeface="Cambria" panose="02040503050406030204" pitchFamily="18" charset="0"/>
              <a:cs typeface="Times New Roman" panose="02020603050405020304" pitchFamily="18" charset="0"/>
            </a:endParaRPr>
          </a:p>
          <a:p>
            <a:endParaRPr lang="fr-BE" dirty="0"/>
          </a:p>
        </p:txBody>
      </p:sp>
      <p:sp>
        <p:nvSpPr>
          <p:cNvPr id="4" name="Espace réservé du numéro de diapositive 3"/>
          <p:cNvSpPr>
            <a:spLocks noGrp="1"/>
          </p:cNvSpPr>
          <p:nvPr>
            <p:ph type="sldNum" sz="quarter" idx="10"/>
          </p:nvPr>
        </p:nvSpPr>
        <p:spPr/>
        <p:txBody>
          <a:bodyPr/>
          <a:lstStyle/>
          <a:p>
            <a:fld id="{FEDF8CF0-32A9-844F-877E-85730AE10C46}" type="slidenum">
              <a:rPr lang="fr-FR" smtClean="0"/>
              <a:t>25</a:t>
            </a:fld>
            <a:endParaRPr lang="fr-FR"/>
          </a:p>
        </p:txBody>
      </p:sp>
    </p:spTree>
    <p:extLst>
      <p:ext uri="{BB962C8B-B14F-4D97-AF65-F5344CB8AC3E}">
        <p14:creationId xmlns:p14="http://schemas.microsoft.com/office/powerpoint/2010/main" val="10117045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defTabSz="990478">
              <a:defRPr/>
            </a:pPr>
            <a:r>
              <a:rPr lang="fr-BE" baseline="0" dirty="0"/>
              <a:t>Modèle synthétisé et proposé lors du cours « Grands courants pédagogiques » de Dorothée Jardon, MSFE, 2024.</a:t>
            </a:r>
            <a:endParaRPr lang="fr-BE" dirty="0"/>
          </a:p>
          <a:p>
            <a:endParaRPr lang="fr-BE" dirty="0"/>
          </a:p>
        </p:txBody>
      </p:sp>
      <p:sp>
        <p:nvSpPr>
          <p:cNvPr id="4" name="Espace réservé du numéro de diapositive 3"/>
          <p:cNvSpPr>
            <a:spLocks noGrp="1"/>
          </p:cNvSpPr>
          <p:nvPr>
            <p:ph type="sldNum" sz="quarter" idx="10"/>
          </p:nvPr>
        </p:nvSpPr>
        <p:spPr/>
        <p:txBody>
          <a:bodyPr/>
          <a:lstStyle/>
          <a:p>
            <a:fld id="{FEDF8CF0-32A9-844F-877E-85730AE10C46}" type="slidenum">
              <a:rPr lang="fr-FR" smtClean="0"/>
              <a:t>29</a:t>
            </a:fld>
            <a:endParaRPr lang="fr-FR"/>
          </a:p>
        </p:txBody>
      </p:sp>
    </p:spTree>
    <p:extLst>
      <p:ext uri="{BB962C8B-B14F-4D97-AF65-F5344CB8AC3E}">
        <p14:creationId xmlns:p14="http://schemas.microsoft.com/office/powerpoint/2010/main" val="26354035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5"/>
          </p:nvPr>
        </p:nvSpPr>
        <p:spPr/>
        <p:txBody>
          <a:bodyPr/>
          <a:lstStyle/>
          <a:p>
            <a:fld id="{FEDF8CF0-32A9-844F-877E-85730AE10C46}" type="slidenum">
              <a:rPr lang="fr-FR" smtClean="0"/>
              <a:t>31</a:t>
            </a:fld>
            <a:endParaRPr lang="fr-FR"/>
          </a:p>
        </p:txBody>
      </p:sp>
    </p:spTree>
    <p:extLst>
      <p:ext uri="{BB962C8B-B14F-4D97-AF65-F5344CB8AC3E}">
        <p14:creationId xmlns:p14="http://schemas.microsoft.com/office/powerpoint/2010/main" val="33464035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Les avantages son essentiellement</a:t>
            </a:r>
            <a:r>
              <a:rPr lang="fr-FR" baseline="0" dirty="0"/>
              <a:t> du côté de l’enseignant</a:t>
            </a:r>
            <a:endParaRPr lang="fr-FR" dirty="0"/>
          </a:p>
        </p:txBody>
      </p:sp>
      <p:sp>
        <p:nvSpPr>
          <p:cNvPr id="4" name="Espace réservé du numéro de diapositive 3"/>
          <p:cNvSpPr>
            <a:spLocks noGrp="1"/>
          </p:cNvSpPr>
          <p:nvPr>
            <p:ph type="sldNum" sz="quarter" idx="10"/>
          </p:nvPr>
        </p:nvSpPr>
        <p:spPr/>
        <p:txBody>
          <a:bodyPr/>
          <a:lstStyle/>
          <a:p>
            <a:fld id="{FEDF8CF0-32A9-844F-877E-85730AE10C46}" type="slidenum">
              <a:rPr lang="fr-FR" smtClean="0"/>
              <a:t>7</a:t>
            </a:fld>
            <a:endParaRPr lang="fr-FR"/>
          </a:p>
        </p:txBody>
      </p:sp>
    </p:spTree>
    <p:extLst>
      <p:ext uri="{BB962C8B-B14F-4D97-AF65-F5344CB8AC3E}">
        <p14:creationId xmlns:p14="http://schemas.microsoft.com/office/powerpoint/2010/main" val="15823205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5"/>
          </p:nvPr>
        </p:nvSpPr>
        <p:spPr/>
        <p:txBody>
          <a:bodyPr/>
          <a:lstStyle/>
          <a:p>
            <a:fld id="{FEDF8CF0-32A9-844F-877E-85730AE10C46}" type="slidenum">
              <a:rPr lang="fr-FR" smtClean="0"/>
              <a:t>33</a:t>
            </a:fld>
            <a:endParaRPr lang="fr-FR"/>
          </a:p>
        </p:txBody>
      </p:sp>
    </p:spTree>
    <p:extLst>
      <p:ext uri="{BB962C8B-B14F-4D97-AF65-F5344CB8AC3E}">
        <p14:creationId xmlns:p14="http://schemas.microsoft.com/office/powerpoint/2010/main" val="2544758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C1D28D-079C-B518-88B9-8C514CBDEAD9}"/>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DDABA950-0F51-4EAC-EB0A-C36BA459231A}"/>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4F4FC76D-4342-BEB3-4944-B917AC99AD63}"/>
              </a:ext>
            </a:extLst>
          </p:cNvPr>
          <p:cNvSpPr>
            <a:spLocks noGrp="1"/>
          </p:cNvSpPr>
          <p:nvPr>
            <p:ph type="body" idx="1"/>
          </p:nvPr>
        </p:nvSpPr>
        <p:spPr/>
        <p:txBody>
          <a:bodyPr/>
          <a:lstStyle/>
          <a:p>
            <a:r>
              <a:rPr lang="fr-BE" dirty="0"/>
              <a:t>2 -&gt; jongler avec ce qu’on sait faire (lancer et rattraper) puis comprendre qu’on doit coordonner et transformer mes gestes en raffinant/coordonnant mieux. Pas besoin d’avoir étudié un sujet pour s’en faire une idée.</a:t>
            </a:r>
          </a:p>
        </p:txBody>
      </p:sp>
      <p:sp>
        <p:nvSpPr>
          <p:cNvPr id="4" name="Espace réservé du numéro de diapositive 3">
            <a:extLst>
              <a:ext uri="{FF2B5EF4-FFF2-40B4-BE49-F238E27FC236}">
                <a16:creationId xmlns:a16="http://schemas.microsoft.com/office/drawing/2014/main" id="{7A071F30-2043-F321-27A4-99E110CF9036}"/>
              </a:ext>
            </a:extLst>
          </p:cNvPr>
          <p:cNvSpPr>
            <a:spLocks noGrp="1"/>
          </p:cNvSpPr>
          <p:nvPr>
            <p:ph type="sldNum" sz="quarter" idx="5"/>
          </p:nvPr>
        </p:nvSpPr>
        <p:spPr/>
        <p:txBody>
          <a:bodyPr/>
          <a:lstStyle/>
          <a:p>
            <a:fld id="{FEDF8CF0-32A9-844F-877E-85730AE10C46}" type="slidenum">
              <a:rPr lang="fr-FR" smtClean="0"/>
              <a:t>34</a:t>
            </a:fld>
            <a:endParaRPr lang="fr-FR"/>
          </a:p>
        </p:txBody>
      </p:sp>
    </p:spTree>
    <p:extLst>
      <p:ext uri="{BB962C8B-B14F-4D97-AF65-F5344CB8AC3E}">
        <p14:creationId xmlns:p14="http://schemas.microsoft.com/office/powerpoint/2010/main" val="4454482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defTabSz="990478">
              <a:defRPr/>
            </a:pPr>
            <a:r>
              <a:rPr lang="fr-FR" sz="1900" dirty="0">
                <a:latin typeface="Arial Nova Cond Light" panose="020B0306020202020204" pitchFamily="34" charset="0"/>
                <a:ea typeface="Tahoma" panose="020B0604030504040204" pitchFamily="34" charset="0"/>
              </a:rPr>
              <a:t>Apprendre signifie être doublement actif : pour connaître quelque chose de nouveau, une personne lui applique ses connaissances antérieures (</a:t>
            </a:r>
            <a:r>
              <a:rPr lang="fr-FR" sz="1900" b="1" dirty="0">
                <a:latin typeface="Arial Nova Cond Light" panose="020B0306020202020204" pitchFamily="34" charset="0"/>
                <a:ea typeface="Tahoma" panose="020B0604030504040204" pitchFamily="34" charset="0"/>
              </a:rPr>
              <a:t>assimilation</a:t>
            </a:r>
            <a:r>
              <a:rPr lang="fr-FR" sz="1900" dirty="0">
                <a:latin typeface="Arial Nova Cond Light" panose="020B0306020202020204" pitchFamily="34" charset="0"/>
                <a:ea typeface="Tahoma" panose="020B0604030504040204" pitchFamily="34" charset="0"/>
              </a:rPr>
              <a:t>) et transforme ensuite une partie de ces connaissances (</a:t>
            </a:r>
            <a:r>
              <a:rPr lang="fr-FR" sz="1900" b="1" dirty="0">
                <a:latin typeface="Arial Nova Cond Light" panose="020B0306020202020204" pitchFamily="34" charset="0"/>
                <a:ea typeface="Tahoma" panose="020B0604030504040204" pitchFamily="34" charset="0"/>
              </a:rPr>
              <a:t>accommodation</a:t>
            </a:r>
            <a:r>
              <a:rPr lang="fr-FR" sz="1900" dirty="0">
                <a:latin typeface="Arial Nova Cond Light" panose="020B0306020202020204" pitchFamily="34" charset="0"/>
                <a:ea typeface="Tahoma" panose="020B0604030504040204" pitchFamily="34" charset="0"/>
              </a:rPr>
              <a:t>).</a:t>
            </a:r>
            <a:endParaRPr lang="fr-BE" sz="1900" dirty="0">
              <a:latin typeface="Tahoma" panose="020B0604030504040204" pitchFamily="34" charset="0"/>
              <a:ea typeface="Tahoma" panose="020B0604030504040204" pitchFamily="34" charset="0"/>
            </a:endParaRPr>
          </a:p>
          <a:p>
            <a:endParaRPr lang="fr-BE" dirty="0"/>
          </a:p>
        </p:txBody>
      </p:sp>
      <p:sp>
        <p:nvSpPr>
          <p:cNvPr id="4" name="Espace réservé du numéro de diapositive 3"/>
          <p:cNvSpPr>
            <a:spLocks noGrp="1"/>
          </p:cNvSpPr>
          <p:nvPr>
            <p:ph type="sldNum" sz="quarter" idx="5"/>
          </p:nvPr>
        </p:nvSpPr>
        <p:spPr/>
        <p:txBody>
          <a:bodyPr/>
          <a:lstStyle/>
          <a:p>
            <a:fld id="{FEDF8CF0-32A9-844F-877E-85730AE10C46}" type="slidenum">
              <a:rPr lang="fr-FR" smtClean="0"/>
              <a:t>35</a:t>
            </a:fld>
            <a:endParaRPr lang="fr-FR"/>
          </a:p>
        </p:txBody>
      </p:sp>
    </p:spTree>
    <p:extLst>
      <p:ext uri="{BB962C8B-B14F-4D97-AF65-F5344CB8AC3E}">
        <p14:creationId xmlns:p14="http://schemas.microsoft.com/office/powerpoint/2010/main" val="3899083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BE" sz="1900" dirty="0">
                <a:latin typeface="Arial Nova Cond Light" panose="020B0306020202020204" pitchFamily="34" charset="0"/>
                <a:ea typeface="Cambria" panose="02040503050406030204" pitchFamily="18" charset="0"/>
                <a:cs typeface="Times New Roman" panose="02020603050405020304" pitchFamily="18" charset="0"/>
              </a:rPr>
              <a:t>C’est en quelque sorte transformer les nv connaissances en connaissances anciennes (les rendre semblables à celles dont on dispose déjà)</a:t>
            </a:r>
            <a:endParaRPr lang="fr-BE" dirty="0"/>
          </a:p>
        </p:txBody>
      </p:sp>
      <p:sp>
        <p:nvSpPr>
          <p:cNvPr id="4" name="Espace réservé du numéro de diapositive 3"/>
          <p:cNvSpPr>
            <a:spLocks noGrp="1"/>
          </p:cNvSpPr>
          <p:nvPr>
            <p:ph type="sldNum" sz="quarter" idx="5"/>
          </p:nvPr>
        </p:nvSpPr>
        <p:spPr/>
        <p:txBody>
          <a:bodyPr/>
          <a:lstStyle/>
          <a:p>
            <a:fld id="{FEDF8CF0-32A9-844F-877E-85730AE10C46}" type="slidenum">
              <a:rPr lang="fr-FR" smtClean="0"/>
              <a:t>36</a:t>
            </a:fld>
            <a:endParaRPr lang="fr-FR"/>
          </a:p>
        </p:txBody>
      </p:sp>
    </p:spTree>
    <p:extLst>
      <p:ext uri="{BB962C8B-B14F-4D97-AF65-F5344CB8AC3E}">
        <p14:creationId xmlns:p14="http://schemas.microsoft.com/office/powerpoint/2010/main" val="5455413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BE" sz="1900" dirty="0">
                <a:latin typeface="Arial Nova Cond Light" panose="020B0306020202020204" pitchFamily="34" charset="0"/>
                <a:ea typeface="Cambria" panose="02040503050406030204" pitchFamily="18" charset="0"/>
                <a:cs typeface="Times New Roman" panose="02020603050405020304" pitchFamily="18" charset="0"/>
              </a:rPr>
              <a:t>Les connaissances se renouvellent toujours un peu chaque fois qu’elles sont activées. Pour qu’une nouvelle connaissance soit incorporée, il faut que l’assimilation et l’accommodation se combinent : la connaissance ancienne assimile la connaissance nouvelle, puis elle s’y accommode.</a:t>
            </a:r>
            <a:endParaRPr lang="fr-BE" dirty="0"/>
          </a:p>
        </p:txBody>
      </p:sp>
      <p:sp>
        <p:nvSpPr>
          <p:cNvPr id="4" name="Espace réservé du numéro de diapositive 3"/>
          <p:cNvSpPr>
            <a:spLocks noGrp="1"/>
          </p:cNvSpPr>
          <p:nvPr>
            <p:ph type="sldNum" sz="quarter" idx="5"/>
          </p:nvPr>
        </p:nvSpPr>
        <p:spPr/>
        <p:txBody>
          <a:bodyPr/>
          <a:lstStyle/>
          <a:p>
            <a:fld id="{FEDF8CF0-32A9-844F-877E-85730AE10C46}" type="slidenum">
              <a:rPr lang="fr-FR" smtClean="0"/>
              <a:t>37</a:t>
            </a:fld>
            <a:endParaRPr lang="fr-FR"/>
          </a:p>
        </p:txBody>
      </p:sp>
    </p:spTree>
    <p:extLst>
      <p:ext uri="{BB962C8B-B14F-4D97-AF65-F5344CB8AC3E}">
        <p14:creationId xmlns:p14="http://schemas.microsoft.com/office/powerpoint/2010/main" val="22548434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BE" dirty="0"/>
              <a:t>Apprentissage -&gt; processus d’équilibration entre assimilation et accommodation </a:t>
            </a:r>
          </a:p>
        </p:txBody>
      </p:sp>
      <p:sp>
        <p:nvSpPr>
          <p:cNvPr id="4" name="Espace réservé du numéro de diapositive 3"/>
          <p:cNvSpPr>
            <a:spLocks noGrp="1"/>
          </p:cNvSpPr>
          <p:nvPr>
            <p:ph type="sldNum" sz="quarter" idx="5"/>
          </p:nvPr>
        </p:nvSpPr>
        <p:spPr/>
        <p:txBody>
          <a:bodyPr/>
          <a:lstStyle/>
          <a:p>
            <a:fld id="{FEDF8CF0-32A9-844F-877E-85730AE10C46}" type="slidenum">
              <a:rPr lang="fr-FR" smtClean="0"/>
              <a:t>38</a:t>
            </a:fld>
            <a:endParaRPr lang="fr-FR"/>
          </a:p>
        </p:txBody>
      </p:sp>
    </p:spTree>
    <p:extLst>
      <p:ext uri="{BB962C8B-B14F-4D97-AF65-F5344CB8AC3E}">
        <p14:creationId xmlns:p14="http://schemas.microsoft.com/office/powerpoint/2010/main" val="20464326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FEDF8CF0-32A9-844F-877E-85730AE10C46}" type="slidenum">
              <a:rPr lang="fr-FR" smtClean="0"/>
              <a:t>41</a:t>
            </a:fld>
            <a:endParaRPr lang="fr-FR"/>
          </a:p>
        </p:txBody>
      </p:sp>
    </p:spTree>
    <p:extLst>
      <p:ext uri="{BB962C8B-B14F-4D97-AF65-F5344CB8AC3E}">
        <p14:creationId xmlns:p14="http://schemas.microsoft.com/office/powerpoint/2010/main" val="17173400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0F0A82-81FA-CD39-3EFB-2D7DC9F7E090}"/>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15082922-0999-BC6C-10EF-A3104690AE74}"/>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6EF0A76C-C03B-8163-5171-8648E73CAC64}"/>
              </a:ext>
            </a:extLst>
          </p:cNvPr>
          <p:cNvSpPr>
            <a:spLocks noGrp="1"/>
          </p:cNvSpPr>
          <p:nvPr>
            <p:ph type="body" idx="1"/>
          </p:nvPr>
        </p:nvSpPr>
        <p:spPr/>
        <p:txBody>
          <a:bodyPr/>
          <a:lstStyle/>
          <a:p>
            <a:endParaRPr lang="fr-BE" dirty="0"/>
          </a:p>
        </p:txBody>
      </p:sp>
      <p:sp>
        <p:nvSpPr>
          <p:cNvPr id="4" name="Espace réservé du numéro de diapositive 3">
            <a:extLst>
              <a:ext uri="{FF2B5EF4-FFF2-40B4-BE49-F238E27FC236}">
                <a16:creationId xmlns:a16="http://schemas.microsoft.com/office/drawing/2014/main" id="{4BB13C79-AC3B-9E01-B893-BD5CD23E1D3F}"/>
              </a:ext>
            </a:extLst>
          </p:cNvPr>
          <p:cNvSpPr>
            <a:spLocks noGrp="1"/>
          </p:cNvSpPr>
          <p:nvPr>
            <p:ph type="sldNum" sz="quarter" idx="5"/>
          </p:nvPr>
        </p:nvSpPr>
        <p:spPr/>
        <p:txBody>
          <a:bodyPr/>
          <a:lstStyle/>
          <a:p>
            <a:fld id="{FEDF8CF0-32A9-844F-877E-85730AE10C46}" type="slidenum">
              <a:rPr lang="fr-FR" smtClean="0"/>
              <a:t>42</a:t>
            </a:fld>
            <a:endParaRPr lang="fr-FR"/>
          </a:p>
        </p:txBody>
      </p:sp>
    </p:spTree>
    <p:extLst>
      <p:ext uri="{BB962C8B-B14F-4D97-AF65-F5344CB8AC3E}">
        <p14:creationId xmlns:p14="http://schemas.microsoft.com/office/powerpoint/2010/main" val="24658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5"/>
          </p:nvPr>
        </p:nvSpPr>
        <p:spPr/>
        <p:txBody>
          <a:bodyPr/>
          <a:lstStyle/>
          <a:p>
            <a:fld id="{FEDF8CF0-32A9-844F-877E-85730AE10C46}" type="slidenum">
              <a:rPr lang="fr-FR" smtClean="0"/>
              <a:t>43</a:t>
            </a:fld>
            <a:endParaRPr lang="fr-FR"/>
          </a:p>
        </p:txBody>
      </p:sp>
    </p:spTree>
    <p:extLst>
      <p:ext uri="{BB962C8B-B14F-4D97-AF65-F5344CB8AC3E}">
        <p14:creationId xmlns:p14="http://schemas.microsoft.com/office/powerpoint/2010/main" val="146612559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5"/>
          </p:nvPr>
        </p:nvSpPr>
        <p:spPr/>
        <p:txBody>
          <a:bodyPr/>
          <a:lstStyle/>
          <a:p>
            <a:fld id="{FEDF8CF0-32A9-844F-877E-85730AE10C46}" type="slidenum">
              <a:rPr lang="fr-FR" smtClean="0"/>
              <a:t>45</a:t>
            </a:fld>
            <a:endParaRPr lang="fr-FR"/>
          </a:p>
        </p:txBody>
      </p:sp>
    </p:spTree>
    <p:extLst>
      <p:ext uri="{BB962C8B-B14F-4D97-AF65-F5344CB8AC3E}">
        <p14:creationId xmlns:p14="http://schemas.microsoft.com/office/powerpoint/2010/main" val="3185977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5"/>
          </p:nvPr>
        </p:nvSpPr>
        <p:spPr/>
        <p:txBody>
          <a:bodyPr/>
          <a:lstStyle/>
          <a:p>
            <a:fld id="{FEDF8CF0-32A9-844F-877E-85730AE10C46}" type="slidenum">
              <a:rPr lang="fr-FR" smtClean="0"/>
              <a:t>8</a:t>
            </a:fld>
            <a:endParaRPr lang="fr-FR"/>
          </a:p>
        </p:txBody>
      </p:sp>
    </p:spTree>
    <p:extLst>
      <p:ext uri="{BB962C8B-B14F-4D97-AF65-F5344CB8AC3E}">
        <p14:creationId xmlns:p14="http://schemas.microsoft.com/office/powerpoint/2010/main" val="17952092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F7802F-87F6-197A-F032-DEEB9054E5A4}"/>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286C5BF1-2DB7-C05E-B901-FBF8F70C2CD6}"/>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72EF16C0-E7D6-355E-AE9A-1B4EA9D888F9}"/>
              </a:ext>
            </a:extLst>
          </p:cNvPr>
          <p:cNvSpPr>
            <a:spLocks noGrp="1"/>
          </p:cNvSpPr>
          <p:nvPr>
            <p:ph type="body" idx="1"/>
          </p:nvPr>
        </p:nvSpPr>
        <p:spPr/>
        <p:txBody>
          <a:bodyPr/>
          <a:lstStyle/>
          <a:p>
            <a:endParaRPr lang="fr-BE" dirty="0"/>
          </a:p>
        </p:txBody>
      </p:sp>
      <p:sp>
        <p:nvSpPr>
          <p:cNvPr id="4" name="Espace réservé du numéro de diapositive 3">
            <a:extLst>
              <a:ext uri="{FF2B5EF4-FFF2-40B4-BE49-F238E27FC236}">
                <a16:creationId xmlns:a16="http://schemas.microsoft.com/office/drawing/2014/main" id="{577703C0-5927-FD10-4193-F01AE56CDE05}"/>
              </a:ext>
            </a:extLst>
          </p:cNvPr>
          <p:cNvSpPr>
            <a:spLocks noGrp="1"/>
          </p:cNvSpPr>
          <p:nvPr>
            <p:ph type="sldNum" sz="quarter" idx="5"/>
          </p:nvPr>
        </p:nvSpPr>
        <p:spPr/>
        <p:txBody>
          <a:bodyPr/>
          <a:lstStyle/>
          <a:p>
            <a:fld id="{FEDF8CF0-32A9-844F-877E-85730AE10C46}" type="slidenum">
              <a:rPr lang="fr-FR" smtClean="0"/>
              <a:t>46</a:t>
            </a:fld>
            <a:endParaRPr lang="fr-FR"/>
          </a:p>
        </p:txBody>
      </p:sp>
    </p:spTree>
    <p:extLst>
      <p:ext uri="{BB962C8B-B14F-4D97-AF65-F5344CB8AC3E}">
        <p14:creationId xmlns:p14="http://schemas.microsoft.com/office/powerpoint/2010/main" val="276819519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5"/>
          </p:nvPr>
        </p:nvSpPr>
        <p:spPr/>
        <p:txBody>
          <a:bodyPr/>
          <a:lstStyle/>
          <a:p>
            <a:fld id="{FEDF8CF0-32A9-844F-877E-85730AE10C46}" type="slidenum">
              <a:rPr lang="fr-FR" smtClean="0"/>
              <a:t>47</a:t>
            </a:fld>
            <a:endParaRPr lang="fr-FR"/>
          </a:p>
        </p:txBody>
      </p:sp>
    </p:spTree>
    <p:extLst>
      <p:ext uri="{BB962C8B-B14F-4D97-AF65-F5344CB8AC3E}">
        <p14:creationId xmlns:p14="http://schemas.microsoft.com/office/powerpoint/2010/main" val="315036800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defTabSz="990478">
              <a:defRPr/>
            </a:pPr>
            <a:r>
              <a:rPr lang="fr-BE" dirty="0"/>
              <a:t>Lire les questions -&gt; pas jouer pour jouer mais donner du sens (//102 rapport au savoir).</a:t>
            </a:r>
          </a:p>
          <a:p>
            <a:endParaRPr lang="fr-BE" dirty="0"/>
          </a:p>
        </p:txBody>
      </p:sp>
      <p:sp>
        <p:nvSpPr>
          <p:cNvPr id="4" name="Espace réservé du numéro de diapositive 3"/>
          <p:cNvSpPr>
            <a:spLocks noGrp="1"/>
          </p:cNvSpPr>
          <p:nvPr>
            <p:ph type="sldNum" sz="quarter" idx="5"/>
          </p:nvPr>
        </p:nvSpPr>
        <p:spPr/>
        <p:txBody>
          <a:bodyPr/>
          <a:lstStyle/>
          <a:p>
            <a:fld id="{FEDF8CF0-32A9-844F-877E-85730AE10C46}" type="slidenum">
              <a:rPr lang="fr-FR" smtClean="0"/>
              <a:t>48</a:t>
            </a:fld>
            <a:endParaRPr lang="fr-FR"/>
          </a:p>
        </p:txBody>
      </p:sp>
    </p:spTree>
    <p:extLst>
      <p:ext uri="{BB962C8B-B14F-4D97-AF65-F5344CB8AC3E}">
        <p14:creationId xmlns:p14="http://schemas.microsoft.com/office/powerpoint/2010/main" val="7055673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2442E6-043F-56FC-5013-5FB5288D775B}"/>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6D7337AF-66CA-2D45-6905-D4F671BB67F9}"/>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0D024B30-9867-2F24-5BB9-E661F9C65DBC}"/>
              </a:ext>
            </a:extLst>
          </p:cNvPr>
          <p:cNvSpPr>
            <a:spLocks noGrp="1"/>
          </p:cNvSpPr>
          <p:nvPr>
            <p:ph type="body" idx="1"/>
          </p:nvPr>
        </p:nvSpPr>
        <p:spPr/>
        <p:txBody>
          <a:bodyPr/>
          <a:lstStyle/>
          <a:p>
            <a:endParaRPr lang="fr-BE" dirty="0"/>
          </a:p>
        </p:txBody>
      </p:sp>
      <p:sp>
        <p:nvSpPr>
          <p:cNvPr id="4" name="Espace réservé du numéro de diapositive 3">
            <a:extLst>
              <a:ext uri="{FF2B5EF4-FFF2-40B4-BE49-F238E27FC236}">
                <a16:creationId xmlns:a16="http://schemas.microsoft.com/office/drawing/2014/main" id="{91753CD6-29AB-AFEC-0394-566EC6399EE1}"/>
              </a:ext>
            </a:extLst>
          </p:cNvPr>
          <p:cNvSpPr>
            <a:spLocks noGrp="1"/>
          </p:cNvSpPr>
          <p:nvPr>
            <p:ph type="sldNum" sz="quarter" idx="5"/>
          </p:nvPr>
        </p:nvSpPr>
        <p:spPr/>
        <p:txBody>
          <a:bodyPr/>
          <a:lstStyle/>
          <a:p>
            <a:fld id="{FEDF8CF0-32A9-844F-877E-85730AE10C46}" type="slidenum">
              <a:rPr lang="fr-FR" smtClean="0"/>
              <a:t>49</a:t>
            </a:fld>
            <a:endParaRPr lang="fr-FR"/>
          </a:p>
        </p:txBody>
      </p:sp>
    </p:spTree>
    <p:extLst>
      <p:ext uri="{BB962C8B-B14F-4D97-AF65-F5344CB8AC3E}">
        <p14:creationId xmlns:p14="http://schemas.microsoft.com/office/powerpoint/2010/main" val="11075070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5B15FC-9E2D-C96D-D76C-116B04570651}"/>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4E537997-ED9D-08F0-8326-D07E21A025E9}"/>
              </a:ext>
            </a:extLst>
          </p:cNvPr>
          <p:cNvSpPr>
            <a:spLocks noGrp="1" noRot="1" noChangeAspect="1"/>
          </p:cNvSpPr>
          <p:nvPr>
            <p:ph type="sldImg"/>
          </p:nvPr>
        </p:nvSpPr>
        <p:spPr/>
      </p:sp>
      <p:sp>
        <p:nvSpPr>
          <p:cNvPr id="3" name="Espace réservé des commentaires 2">
            <a:extLst>
              <a:ext uri="{FF2B5EF4-FFF2-40B4-BE49-F238E27FC236}">
                <a16:creationId xmlns:a16="http://schemas.microsoft.com/office/drawing/2014/main" id="{8F00D6E0-61B1-C592-C9A1-45566B8418B1}"/>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1D3704F9-81FD-B7BD-1C77-92A764B7D99D}"/>
              </a:ext>
            </a:extLst>
          </p:cNvPr>
          <p:cNvSpPr>
            <a:spLocks noGrp="1"/>
          </p:cNvSpPr>
          <p:nvPr>
            <p:ph type="sldNum" sz="quarter" idx="10"/>
          </p:nvPr>
        </p:nvSpPr>
        <p:spPr/>
        <p:txBody>
          <a:bodyPr/>
          <a:lstStyle/>
          <a:p>
            <a:fld id="{FEDF8CF0-32A9-844F-877E-85730AE10C46}" type="slidenum">
              <a:rPr lang="fr-FR" smtClean="0"/>
              <a:t>54</a:t>
            </a:fld>
            <a:endParaRPr lang="fr-FR"/>
          </a:p>
        </p:txBody>
      </p:sp>
    </p:spTree>
    <p:extLst>
      <p:ext uri="{BB962C8B-B14F-4D97-AF65-F5344CB8AC3E}">
        <p14:creationId xmlns:p14="http://schemas.microsoft.com/office/powerpoint/2010/main" val="396136219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defTabSz="990478">
              <a:defRPr/>
            </a:pPr>
            <a:r>
              <a:rPr lang="fr-BE" baseline="0" dirty="0"/>
              <a:t>Modèle synthétisé et proposé lors du cours « Grands courants pédagogiques » de Dorothée Jardon, MSFE, 2024.</a:t>
            </a:r>
            <a:endParaRPr lang="fr-BE" dirty="0"/>
          </a:p>
          <a:p>
            <a:endParaRPr lang="fr-BE" dirty="0"/>
          </a:p>
        </p:txBody>
      </p:sp>
      <p:sp>
        <p:nvSpPr>
          <p:cNvPr id="4" name="Espace réservé du numéro de diapositive 3"/>
          <p:cNvSpPr>
            <a:spLocks noGrp="1"/>
          </p:cNvSpPr>
          <p:nvPr>
            <p:ph type="sldNum" sz="quarter" idx="5"/>
          </p:nvPr>
        </p:nvSpPr>
        <p:spPr/>
        <p:txBody>
          <a:bodyPr/>
          <a:lstStyle/>
          <a:p>
            <a:fld id="{FEDF8CF0-32A9-844F-877E-85730AE10C46}" type="slidenum">
              <a:rPr lang="fr-FR" smtClean="0"/>
              <a:t>57</a:t>
            </a:fld>
            <a:endParaRPr lang="fr-FR"/>
          </a:p>
        </p:txBody>
      </p:sp>
    </p:spTree>
    <p:extLst>
      <p:ext uri="{BB962C8B-B14F-4D97-AF65-F5344CB8AC3E}">
        <p14:creationId xmlns:p14="http://schemas.microsoft.com/office/powerpoint/2010/main" val="129721019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Explicitation : aussi via le mode transmissif pour le dire – à dire dans tous les modèles = explicitation des apprentissages </a:t>
            </a:r>
          </a:p>
          <a:p>
            <a:r>
              <a:rPr lang="fr-FR" sz="1900" dirty="0">
                <a:latin typeface="Arial Nova Cond Light" panose="020B0306020202020204" pitchFamily="34" charset="0"/>
                <a:ea typeface="MS Mincho" panose="02020609040205080304" pitchFamily="49" charset="-128"/>
                <a:cs typeface="Times" panose="02020603050405020304" pitchFamily="18" charset="0"/>
              </a:rPr>
              <a:t>Ce n’est donc plus seulement par ce que l’enseignant transmet, et par les formes de mise en activité des élèves confrontés à des situations problèmes, que les élèves apprennent. C’est par des mises en interactivité (entre élèves et entre enseignant et élèves) que le savoir se construit.</a:t>
            </a:r>
            <a:endParaRPr lang="fr-BE" dirty="0"/>
          </a:p>
        </p:txBody>
      </p:sp>
      <p:sp>
        <p:nvSpPr>
          <p:cNvPr id="4" name="Espace réservé du numéro de diapositive 3"/>
          <p:cNvSpPr>
            <a:spLocks noGrp="1"/>
          </p:cNvSpPr>
          <p:nvPr>
            <p:ph type="sldNum" sz="quarter" idx="5"/>
          </p:nvPr>
        </p:nvSpPr>
        <p:spPr/>
        <p:txBody>
          <a:bodyPr/>
          <a:lstStyle/>
          <a:p>
            <a:fld id="{FEDF8CF0-32A9-844F-877E-85730AE10C46}" type="slidenum">
              <a:rPr lang="fr-FR" smtClean="0"/>
              <a:t>58</a:t>
            </a:fld>
            <a:endParaRPr lang="fr-FR"/>
          </a:p>
        </p:txBody>
      </p:sp>
    </p:spTree>
    <p:extLst>
      <p:ext uri="{BB962C8B-B14F-4D97-AF65-F5344CB8AC3E}">
        <p14:creationId xmlns:p14="http://schemas.microsoft.com/office/powerpoint/2010/main" val="70847736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defTabSz="990478">
              <a:defRPr/>
            </a:pPr>
            <a:r>
              <a:rPr lang="fr-BE" baseline="0" dirty="0"/>
              <a:t>Modèle synthétisé et proposé lors du cours « Grands courants pédagogiques » de Dorothée Jardon, MSFE, 2024.</a:t>
            </a:r>
            <a:endParaRPr lang="fr-BE" dirty="0"/>
          </a:p>
          <a:p>
            <a:endParaRPr lang="fr-BE" dirty="0"/>
          </a:p>
        </p:txBody>
      </p:sp>
      <p:sp>
        <p:nvSpPr>
          <p:cNvPr id="4" name="Espace réservé du numéro de diapositive 3"/>
          <p:cNvSpPr>
            <a:spLocks noGrp="1"/>
          </p:cNvSpPr>
          <p:nvPr>
            <p:ph type="sldNum" sz="quarter" idx="5"/>
          </p:nvPr>
        </p:nvSpPr>
        <p:spPr/>
        <p:txBody>
          <a:bodyPr/>
          <a:lstStyle/>
          <a:p>
            <a:fld id="{FEDF8CF0-32A9-844F-877E-85730AE10C46}" type="slidenum">
              <a:rPr lang="fr-FR" smtClean="0"/>
              <a:t>63</a:t>
            </a:fld>
            <a:endParaRPr lang="fr-FR"/>
          </a:p>
        </p:txBody>
      </p:sp>
    </p:spTree>
    <p:extLst>
      <p:ext uri="{BB962C8B-B14F-4D97-AF65-F5344CB8AC3E}">
        <p14:creationId xmlns:p14="http://schemas.microsoft.com/office/powerpoint/2010/main" val="339192545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5"/>
          </p:nvPr>
        </p:nvSpPr>
        <p:spPr/>
        <p:txBody>
          <a:bodyPr/>
          <a:lstStyle/>
          <a:p>
            <a:fld id="{FEDF8CF0-32A9-844F-877E-85730AE10C46}" type="slidenum">
              <a:rPr lang="fr-FR" smtClean="0"/>
              <a:t>64</a:t>
            </a:fld>
            <a:endParaRPr lang="fr-FR"/>
          </a:p>
        </p:txBody>
      </p:sp>
    </p:spTree>
    <p:extLst>
      <p:ext uri="{BB962C8B-B14F-4D97-AF65-F5344CB8AC3E}">
        <p14:creationId xmlns:p14="http://schemas.microsoft.com/office/powerpoint/2010/main" val="146487752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E6CBA0-AB69-A190-CC09-92BB968A9B16}"/>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2146D0DD-A53B-3E0F-1D87-5719EF8DAC27}"/>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253A9BDE-33BE-BC63-8D28-EE29AB9B2EFF}"/>
              </a:ext>
            </a:extLst>
          </p:cNvPr>
          <p:cNvSpPr>
            <a:spLocks noGrp="1"/>
          </p:cNvSpPr>
          <p:nvPr>
            <p:ph type="body" idx="1"/>
          </p:nvPr>
        </p:nvSpPr>
        <p:spPr/>
        <p:txBody>
          <a:bodyPr/>
          <a:lstStyle/>
          <a:p>
            <a:r>
              <a:rPr lang="fr-BE" dirty="0"/>
              <a:t>Vidéo du livre à montrer au début de la leçon : https://www.youtube.com/watch?v=_yl6eMKllbI&amp;ab_channel=DavidCo%C3%ABff%C3%A9</a:t>
            </a:r>
          </a:p>
          <a:p>
            <a:endParaRPr lang="fr-BE" dirty="0"/>
          </a:p>
          <a:p>
            <a:r>
              <a:rPr lang="fr-BE" dirty="0"/>
              <a:t>https://parlerbelgique.uliege.be/</a:t>
            </a:r>
          </a:p>
        </p:txBody>
      </p:sp>
      <p:sp>
        <p:nvSpPr>
          <p:cNvPr id="4" name="Espace réservé du numéro de diapositive 3">
            <a:extLst>
              <a:ext uri="{FF2B5EF4-FFF2-40B4-BE49-F238E27FC236}">
                <a16:creationId xmlns:a16="http://schemas.microsoft.com/office/drawing/2014/main" id="{9C6F9067-02A8-3BFB-D70D-0AFD90921DE9}"/>
              </a:ext>
            </a:extLst>
          </p:cNvPr>
          <p:cNvSpPr>
            <a:spLocks noGrp="1"/>
          </p:cNvSpPr>
          <p:nvPr>
            <p:ph type="sldNum" sz="quarter" idx="5"/>
          </p:nvPr>
        </p:nvSpPr>
        <p:spPr/>
        <p:txBody>
          <a:bodyPr/>
          <a:lstStyle/>
          <a:p>
            <a:fld id="{FEDF8CF0-32A9-844F-877E-85730AE10C46}" type="slidenum">
              <a:rPr lang="fr-FR" smtClean="0"/>
              <a:t>67</a:t>
            </a:fld>
            <a:endParaRPr lang="fr-FR"/>
          </a:p>
        </p:txBody>
      </p:sp>
    </p:spTree>
    <p:extLst>
      <p:ext uri="{BB962C8B-B14F-4D97-AF65-F5344CB8AC3E}">
        <p14:creationId xmlns:p14="http://schemas.microsoft.com/office/powerpoint/2010/main" val="19117236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10"/>
          </p:nvPr>
        </p:nvSpPr>
        <p:spPr/>
        <p:txBody>
          <a:bodyPr/>
          <a:lstStyle/>
          <a:p>
            <a:fld id="{FEDF8CF0-32A9-844F-877E-85730AE10C46}" type="slidenum">
              <a:rPr lang="fr-FR" smtClean="0"/>
              <a:t>9</a:t>
            </a:fld>
            <a:endParaRPr lang="fr-FR"/>
          </a:p>
        </p:txBody>
      </p:sp>
    </p:spTree>
    <p:extLst>
      <p:ext uri="{BB962C8B-B14F-4D97-AF65-F5344CB8AC3E}">
        <p14:creationId xmlns:p14="http://schemas.microsoft.com/office/powerpoint/2010/main" val="45447213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C42161-AB65-D697-4485-AC9893AD7CBB}"/>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20FEB53F-EF57-1F96-BB5E-CA06E5252A6E}"/>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04CDF318-FACF-6B89-21F6-491C7D97A76C}"/>
              </a:ext>
            </a:extLst>
          </p:cNvPr>
          <p:cNvSpPr>
            <a:spLocks noGrp="1"/>
          </p:cNvSpPr>
          <p:nvPr>
            <p:ph type="body" idx="1"/>
          </p:nvPr>
        </p:nvSpPr>
        <p:spPr/>
        <p:txBody>
          <a:bodyPr/>
          <a:lstStyle/>
          <a:p>
            <a:r>
              <a:rPr lang="fr-BE" dirty="0"/>
              <a:t>Liste à réaliser sur un document que je reprends (données d’implication et // performances)</a:t>
            </a:r>
          </a:p>
          <a:p>
            <a:r>
              <a:rPr lang="fr-BE" dirty="0">
                <a:ea typeface="Calibri"/>
                <a:cs typeface="Calibri"/>
              </a:rPr>
              <a:t>Réponses attendues: formulation en "je", gestes qui accompagnent, "haut-parleur sur la pensée", mettre des mots sur les différentes étapes.</a:t>
            </a:r>
          </a:p>
        </p:txBody>
      </p:sp>
      <p:sp>
        <p:nvSpPr>
          <p:cNvPr id="4" name="Espace réservé du numéro de diapositive 3">
            <a:extLst>
              <a:ext uri="{FF2B5EF4-FFF2-40B4-BE49-F238E27FC236}">
                <a16:creationId xmlns:a16="http://schemas.microsoft.com/office/drawing/2014/main" id="{C1071622-4DF7-063A-56C2-A24D6DF55EA0}"/>
              </a:ext>
            </a:extLst>
          </p:cNvPr>
          <p:cNvSpPr>
            <a:spLocks noGrp="1"/>
          </p:cNvSpPr>
          <p:nvPr>
            <p:ph type="sldNum" sz="quarter" idx="5"/>
          </p:nvPr>
        </p:nvSpPr>
        <p:spPr/>
        <p:txBody>
          <a:bodyPr/>
          <a:lstStyle/>
          <a:p>
            <a:fld id="{FEDF8CF0-32A9-844F-877E-85730AE10C46}" type="slidenum">
              <a:rPr lang="fr-FR" smtClean="0"/>
              <a:t>71</a:t>
            </a:fld>
            <a:endParaRPr lang="fr-FR"/>
          </a:p>
        </p:txBody>
      </p:sp>
    </p:spTree>
    <p:extLst>
      <p:ext uri="{BB962C8B-B14F-4D97-AF65-F5344CB8AC3E}">
        <p14:creationId xmlns:p14="http://schemas.microsoft.com/office/powerpoint/2010/main" val="218318915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0D6818-2D13-00F6-81C6-860F1C2F1A52}"/>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3ED7C56B-192A-20BE-BC94-85E29E5EAA31}"/>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73839EFF-55D2-B230-E625-519B1867CE64}"/>
              </a:ext>
            </a:extLst>
          </p:cNvPr>
          <p:cNvSpPr>
            <a:spLocks noGrp="1"/>
          </p:cNvSpPr>
          <p:nvPr>
            <p:ph type="body" idx="1"/>
          </p:nvPr>
        </p:nvSpPr>
        <p:spPr/>
        <p:txBody>
          <a:bodyPr/>
          <a:lstStyle/>
          <a:p>
            <a:r>
              <a:rPr lang="fr-BE" dirty="0"/>
              <a:t>Image générée par </a:t>
            </a:r>
            <a:r>
              <a:rPr lang="fr-BE" dirty="0" err="1"/>
              <a:t>ChatGPT</a:t>
            </a:r>
            <a:endParaRPr lang="fr-BE" dirty="0"/>
          </a:p>
          <a:p>
            <a:r>
              <a:rPr lang="fr-BE" dirty="0"/>
              <a:t>-&gt; Expliquer que ce modèle s’ancre dans les modèles de l’enseignement efficace.</a:t>
            </a:r>
          </a:p>
        </p:txBody>
      </p:sp>
      <p:sp>
        <p:nvSpPr>
          <p:cNvPr id="4" name="Espace réservé du numéro de diapositive 3">
            <a:extLst>
              <a:ext uri="{FF2B5EF4-FFF2-40B4-BE49-F238E27FC236}">
                <a16:creationId xmlns:a16="http://schemas.microsoft.com/office/drawing/2014/main" id="{8399D14E-24D7-0901-78A6-565185B9BF09}"/>
              </a:ext>
            </a:extLst>
          </p:cNvPr>
          <p:cNvSpPr>
            <a:spLocks noGrp="1"/>
          </p:cNvSpPr>
          <p:nvPr>
            <p:ph type="sldNum" sz="quarter" idx="5"/>
          </p:nvPr>
        </p:nvSpPr>
        <p:spPr/>
        <p:txBody>
          <a:bodyPr/>
          <a:lstStyle/>
          <a:p>
            <a:fld id="{FEDF8CF0-32A9-844F-877E-85730AE10C46}" type="slidenum">
              <a:rPr lang="fr-FR" smtClean="0"/>
              <a:t>72</a:t>
            </a:fld>
            <a:endParaRPr lang="fr-FR"/>
          </a:p>
        </p:txBody>
      </p:sp>
    </p:spTree>
    <p:extLst>
      <p:ext uri="{BB962C8B-B14F-4D97-AF65-F5344CB8AC3E}">
        <p14:creationId xmlns:p14="http://schemas.microsoft.com/office/powerpoint/2010/main" val="24658327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FWB Enseignement, Pacte pour un enseignement d’excellence. L'enseignement explicite, Une démarche pédagogique pour mettre en œuvre une dynamique de différenciation efficace, 2022.</a:t>
            </a:r>
          </a:p>
          <a:p>
            <a:endParaRPr lang="fr-FR" dirty="0"/>
          </a:p>
          <a:p>
            <a:r>
              <a:rPr lang="fr-FR" dirty="0"/>
              <a:t>file:///C:/Users/d_jod/Desktop/MSFE/UE%20Didactique%20et%20lieux%20de%20formation/Analyse%20critique%20des%20grands%20courants%20p%C3%A9da%20(2ects)/Dossier%20de%20lecture/L'enseignement%20explicite%20EClasse.pdf </a:t>
            </a:r>
          </a:p>
          <a:p>
            <a:r>
              <a:rPr lang="fr-FR" dirty="0">
                <a:sym typeface="Wingdings" panose="05000000000000000000" pitchFamily="2" charset="2"/>
              </a:rPr>
              <a:t> Insérer la source dans la bibli -&gt; APA ?</a:t>
            </a:r>
            <a:endParaRPr lang="fr-BE" dirty="0"/>
          </a:p>
        </p:txBody>
      </p:sp>
      <p:sp>
        <p:nvSpPr>
          <p:cNvPr id="4" name="Espace réservé du numéro de diapositive 3"/>
          <p:cNvSpPr>
            <a:spLocks noGrp="1"/>
          </p:cNvSpPr>
          <p:nvPr>
            <p:ph type="sldNum" sz="quarter" idx="5"/>
          </p:nvPr>
        </p:nvSpPr>
        <p:spPr/>
        <p:txBody>
          <a:bodyPr/>
          <a:lstStyle/>
          <a:p>
            <a:fld id="{FEDF8CF0-32A9-844F-877E-85730AE10C46}" type="slidenum">
              <a:rPr lang="fr-FR" smtClean="0"/>
              <a:t>73</a:t>
            </a:fld>
            <a:endParaRPr lang="fr-FR"/>
          </a:p>
        </p:txBody>
      </p:sp>
    </p:spTree>
    <p:extLst>
      <p:ext uri="{BB962C8B-B14F-4D97-AF65-F5344CB8AC3E}">
        <p14:creationId xmlns:p14="http://schemas.microsoft.com/office/powerpoint/2010/main" val="115299534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5"/>
          </p:nvPr>
        </p:nvSpPr>
        <p:spPr/>
        <p:txBody>
          <a:bodyPr/>
          <a:lstStyle/>
          <a:p>
            <a:fld id="{FEDF8CF0-32A9-844F-877E-85730AE10C46}" type="slidenum">
              <a:rPr lang="fr-FR" smtClean="0"/>
              <a:t>74</a:t>
            </a:fld>
            <a:endParaRPr lang="fr-FR"/>
          </a:p>
        </p:txBody>
      </p:sp>
    </p:spTree>
    <p:extLst>
      <p:ext uri="{BB962C8B-B14F-4D97-AF65-F5344CB8AC3E}">
        <p14:creationId xmlns:p14="http://schemas.microsoft.com/office/powerpoint/2010/main" val="108569352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BE" dirty="0"/>
              <a:t>Étayage constant</a:t>
            </a:r>
          </a:p>
        </p:txBody>
      </p:sp>
      <p:sp>
        <p:nvSpPr>
          <p:cNvPr id="4" name="Espace réservé du numéro de diapositive 3"/>
          <p:cNvSpPr>
            <a:spLocks noGrp="1"/>
          </p:cNvSpPr>
          <p:nvPr>
            <p:ph type="sldNum" sz="quarter" idx="5"/>
          </p:nvPr>
        </p:nvSpPr>
        <p:spPr/>
        <p:txBody>
          <a:bodyPr/>
          <a:lstStyle/>
          <a:p>
            <a:fld id="{FEDF8CF0-32A9-844F-877E-85730AE10C46}" type="slidenum">
              <a:rPr lang="fr-FR" smtClean="0"/>
              <a:t>75</a:t>
            </a:fld>
            <a:endParaRPr lang="fr-FR"/>
          </a:p>
        </p:txBody>
      </p:sp>
    </p:spTree>
    <p:extLst>
      <p:ext uri="{BB962C8B-B14F-4D97-AF65-F5344CB8AC3E}">
        <p14:creationId xmlns:p14="http://schemas.microsoft.com/office/powerpoint/2010/main" val="355576022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5"/>
          </p:nvPr>
        </p:nvSpPr>
        <p:spPr/>
        <p:txBody>
          <a:bodyPr/>
          <a:lstStyle/>
          <a:p>
            <a:fld id="{FEDF8CF0-32A9-844F-877E-85730AE10C46}" type="slidenum">
              <a:rPr lang="fr-FR" smtClean="0"/>
              <a:t>76</a:t>
            </a:fld>
            <a:endParaRPr lang="fr-FR"/>
          </a:p>
        </p:txBody>
      </p:sp>
    </p:spTree>
    <p:extLst>
      <p:ext uri="{BB962C8B-B14F-4D97-AF65-F5344CB8AC3E}">
        <p14:creationId xmlns:p14="http://schemas.microsoft.com/office/powerpoint/2010/main" val="252278201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5"/>
          </p:nvPr>
        </p:nvSpPr>
        <p:spPr/>
        <p:txBody>
          <a:bodyPr/>
          <a:lstStyle/>
          <a:p>
            <a:fld id="{FEDF8CF0-32A9-844F-877E-85730AE10C46}" type="slidenum">
              <a:rPr lang="fr-FR" smtClean="0"/>
              <a:t>77</a:t>
            </a:fld>
            <a:endParaRPr lang="fr-FR"/>
          </a:p>
        </p:txBody>
      </p:sp>
    </p:spTree>
    <p:extLst>
      <p:ext uri="{BB962C8B-B14F-4D97-AF65-F5344CB8AC3E}">
        <p14:creationId xmlns:p14="http://schemas.microsoft.com/office/powerpoint/2010/main" val="10602546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BE" dirty="0"/>
              <a:t>http://developpement.ccdmd.qc.ca/fiche/theorie-socioculturelle-etayage-2 -&gt; exemple de consigne à améliorer // critères de la grille </a:t>
            </a:r>
          </a:p>
        </p:txBody>
      </p:sp>
      <p:sp>
        <p:nvSpPr>
          <p:cNvPr id="4" name="Espace réservé du numéro de diapositive 3"/>
          <p:cNvSpPr>
            <a:spLocks noGrp="1"/>
          </p:cNvSpPr>
          <p:nvPr>
            <p:ph type="sldNum" sz="quarter" idx="5"/>
          </p:nvPr>
        </p:nvSpPr>
        <p:spPr/>
        <p:txBody>
          <a:bodyPr/>
          <a:lstStyle/>
          <a:p>
            <a:fld id="{FEDF8CF0-32A9-844F-877E-85730AE10C46}" type="slidenum">
              <a:rPr lang="fr-FR" smtClean="0"/>
              <a:t>79</a:t>
            </a:fld>
            <a:endParaRPr lang="fr-FR"/>
          </a:p>
        </p:txBody>
      </p:sp>
    </p:spTree>
    <p:extLst>
      <p:ext uri="{BB962C8B-B14F-4D97-AF65-F5344CB8AC3E}">
        <p14:creationId xmlns:p14="http://schemas.microsoft.com/office/powerpoint/2010/main" val="355388926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5"/>
          </p:nvPr>
        </p:nvSpPr>
        <p:spPr/>
        <p:txBody>
          <a:bodyPr/>
          <a:lstStyle/>
          <a:p>
            <a:fld id="{FEDF8CF0-32A9-844F-877E-85730AE10C46}" type="slidenum">
              <a:rPr lang="fr-FR" smtClean="0"/>
              <a:t>81</a:t>
            </a:fld>
            <a:endParaRPr lang="fr-FR"/>
          </a:p>
        </p:txBody>
      </p:sp>
    </p:spTree>
    <p:extLst>
      <p:ext uri="{BB962C8B-B14F-4D97-AF65-F5344CB8AC3E}">
        <p14:creationId xmlns:p14="http://schemas.microsoft.com/office/powerpoint/2010/main" val="97453341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9029C4-E887-4448-D9E9-AA33CB425D96}"/>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9E23416D-3625-A973-924A-37C4A5CCF90B}"/>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DB16DCCF-F56C-6055-1FF5-E3C90D9E1878}"/>
              </a:ext>
            </a:extLst>
          </p:cNvPr>
          <p:cNvSpPr>
            <a:spLocks noGrp="1"/>
          </p:cNvSpPr>
          <p:nvPr>
            <p:ph type="body" idx="1"/>
          </p:nvPr>
        </p:nvSpPr>
        <p:spPr/>
        <p:txBody>
          <a:bodyPr/>
          <a:lstStyle/>
          <a:p>
            <a:endParaRPr lang="fr-BE" dirty="0"/>
          </a:p>
        </p:txBody>
      </p:sp>
      <p:sp>
        <p:nvSpPr>
          <p:cNvPr id="4" name="Espace réservé du numéro de diapositive 3">
            <a:extLst>
              <a:ext uri="{FF2B5EF4-FFF2-40B4-BE49-F238E27FC236}">
                <a16:creationId xmlns:a16="http://schemas.microsoft.com/office/drawing/2014/main" id="{534E90F2-65A4-3BCE-CD57-24CD0CDB9027}"/>
              </a:ext>
            </a:extLst>
          </p:cNvPr>
          <p:cNvSpPr>
            <a:spLocks noGrp="1"/>
          </p:cNvSpPr>
          <p:nvPr>
            <p:ph type="sldNum" sz="quarter" idx="5"/>
          </p:nvPr>
        </p:nvSpPr>
        <p:spPr/>
        <p:txBody>
          <a:bodyPr/>
          <a:lstStyle/>
          <a:p>
            <a:fld id="{FEDF8CF0-32A9-844F-877E-85730AE10C46}" type="slidenum">
              <a:rPr lang="fr-FR" smtClean="0"/>
              <a:t>82</a:t>
            </a:fld>
            <a:endParaRPr lang="fr-FR"/>
          </a:p>
        </p:txBody>
      </p:sp>
    </p:spTree>
    <p:extLst>
      <p:ext uri="{BB962C8B-B14F-4D97-AF65-F5344CB8AC3E}">
        <p14:creationId xmlns:p14="http://schemas.microsoft.com/office/powerpoint/2010/main" val="5536713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defTabSz="990478">
              <a:defRPr/>
            </a:pPr>
            <a:r>
              <a:rPr lang="fr-BE" baseline="0" dirty="0"/>
              <a:t>Modèle synthétisé et proposé lors du cours « Grands courants pédagogiques » de Dorothée Jardon, MSFE, 2024.</a:t>
            </a:r>
            <a:endParaRPr lang="fr-BE" dirty="0"/>
          </a:p>
          <a:p>
            <a:endParaRPr lang="fr-BE" dirty="0"/>
          </a:p>
        </p:txBody>
      </p:sp>
      <p:sp>
        <p:nvSpPr>
          <p:cNvPr id="4" name="Espace réservé du numéro de diapositive 3"/>
          <p:cNvSpPr>
            <a:spLocks noGrp="1"/>
          </p:cNvSpPr>
          <p:nvPr>
            <p:ph type="sldNum" sz="quarter" idx="10"/>
          </p:nvPr>
        </p:nvSpPr>
        <p:spPr/>
        <p:txBody>
          <a:bodyPr/>
          <a:lstStyle/>
          <a:p>
            <a:fld id="{FEDF8CF0-32A9-844F-877E-85730AE10C46}" type="slidenum">
              <a:rPr lang="fr-FR" smtClean="0"/>
              <a:t>10</a:t>
            </a:fld>
            <a:endParaRPr lang="fr-FR"/>
          </a:p>
        </p:txBody>
      </p:sp>
    </p:spTree>
    <p:extLst>
      <p:ext uri="{BB962C8B-B14F-4D97-AF65-F5344CB8AC3E}">
        <p14:creationId xmlns:p14="http://schemas.microsoft.com/office/powerpoint/2010/main" val="234888628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A96B1B-2A4A-2875-0F59-B793F03AFEEF}"/>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BD375FAE-5CA6-6BF6-DCA5-4A283299FD95}"/>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CC8F53F1-BCAD-185C-AEFD-313D601C34CF}"/>
              </a:ext>
            </a:extLst>
          </p:cNvPr>
          <p:cNvSpPr>
            <a:spLocks noGrp="1"/>
          </p:cNvSpPr>
          <p:nvPr>
            <p:ph type="body" idx="1"/>
          </p:nvPr>
        </p:nvSpPr>
        <p:spPr/>
        <p:txBody>
          <a:bodyPr/>
          <a:lstStyle/>
          <a:p>
            <a:r>
              <a:rPr lang="fr-BE" dirty="0"/>
              <a:t>Prof : projette les extraits -&gt; discussion en grand groupe et // grille de critères</a:t>
            </a:r>
          </a:p>
        </p:txBody>
      </p:sp>
      <p:sp>
        <p:nvSpPr>
          <p:cNvPr id="4" name="Espace réservé du numéro de diapositive 3">
            <a:extLst>
              <a:ext uri="{FF2B5EF4-FFF2-40B4-BE49-F238E27FC236}">
                <a16:creationId xmlns:a16="http://schemas.microsoft.com/office/drawing/2014/main" id="{E68B568D-AC94-B7FE-6B9A-6A96431938D4}"/>
              </a:ext>
            </a:extLst>
          </p:cNvPr>
          <p:cNvSpPr>
            <a:spLocks noGrp="1"/>
          </p:cNvSpPr>
          <p:nvPr>
            <p:ph type="sldNum" sz="quarter" idx="5"/>
          </p:nvPr>
        </p:nvSpPr>
        <p:spPr/>
        <p:txBody>
          <a:bodyPr/>
          <a:lstStyle/>
          <a:p>
            <a:fld id="{FEDF8CF0-32A9-844F-877E-85730AE10C46}" type="slidenum">
              <a:rPr lang="fr-FR" smtClean="0"/>
              <a:t>83</a:t>
            </a:fld>
            <a:endParaRPr lang="fr-FR"/>
          </a:p>
        </p:txBody>
      </p:sp>
    </p:spTree>
    <p:extLst>
      <p:ext uri="{BB962C8B-B14F-4D97-AF65-F5344CB8AC3E}">
        <p14:creationId xmlns:p14="http://schemas.microsoft.com/office/powerpoint/2010/main" val="310930089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3D0A3C-5151-3EC2-598D-132E842F13DB}"/>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31AF2B49-D8FE-9A0E-303F-7DE0F12F6B1B}"/>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9BC9B7D3-4C2B-EBFC-F541-A06E777FABE7}"/>
              </a:ext>
            </a:extLst>
          </p:cNvPr>
          <p:cNvSpPr>
            <a:spLocks noGrp="1"/>
          </p:cNvSpPr>
          <p:nvPr>
            <p:ph type="body" idx="1"/>
          </p:nvPr>
        </p:nvSpPr>
        <p:spPr/>
        <p:txBody>
          <a:bodyPr/>
          <a:lstStyle/>
          <a:p>
            <a:r>
              <a:rPr lang="fr-BE" dirty="0"/>
              <a:t>Prof : projette les extraits -&gt; discussion en grand groupe et // grille de critères</a:t>
            </a:r>
          </a:p>
        </p:txBody>
      </p:sp>
      <p:sp>
        <p:nvSpPr>
          <p:cNvPr id="4" name="Espace réservé du numéro de diapositive 3">
            <a:extLst>
              <a:ext uri="{FF2B5EF4-FFF2-40B4-BE49-F238E27FC236}">
                <a16:creationId xmlns:a16="http://schemas.microsoft.com/office/drawing/2014/main" id="{97314748-C9E2-2D4D-D578-A783B30BD403}"/>
              </a:ext>
            </a:extLst>
          </p:cNvPr>
          <p:cNvSpPr>
            <a:spLocks noGrp="1"/>
          </p:cNvSpPr>
          <p:nvPr>
            <p:ph type="sldNum" sz="quarter" idx="5"/>
          </p:nvPr>
        </p:nvSpPr>
        <p:spPr/>
        <p:txBody>
          <a:bodyPr/>
          <a:lstStyle/>
          <a:p>
            <a:fld id="{FEDF8CF0-32A9-844F-877E-85730AE10C46}" type="slidenum">
              <a:rPr lang="fr-FR" smtClean="0"/>
              <a:t>84</a:t>
            </a:fld>
            <a:endParaRPr lang="fr-FR"/>
          </a:p>
        </p:txBody>
      </p:sp>
    </p:spTree>
    <p:extLst>
      <p:ext uri="{BB962C8B-B14F-4D97-AF65-F5344CB8AC3E}">
        <p14:creationId xmlns:p14="http://schemas.microsoft.com/office/powerpoint/2010/main" val="23465965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253931-CF5F-592B-01F2-1D45F663655A}"/>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73599E80-C754-6997-A59C-068AC5507E9A}"/>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E38DD8CC-A62B-19EC-5C5D-72CCF476DFDA}"/>
              </a:ext>
            </a:extLst>
          </p:cNvPr>
          <p:cNvSpPr>
            <a:spLocks noGrp="1"/>
          </p:cNvSpPr>
          <p:nvPr>
            <p:ph type="body" idx="1"/>
          </p:nvPr>
        </p:nvSpPr>
        <p:spPr/>
        <p:txBody>
          <a:bodyPr/>
          <a:lstStyle/>
          <a:p>
            <a:endParaRPr lang="fr-BE" dirty="0"/>
          </a:p>
        </p:txBody>
      </p:sp>
      <p:sp>
        <p:nvSpPr>
          <p:cNvPr id="4" name="Espace réservé du numéro de diapositive 3">
            <a:extLst>
              <a:ext uri="{FF2B5EF4-FFF2-40B4-BE49-F238E27FC236}">
                <a16:creationId xmlns:a16="http://schemas.microsoft.com/office/drawing/2014/main" id="{24C1D599-6E76-E6AA-BBB2-36593970A92D}"/>
              </a:ext>
            </a:extLst>
          </p:cNvPr>
          <p:cNvSpPr>
            <a:spLocks noGrp="1"/>
          </p:cNvSpPr>
          <p:nvPr>
            <p:ph type="sldNum" sz="quarter" idx="5"/>
          </p:nvPr>
        </p:nvSpPr>
        <p:spPr/>
        <p:txBody>
          <a:bodyPr/>
          <a:lstStyle/>
          <a:p>
            <a:fld id="{FEDF8CF0-32A9-844F-877E-85730AE10C46}" type="slidenum">
              <a:rPr lang="fr-FR" smtClean="0"/>
              <a:t>85</a:t>
            </a:fld>
            <a:endParaRPr lang="fr-FR"/>
          </a:p>
        </p:txBody>
      </p:sp>
    </p:spTree>
    <p:extLst>
      <p:ext uri="{BB962C8B-B14F-4D97-AF65-F5344CB8AC3E}">
        <p14:creationId xmlns:p14="http://schemas.microsoft.com/office/powerpoint/2010/main" val="42911329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5"/>
          </p:nvPr>
        </p:nvSpPr>
        <p:spPr/>
        <p:txBody>
          <a:bodyPr/>
          <a:lstStyle/>
          <a:p>
            <a:fld id="{FEDF8CF0-32A9-844F-877E-85730AE10C46}" type="slidenum">
              <a:rPr lang="fr-FR" smtClean="0"/>
              <a:t>86</a:t>
            </a:fld>
            <a:endParaRPr lang="fr-FR"/>
          </a:p>
        </p:txBody>
      </p:sp>
    </p:spTree>
    <p:extLst>
      <p:ext uri="{BB962C8B-B14F-4D97-AF65-F5344CB8AC3E}">
        <p14:creationId xmlns:p14="http://schemas.microsoft.com/office/powerpoint/2010/main" val="177977968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BE" dirty="0"/>
              <a:t>Liste à réaliser sur un document que je reprends (données d’implication et // performances)</a:t>
            </a:r>
          </a:p>
        </p:txBody>
      </p:sp>
      <p:sp>
        <p:nvSpPr>
          <p:cNvPr id="4" name="Espace réservé du numéro de diapositive 3"/>
          <p:cNvSpPr>
            <a:spLocks noGrp="1"/>
          </p:cNvSpPr>
          <p:nvPr>
            <p:ph type="sldNum" sz="quarter" idx="5"/>
          </p:nvPr>
        </p:nvSpPr>
        <p:spPr/>
        <p:txBody>
          <a:bodyPr/>
          <a:lstStyle/>
          <a:p>
            <a:fld id="{FEDF8CF0-32A9-844F-877E-85730AE10C46}" type="slidenum">
              <a:rPr lang="fr-FR" smtClean="0"/>
              <a:t>91</a:t>
            </a:fld>
            <a:endParaRPr lang="fr-FR"/>
          </a:p>
        </p:txBody>
      </p:sp>
    </p:spTree>
    <p:extLst>
      <p:ext uri="{BB962C8B-B14F-4D97-AF65-F5344CB8AC3E}">
        <p14:creationId xmlns:p14="http://schemas.microsoft.com/office/powerpoint/2010/main" val="12026660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300" dirty="0"/>
              <a:t>(terme créé en 1913 par l'américain Watson : la psychologie est devenue la science du comportement. </a:t>
            </a:r>
          </a:p>
          <a:p>
            <a:r>
              <a:rPr lang="fr-FR" sz="1300" dirty="0"/>
              <a:t>Ce type d’enseignement fait en </a:t>
            </a:r>
            <a:r>
              <a:rPr lang="fr-BE" sz="1300" dirty="0"/>
              <a:t>sorte que l’apprenant découvre le savoir par lui-même, en lui évitant de faire des erreurs grâce à un guidage très fort de l’enseignant</a:t>
            </a:r>
            <a:endParaRPr lang="fr-FR" sz="1300" dirty="0"/>
          </a:p>
        </p:txBody>
      </p:sp>
      <p:sp>
        <p:nvSpPr>
          <p:cNvPr id="4" name="Espace réservé du numéro de diapositive 3"/>
          <p:cNvSpPr>
            <a:spLocks noGrp="1"/>
          </p:cNvSpPr>
          <p:nvPr>
            <p:ph type="sldNum" sz="quarter" idx="10"/>
          </p:nvPr>
        </p:nvSpPr>
        <p:spPr/>
        <p:txBody>
          <a:bodyPr/>
          <a:lstStyle/>
          <a:p>
            <a:fld id="{FEDF8CF0-32A9-844F-877E-85730AE10C46}" type="slidenum">
              <a:rPr lang="fr-FR" smtClean="0"/>
              <a:t>11</a:t>
            </a:fld>
            <a:endParaRPr lang="fr-FR"/>
          </a:p>
        </p:txBody>
      </p:sp>
    </p:spTree>
    <p:extLst>
      <p:ext uri="{BB962C8B-B14F-4D97-AF65-F5344CB8AC3E}">
        <p14:creationId xmlns:p14="http://schemas.microsoft.com/office/powerpoint/2010/main" val="4994832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300" dirty="0">
                <a:solidFill>
                  <a:schemeClr val="tx1">
                    <a:lumMod val="75000"/>
                    <a:lumOff val="25000"/>
                  </a:schemeClr>
                </a:solidFill>
              </a:rPr>
              <a:t>L’élève passe ainsi très </a:t>
            </a:r>
            <a:r>
              <a:rPr lang="fr-FR" sz="1300" b="1" dirty="0">
                <a:solidFill>
                  <a:schemeClr val="bg2">
                    <a:lumMod val="25000"/>
                  </a:schemeClr>
                </a:solidFill>
              </a:rPr>
              <a:t>graduellement</a:t>
            </a:r>
            <a:r>
              <a:rPr lang="fr-FR" sz="1300" dirty="0">
                <a:solidFill>
                  <a:schemeClr val="tx1">
                    <a:lumMod val="75000"/>
                    <a:lumOff val="25000"/>
                  </a:schemeClr>
                </a:solidFill>
              </a:rPr>
              <a:t>, sous la conduite de l’enseignant, de la connaissance initiale à la connaissance finale par petites marches.</a:t>
            </a:r>
          </a:p>
          <a:p>
            <a:endParaRPr lang="fr-FR" sz="1300" dirty="0"/>
          </a:p>
        </p:txBody>
      </p:sp>
      <p:sp>
        <p:nvSpPr>
          <p:cNvPr id="4" name="Espace réservé du numéro de diapositive 3"/>
          <p:cNvSpPr>
            <a:spLocks noGrp="1"/>
          </p:cNvSpPr>
          <p:nvPr>
            <p:ph type="sldNum" sz="quarter" idx="10"/>
          </p:nvPr>
        </p:nvSpPr>
        <p:spPr/>
        <p:txBody>
          <a:bodyPr/>
          <a:lstStyle/>
          <a:p>
            <a:fld id="{FEDF8CF0-32A9-844F-877E-85730AE10C46}" type="slidenum">
              <a:rPr lang="fr-FR" smtClean="0"/>
              <a:t>12</a:t>
            </a:fld>
            <a:endParaRPr lang="fr-FR"/>
          </a:p>
        </p:txBody>
      </p:sp>
    </p:spTree>
    <p:extLst>
      <p:ext uri="{BB962C8B-B14F-4D97-AF65-F5344CB8AC3E}">
        <p14:creationId xmlns:p14="http://schemas.microsoft.com/office/powerpoint/2010/main" val="10541589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Conditionnement</a:t>
            </a:r>
            <a:r>
              <a:rPr lang="fr-FR" baseline="0" dirty="0"/>
              <a:t> répondant</a:t>
            </a:r>
          </a:p>
          <a:p>
            <a:endParaRPr lang="fr-FR" baseline="0" dirty="0"/>
          </a:p>
          <a:p>
            <a:r>
              <a:rPr lang="fr-FR" dirty="0"/>
              <a:t>https://www.youtube.com/watch?v=9pr_svoNU0Q&amp;ab_channel=Coursitout </a:t>
            </a:r>
            <a:r>
              <a:rPr lang="fr-FR" dirty="0">
                <a:sym typeface="Wingdings" panose="05000000000000000000" pitchFamily="2" charset="2"/>
              </a:rPr>
              <a:t> Pavlov, </a:t>
            </a:r>
            <a:r>
              <a:rPr lang="fr-FR" dirty="0" err="1">
                <a:sym typeface="Wingdings" panose="05000000000000000000" pitchFamily="2" charset="2"/>
              </a:rPr>
              <a:t>watson</a:t>
            </a:r>
            <a:r>
              <a:rPr lang="fr-FR" baseline="0" dirty="0">
                <a:sym typeface="Wingdings" panose="05000000000000000000" pitchFamily="2" charset="2"/>
              </a:rPr>
              <a:t> et </a:t>
            </a:r>
            <a:r>
              <a:rPr lang="fr-FR" baseline="0" dirty="0" err="1">
                <a:sym typeface="Wingdings" panose="05000000000000000000" pitchFamily="2" charset="2"/>
              </a:rPr>
              <a:t>skinner</a:t>
            </a:r>
            <a:endParaRPr lang="fr-FR" dirty="0"/>
          </a:p>
        </p:txBody>
      </p:sp>
      <p:sp>
        <p:nvSpPr>
          <p:cNvPr id="4" name="Espace réservé du numéro de diapositive 3"/>
          <p:cNvSpPr>
            <a:spLocks noGrp="1"/>
          </p:cNvSpPr>
          <p:nvPr>
            <p:ph type="sldNum" sz="quarter" idx="10"/>
          </p:nvPr>
        </p:nvSpPr>
        <p:spPr/>
        <p:txBody>
          <a:bodyPr/>
          <a:lstStyle/>
          <a:p>
            <a:fld id="{FEDF8CF0-32A9-844F-877E-85730AE10C46}" type="slidenum">
              <a:rPr lang="fr-FR" smtClean="0"/>
              <a:t>13</a:t>
            </a:fld>
            <a:endParaRPr lang="fr-FR"/>
          </a:p>
        </p:txBody>
      </p:sp>
    </p:spTree>
    <p:extLst>
      <p:ext uri="{BB962C8B-B14F-4D97-AF65-F5344CB8AC3E}">
        <p14:creationId xmlns:p14="http://schemas.microsoft.com/office/powerpoint/2010/main" val="11108145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Conditionnement classique</a:t>
            </a:r>
            <a:r>
              <a:rPr lang="mr-IN" dirty="0"/>
              <a:t>…</a:t>
            </a:r>
            <a:r>
              <a:rPr lang="nl-BE" dirty="0"/>
              <a:t> Il </a:t>
            </a:r>
            <a:r>
              <a:rPr lang="nl-BE" dirty="0" err="1"/>
              <a:t>suit</a:t>
            </a:r>
            <a:r>
              <a:rPr lang="nl-BE" dirty="0"/>
              <a:t> Pavlov</a:t>
            </a:r>
          </a:p>
          <a:p>
            <a:endParaRPr lang="fr-FR" dirty="0"/>
          </a:p>
        </p:txBody>
      </p:sp>
      <p:sp>
        <p:nvSpPr>
          <p:cNvPr id="4" name="Espace réservé du numéro de diapositive 3"/>
          <p:cNvSpPr>
            <a:spLocks noGrp="1"/>
          </p:cNvSpPr>
          <p:nvPr>
            <p:ph type="sldNum" sz="quarter" idx="10"/>
          </p:nvPr>
        </p:nvSpPr>
        <p:spPr/>
        <p:txBody>
          <a:bodyPr/>
          <a:lstStyle/>
          <a:p>
            <a:fld id="{FEDF8CF0-32A9-844F-877E-85730AE10C46}" type="slidenum">
              <a:rPr lang="fr-FR" smtClean="0"/>
              <a:t>14</a:t>
            </a:fld>
            <a:endParaRPr lang="fr-FR"/>
          </a:p>
        </p:txBody>
      </p:sp>
    </p:spTree>
    <p:extLst>
      <p:ext uri="{BB962C8B-B14F-4D97-AF65-F5344CB8AC3E}">
        <p14:creationId xmlns:p14="http://schemas.microsoft.com/office/powerpoint/2010/main" val="1050826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10" name="Rectangle 9"/>
          <p:cNvSpPr/>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fr-FR"/>
              <a:t>Modifiez le style du titre</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lvl1pPr algn="l">
              <a:defRPr/>
            </a:lvl1pPr>
          </a:lstStyle>
          <a:p>
            <a:fld id="{E0B39281-48CA-974A-A52C-3B8AD297C4BD}" type="datetimeFigureOut">
              <a:rPr lang="fr-FR" smtClean="0"/>
              <a:t>02/03/2026</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C9128FEC-EF2D-E24D-9A13-FD0396416816}" type="slidenum">
              <a:rPr lang="fr-FR" smtClean="0"/>
              <a:t>‹N°›</a:t>
            </a:fld>
            <a:endParaRPr lang="fr-FR"/>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916718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E0B39281-48CA-974A-A52C-3B8AD297C4BD}" type="datetimeFigureOut">
              <a:rPr lang="fr-FR" smtClean="0"/>
              <a:t>02/03/2026</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C9128FEC-EF2D-E24D-9A13-FD0396416816}" type="slidenum">
              <a:rPr lang="fr-FR" smtClean="0"/>
              <a:t>‹N°›</a:t>
            </a:fld>
            <a:endParaRPr lang="fr-FR"/>
          </a:p>
        </p:txBody>
      </p:sp>
    </p:spTree>
    <p:extLst>
      <p:ext uri="{BB962C8B-B14F-4D97-AF65-F5344CB8AC3E}">
        <p14:creationId xmlns:p14="http://schemas.microsoft.com/office/powerpoint/2010/main" val="8248588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fr-FR"/>
              <a:t>Modifiez le style du titre</a:t>
            </a:r>
            <a:endParaRPr lang="en-US" dirty="0"/>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E0B39281-48CA-974A-A52C-3B8AD297C4BD}" type="datetimeFigureOut">
              <a:rPr lang="fr-FR" smtClean="0"/>
              <a:t>02/03/2026</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C9128FEC-EF2D-E24D-9A13-FD0396416816}" type="slidenum">
              <a:rPr lang="fr-FR" smtClean="0"/>
              <a:t>‹N°›</a:t>
            </a:fld>
            <a:endParaRPr lang="fr-FR"/>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28218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E0B39281-48CA-974A-A52C-3B8AD297C4BD}" type="datetimeFigureOut">
              <a:rPr lang="fr-FR" smtClean="0"/>
              <a:t>02/03/2026</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C9128FEC-EF2D-E24D-9A13-FD0396416816}" type="slidenum">
              <a:rPr lang="fr-FR" smtClean="0"/>
              <a:t>‹N°›</a:t>
            </a:fld>
            <a:endParaRPr lang="fr-FR"/>
          </a:p>
        </p:txBody>
      </p:sp>
    </p:spTree>
    <p:extLst>
      <p:ext uri="{BB962C8B-B14F-4D97-AF65-F5344CB8AC3E}">
        <p14:creationId xmlns:p14="http://schemas.microsoft.com/office/powerpoint/2010/main" val="21763550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spTree>
      <p:nvGrpSpPr>
        <p:cNvPr id="1" name=""/>
        <p:cNvGrpSpPr/>
        <p:nvPr/>
      </p:nvGrpSpPr>
      <p:grpSpPr>
        <a:xfrm>
          <a:off x="0" y="0"/>
          <a:ext cx="0" cy="0"/>
          <a:chOff x="0" y="0"/>
          <a:chExt cx="0" cy="0"/>
        </a:xfrm>
      </p:grpSpPr>
      <p:sp>
        <p:nvSpPr>
          <p:cNvPr id="9" name="Rectangle 8"/>
          <p:cNvSpPr/>
          <p:nvPr/>
        </p:nvSpPr>
        <p:spPr>
          <a:xfrm>
            <a:off x="0" y="0"/>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fr-FR"/>
              <a:t>Modifiez le style du titre</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E0B39281-48CA-974A-A52C-3B8AD297C4BD}" type="datetimeFigureOut">
              <a:rPr lang="fr-FR" smtClean="0"/>
              <a:t>02/03/2026</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C9128FEC-EF2D-E24D-9A13-FD0396416816}" type="slidenum">
              <a:rPr lang="fr-FR" smtClean="0"/>
              <a:t>‹N°›</a:t>
            </a:fld>
            <a:endParaRPr lang="fr-FR"/>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445331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fr-FR"/>
              <a:t>Modifiez le style du titre</a:t>
            </a:r>
            <a:endParaRPr lang="en-US" dirty="0"/>
          </a:p>
        </p:txBody>
      </p:sp>
      <p:sp>
        <p:nvSpPr>
          <p:cNvPr id="3" name="Content Placeholder 2"/>
          <p:cNvSpPr>
            <a:spLocks noGrp="1"/>
          </p:cNvSpPr>
          <p:nvPr>
            <p:ph sz="half" idx="1"/>
          </p:nvPr>
        </p:nvSpPr>
        <p:spPr>
          <a:xfrm>
            <a:off x="1024127" y="2286000"/>
            <a:ext cx="4754880" cy="402336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E0B39281-48CA-974A-A52C-3B8AD297C4BD}" type="datetimeFigureOut">
              <a:rPr lang="fr-FR" smtClean="0"/>
              <a:t>02/03/2026</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C9128FEC-EF2D-E24D-9A13-FD0396416816}" type="slidenum">
              <a:rPr lang="fr-FR" smtClean="0"/>
              <a:t>‹N°›</a:t>
            </a:fld>
            <a:endParaRPr lang="fr-FR"/>
          </a:p>
        </p:txBody>
      </p:sp>
    </p:spTree>
    <p:extLst>
      <p:ext uri="{BB962C8B-B14F-4D97-AF65-F5344CB8AC3E}">
        <p14:creationId xmlns:p14="http://schemas.microsoft.com/office/powerpoint/2010/main" val="12907566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fr-FR"/>
              <a:t>Modifiez le style du titre</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1024128" y="2967788"/>
            <a:ext cx="4754880" cy="3341572"/>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fr-FR"/>
              <a:t>Cliquez pour modifier les styles du texte du masque</a:t>
            </a:r>
          </a:p>
        </p:txBody>
      </p:sp>
      <p:sp>
        <p:nvSpPr>
          <p:cNvPr id="6" name="Content Placeholder 5"/>
          <p:cNvSpPr>
            <a:spLocks noGrp="1"/>
          </p:cNvSpPr>
          <p:nvPr>
            <p:ph sz="quarter" idx="4"/>
          </p:nvPr>
        </p:nvSpPr>
        <p:spPr>
          <a:xfrm>
            <a:off x="5990888" y="2967788"/>
            <a:ext cx="4754880" cy="3341572"/>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E0B39281-48CA-974A-A52C-3B8AD297C4BD}" type="datetimeFigureOut">
              <a:rPr lang="fr-FR" smtClean="0"/>
              <a:t>02/03/2026</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C9128FEC-EF2D-E24D-9A13-FD0396416816}" type="slidenum">
              <a:rPr lang="fr-FR" smtClean="0"/>
              <a:t>‹N°›</a:t>
            </a:fld>
            <a:endParaRPr lang="fr-FR"/>
          </a:p>
        </p:txBody>
      </p:sp>
    </p:spTree>
    <p:extLst>
      <p:ext uri="{BB962C8B-B14F-4D97-AF65-F5344CB8AC3E}">
        <p14:creationId xmlns:p14="http://schemas.microsoft.com/office/powerpoint/2010/main" val="28005319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E0B39281-48CA-974A-A52C-3B8AD297C4BD}" type="datetimeFigureOut">
              <a:rPr lang="fr-FR" smtClean="0"/>
              <a:t>02/03/2026</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C9128FEC-EF2D-E24D-9A13-FD0396416816}" type="slidenum">
              <a:rPr lang="fr-FR" smtClean="0"/>
              <a:t>‹N°›</a:t>
            </a:fld>
            <a:endParaRPr lang="fr-FR"/>
          </a:p>
        </p:txBody>
      </p:sp>
    </p:spTree>
    <p:extLst>
      <p:ext uri="{BB962C8B-B14F-4D97-AF65-F5344CB8AC3E}">
        <p14:creationId xmlns:p14="http://schemas.microsoft.com/office/powerpoint/2010/main" val="32143610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0B39281-48CA-974A-A52C-3B8AD297C4BD}" type="datetimeFigureOut">
              <a:rPr lang="fr-FR" smtClean="0"/>
              <a:t>02/03/2026</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C9128FEC-EF2D-E24D-9A13-FD0396416816}" type="slidenum">
              <a:rPr lang="fr-FR" smtClean="0"/>
              <a:t>‹N°›</a:t>
            </a:fld>
            <a:endParaRPr lang="fr-FR"/>
          </a:p>
        </p:txBody>
      </p:sp>
    </p:spTree>
    <p:extLst>
      <p:ext uri="{BB962C8B-B14F-4D97-AF65-F5344CB8AC3E}">
        <p14:creationId xmlns:p14="http://schemas.microsoft.com/office/powerpoint/2010/main" val="13021162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fr-FR"/>
              <a:t>Modifiez le style du titre</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E0B39281-48CA-974A-A52C-3B8AD297C4BD}" type="datetimeFigureOut">
              <a:rPr lang="fr-FR" smtClean="0"/>
              <a:t>02/03/2026</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C9128FEC-EF2D-E24D-9A13-FD0396416816}" type="slidenum">
              <a:rPr lang="fr-FR" smtClean="0"/>
              <a:t>‹N°›</a:t>
            </a:fld>
            <a:endParaRPr lang="fr-FR"/>
          </a:p>
        </p:txBody>
      </p:sp>
    </p:spTree>
    <p:extLst>
      <p:ext uri="{BB962C8B-B14F-4D97-AF65-F5344CB8AC3E}">
        <p14:creationId xmlns:p14="http://schemas.microsoft.com/office/powerpoint/2010/main" val="7472162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fr-FR"/>
              <a:t>Modifiez le style du titre</a:t>
            </a:r>
            <a:endParaRPr lang="en-US" dirty="0"/>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E0B39281-48CA-974A-A52C-3B8AD297C4BD}" type="datetimeFigureOut">
              <a:rPr lang="fr-FR" smtClean="0"/>
              <a:t>02/03/2026</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C9128FEC-EF2D-E24D-9A13-FD0396416816}" type="slidenum">
              <a:rPr lang="fr-FR" smtClean="0"/>
              <a:t>‹N°›</a:t>
            </a:fld>
            <a:endParaRPr lang="fr-FR"/>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162213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E0B39281-48CA-974A-A52C-3B8AD297C4BD}" type="datetimeFigureOut">
              <a:rPr lang="fr-FR" smtClean="0"/>
              <a:t>02/03/2026</a:t>
            </a:fld>
            <a:endParaRPr lang="fr-FR"/>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fr-FR"/>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C9128FEC-EF2D-E24D-9A13-FD0396416816}" type="slidenum">
              <a:rPr lang="fr-FR" smtClean="0"/>
              <a:t>‹N°›</a:t>
            </a:fld>
            <a:endParaRPr lang="fr-FR"/>
          </a:p>
        </p:txBody>
      </p:sp>
      <p:cxnSp>
        <p:nvCxnSpPr>
          <p:cNvPr id="7" name="Straight Connector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3985074"/>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3.gif"/></Relationships>
</file>

<file path=ppt/slides/_rels/slide13.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notesSlide" Target="../notesSlides/notesSlide8.xml"/><Relationship Id="rId7" Type="http://schemas.openxmlformats.org/officeDocument/2006/relationships/image" Target="../media/image16.png"/><Relationship Id="rId2" Type="http://schemas.openxmlformats.org/officeDocument/2006/relationships/slideLayout" Target="../slideLayouts/slideLayout2.xml"/><Relationship Id="rId1" Type="http://schemas.openxmlformats.org/officeDocument/2006/relationships/video" Target="https://www.youtube.com/embed/9pr_svoNU0Q?feature=oembed" TargetMode="External"/><Relationship Id="rId6" Type="http://schemas.openxmlformats.org/officeDocument/2006/relationships/hyperlink" Target="https://www.youtube.com/watch?v=9pr_svoNU0Q&amp;ab_channel=Coursitout" TargetMode="External"/><Relationship Id="rId5" Type="http://schemas.openxmlformats.org/officeDocument/2006/relationships/image" Target="../media/image15.jpeg"/><Relationship Id="rId4" Type="http://schemas.openxmlformats.org/officeDocument/2006/relationships/image" Target="../media/image14.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video" Target="https://www.youtube.com/embed/nWRnFyF5wxI" TargetMode="External"/><Relationship Id="rId6" Type="http://schemas.openxmlformats.org/officeDocument/2006/relationships/image" Target="../media/image20.png"/><Relationship Id="rId5" Type="http://schemas.openxmlformats.org/officeDocument/2006/relationships/image" Target="../media/image19.jpeg"/><Relationship Id="rId4" Type="http://schemas.openxmlformats.org/officeDocument/2006/relationships/image" Target="../media/image18.jpg"/></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26.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5.svg"/></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5.sv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0.tiff"/><Relationship Id="rId7" Type="http://schemas.openxmlformats.org/officeDocument/2006/relationships/image" Target="../media/image44.tiff"/><Relationship Id="rId2" Type="http://schemas.openxmlformats.org/officeDocument/2006/relationships/image" Target="../media/image39.tiff"/><Relationship Id="rId1" Type="http://schemas.openxmlformats.org/officeDocument/2006/relationships/slideLayout" Target="../slideLayouts/slideLayout7.xml"/><Relationship Id="rId6" Type="http://schemas.openxmlformats.org/officeDocument/2006/relationships/image" Target="../media/image43.tiff"/><Relationship Id="rId5" Type="http://schemas.openxmlformats.org/officeDocument/2006/relationships/image" Target="../media/image42.tiff"/><Relationship Id="rId4" Type="http://schemas.openxmlformats.org/officeDocument/2006/relationships/image" Target="../media/image41.tiff"/></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7.xml"/><Relationship Id="rId1" Type="http://schemas.openxmlformats.org/officeDocument/2006/relationships/slideLayout" Target="../slideLayouts/slideLayout6.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5.svg"/></Relationships>
</file>

<file path=ppt/slides/_rels/slide4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5.svg"/></Relationships>
</file>

<file path=ppt/slides/_rels/slide4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3.xml"/><Relationship Id="rId1" Type="http://schemas.openxmlformats.org/officeDocument/2006/relationships/slideLayout" Target="../slideLayouts/slideLayout6.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5.svg"/></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hyperlink" Target="https://www.youtube.com/watch?v=_yl6eMKllbI" TargetMode="Externa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3.png"/><Relationship Id="rId7" Type="http://schemas.openxmlformats.org/officeDocument/2006/relationships/image" Target="../media/image56.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2.png"/><Relationship Id="rId10" Type="http://schemas.openxmlformats.org/officeDocument/2006/relationships/image" Target="../media/image59.png"/><Relationship Id="rId4" Type="http://schemas.openxmlformats.org/officeDocument/2006/relationships/image" Target="../media/image54.png"/><Relationship Id="rId9" Type="http://schemas.openxmlformats.org/officeDocument/2006/relationships/image" Target="../media/image58.png"/></Relationships>
</file>

<file path=ppt/slides/_rels/slide6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62.png"/></Relationships>
</file>

<file path=ppt/slides/_rels/slide6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3.png"/><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64.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73.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7.jpeg"/><Relationship Id="rId2" Type="http://schemas.openxmlformats.org/officeDocument/2006/relationships/notesSlide" Target="../notesSlides/notesSlide42.xml"/><Relationship Id="rId1" Type="http://schemas.openxmlformats.org/officeDocument/2006/relationships/slideLayout" Target="../slideLayouts/slideLayout7.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7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3.xml"/><Relationship Id="rId1" Type="http://schemas.openxmlformats.org/officeDocument/2006/relationships/slideLayout" Target="../slideLayouts/slideLayout7.xml"/><Relationship Id="rId5" Type="http://schemas.openxmlformats.org/officeDocument/2006/relationships/image" Target="../media/image73.png"/><Relationship Id="rId4" Type="http://schemas.openxmlformats.org/officeDocument/2006/relationships/image" Target="../media/image72.png"/></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image" Target="../media/image83.png"/><Relationship Id="rId3" Type="http://schemas.openxmlformats.org/officeDocument/2006/relationships/image" Target="../media/image74.png"/><Relationship Id="rId7" Type="http://schemas.openxmlformats.org/officeDocument/2006/relationships/image" Target="../media/image77.png"/><Relationship Id="rId12" Type="http://schemas.openxmlformats.org/officeDocument/2006/relationships/image" Target="../media/image82.png"/><Relationship Id="rId2" Type="http://schemas.openxmlformats.org/officeDocument/2006/relationships/notesSlide" Target="../notesSlides/notesSlide45.xml"/><Relationship Id="rId1" Type="http://schemas.openxmlformats.org/officeDocument/2006/relationships/slideLayout" Target="../slideLayouts/slideLayout7.xml"/><Relationship Id="rId6" Type="http://schemas.microsoft.com/office/2007/relationships/hdphoto" Target="../media/hdphoto1.wdp"/><Relationship Id="rId11" Type="http://schemas.openxmlformats.org/officeDocument/2006/relationships/image" Target="../media/image81.png"/><Relationship Id="rId5" Type="http://schemas.openxmlformats.org/officeDocument/2006/relationships/image" Target="../media/image76.png"/><Relationship Id="rId10" Type="http://schemas.openxmlformats.org/officeDocument/2006/relationships/image" Target="../media/image80.png"/><Relationship Id="rId4" Type="http://schemas.openxmlformats.org/officeDocument/2006/relationships/image" Target="../media/image75.png"/><Relationship Id="rId9" Type="http://schemas.openxmlformats.org/officeDocument/2006/relationships/image" Target="../media/image79.png"/><Relationship Id="rId14" Type="http://schemas.openxmlformats.org/officeDocument/2006/relationships/image" Target="../media/image51.png"/></Relationships>
</file>

<file path=ppt/slides/_rels/slide7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7.xml"/><Relationship Id="rId1" Type="http://schemas.openxmlformats.org/officeDocument/2006/relationships/slideLayout" Target="../slideLayouts/slideLayout6.xml"/><Relationship Id="rId5" Type="http://schemas.openxmlformats.org/officeDocument/2006/relationships/image" Target="../media/image51.png"/><Relationship Id="rId4" Type="http://schemas.openxmlformats.org/officeDocument/2006/relationships/image" Target="../media/image87.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8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48.xml"/><Relationship Id="rId1" Type="http://schemas.openxmlformats.org/officeDocument/2006/relationships/slideLayout" Target="../slideLayouts/slideLayout6.xml"/><Relationship Id="rId5" Type="http://schemas.openxmlformats.org/officeDocument/2006/relationships/image" Target="../media/image51.png"/><Relationship Id="rId4" Type="http://schemas.openxmlformats.org/officeDocument/2006/relationships/image" Target="../media/image95.png"/></Relationships>
</file>

<file path=ppt/slides/_rels/slide8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49.xml"/><Relationship Id="rId1" Type="http://schemas.openxmlformats.org/officeDocument/2006/relationships/slideLayout" Target="../slideLayouts/slideLayout6.xml"/><Relationship Id="rId6" Type="http://schemas.openxmlformats.org/officeDocument/2006/relationships/image" Target="../media/image97.png"/><Relationship Id="rId5" Type="http://schemas.openxmlformats.org/officeDocument/2006/relationships/image" Target="../media/image51.png"/><Relationship Id="rId4" Type="http://schemas.openxmlformats.org/officeDocument/2006/relationships/image" Target="../media/image95.png"/></Relationships>
</file>

<file path=ppt/slides/_rels/slide8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50.xml"/><Relationship Id="rId1" Type="http://schemas.openxmlformats.org/officeDocument/2006/relationships/slideLayout" Target="../slideLayouts/slideLayout6.xml"/><Relationship Id="rId5" Type="http://schemas.openxmlformats.org/officeDocument/2006/relationships/image" Target="../media/image51.png"/><Relationship Id="rId4" Type="http://schemas.openxmlformats.org/officeDocument/2006/relationships/image" Target="../media/image95.png"/></Relationships>
</file>

<file path=ppt/slides/_rels/slide8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4.xml"/><Relationship Id="rId1" Type="http://schemas.openxmlformats.org/officeDocument/2006/relationships/slideLayout" Target="../slideLayouts/slideLayout6.xml"/><Relationship Id="rId4" Type="http://schemas.openxmlformats.org/officeDocument/2006/relationships/image" Target="../media/image9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DE18E01-DA50-4652-6EED-777B8E4185D5}"/>
              </a:ext>
            </a:extLst>
          </p:cNvPr>
          <p:cNvSpPr>
            <a:spLocks noGrp="1"/>
          </p:cNvSpPr>
          <p:nvPr>
            <p:ph type="title"/>
          </p:nvPr>
        </p:nvSpPr>
        <p:spPr/>
        <p:txBody>
          <a:bodyPr/>
          <a:lstStyle/>
          <a:p>
            <a:r>
              <a:rPr lang="fr-BE" dirty="0"/>
              <a:t>Consignes et lettre pour le stage</a:t>
            </a:r>
          </a:p>
        </p:txBody>
      </p:sp>
      <p:sp>
        <p:nvSpPr>
          <p:cNvPr id="3" name="Espace réservé du texte 2">
            <a:extLst>
              <a:ext uri="{FF2B5EF4-FFF2-40B4-BE49-F238E27FC236}">
                <a16:creationId xmlns:a16="http://schemas.microsoft.com/office/drawing/2014/main" id="{AA4B256D-CC84-041C-AF19-D0CBD62AF2C7}"/>
              </a:ext>
            </a:extLst>
          </p:cNvPr>
          <p:cNvSpPr>
            <a:spLocks noGrp="1"/>
          </p:cNvSpPr>
          <p:nvPr>
            <p:ph type="body" idx="1"/>
          </p:nvPr>
        </p:nvSpPr>
        <p:spPr/>
        <p:txBody>
          <a:bodyPr/>
          <a:lstStyle/>
          <a:p>
            <a:r>
              <a:rPr lang="fr-BE" dirty="0"/>
              <a:t>Journal de classe</a:t>
            </a:r>
          </a:p>
        </p:txBody>
      </p:sp>
    </p:spTree>
    <p:extLst>
      <p:ext uri="{BB962C8B-B14F-4D97-AF65-F5344CB8AC3E}">
        <p14:creationId xmlns:p14="http://schemas.microsoft.com/office/powerpoint/2010/main" val="19850169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a:stretch>
            <a:fillRect/>
          </a:stretch>
        </p:blipFill>
        <p:spPr>
          <a:xfrm>
            <a:off x="302712" y="305216"/>
            <a:ext cx="11586576" cy="6453706"/>
          </a:xfrm>
          <a:prstGeom prst="rect">
            <a:avLst/>
          </a:prstGeom>
        </p:spPr>
      </p:pic>
    </p:spTree>
    <p:extLst>
      <p:ext uri="{BB962C8B-B14F-4D97-AF65-F5344CB8AC3E}">
        <p14:creationId xmlns:p14="http://schemas.microsoft.com/office/powerpoint/2010/main" val="10267017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ln>
            <a:solidFill>
              <a:schemeClr val="accent1"/>
            </a:solidFill>
          </a:ln>
        </p:spPr>
        <p:txBody>
          <a:bodyPr>
            <a:normAutofit/>
          </a:bodyPr>
          <a:lstStyle/>
          <a:p>
            <a:pPr lvl="0" algn="ctr"/>
            <a:r>
              <a:rPr lang="fr-FR" dirty="0"/>
              <a:t>B. Modèle Behavioriste</a:t>
            </a:r>
            <a:br>
              <a:rPr lang="fr-FR" dirty="0"/>
            </a:br>
            <a:r>
              <a:rPr lang="fr-BE" sz="2800" i="1" dirty="0"/>
              <a:t> « Enseigner c’est faire découvrir le savoir »</a:t>
            </a:r>
            <a:r>
              <a:rPr lang="fr-FR" sz="2800" i="1" dirty="0"/>
              <a:t> </a:t>
            </a:r>
          </a:p>
        </p:txBody>
      </p:sp>
      <p:sp>
        <p:nvSpPr>
          <p:cNvPr id="3" name="Espace réservé du contenu 2"/>
          <p:cNvSpPr>
            <a:spLocks noGrp="1"/>
          </p:cNvSpPr>
          <p:nvPr>
            <p:ph idx="1"/>
          </p:nvPr>
        </p:nvSpPr>
        <p:spPr>
          <a:xfrm>
            <a:off x="677334" y="2160589"/>
            <a:ext cx="10820122" cy="4367211"/>
          </a:xfrm>
        </p:spPr>
        <p:txBody>
          <a:bodyPr>
            <a:noAutofit/>
          </a:bodyPr>
          <a:lstStyle/>
          <a:p>
            <a:pPr marL="0" indent="0">
              <a:buNone/>
            </a:pPr>
            <a:r>
              <a:rPr lang="fr-FR" sz="2400" b="1" dirty="0">
                <a:solidFill>
                  <a:schemeClr val="accent1">
                    <a:lumMod val="75000"/>
                  </a:schemeClr>
                </a:solidFill>
              </a:rPr>
              <a:t>Behavior</a:t>
            </a:r>
            <a:r>
              <a:rPr lang="fr-FR" sz="2400" dirty="0">
                <a:solidFill>
                  <a:schemeClr val="bg2">
                    <a:lumMod val="25000"/>
                  </a:schemeClr>
                </a:solidFill>
              </a:rPr>
              <a:t> </a:t>
            </a:r>
            <a:r>
              <a:rPr lang="fr-FR" sz="2400" dirty="0"/>
              <a:t>=  la manifestation observable</a:t>
            </a:r>
          </a:p>
          <a:p>
            <a:pPr marL="0" indent="0">
              <a:buNone/>
            </a:pPr>
            <a:endParaRPr lang="fr-FR" sz="2400" dirty="0"/>
          </a:p>
          <a:p>
            <a:pPr marL="0" indent="0">
              <a:buNone/>
            </a:pPr>
            <a:r>
              <a:rPr lang="fr-FR" sz="2400" dirty="0"/>
              <a:t>Le comportement dont il est ici question est la manifestation observable de la maîtrise d'une connaissance, celle qui permettra de s'assurer que l'objectif visé est atteint.</a:t>
            </a:r>
            <a:endParaRPr lang="fr-BE" sz="2400" dirty="0"/>
          </a:p>
          <a:p>
            <a:pPr marL="0" indent="0">
              <a:buNone/>
            </a:pPr>
            <a:endParaRPr lang="fr-FR" sz="2400" dirty="0"/>
          </a:p>
          <a:p>
            <a:pPr marL="0" indent="0">
              <a:buNone/>
            </a:pPr>
            <a:r>
              <a:rPr lang="fr-FR" sz="2400" dirty="0"/>
              <a:t>L’objectif d’apprentissage est décomposé en sous-objectifs formulés en termes de comportements observables.</a:t>
            </a:r>
          </a:p>
          <a:p>
            <a:pPr marL="0" indent="0">
              <a:buNone/>
            </a:pPr>
            <a:r>
              <a:rPr lang="fr-FR" sz="2400" dirty="0"/>
              <a:t> </a:t>
            </a:r>
            <a:r>
              <a:rPr lang="fr-FR" sz="2400" i="1" dirty="0"/>
              <a:t>« l’élève est capable de … plutôt que l’élève connaît … »</a:t>
            </a:r>
            <a:endParaRPr lang="fr-FR" sz="2400" dirty="0"/>
          </a:p>
        </p:txBody>
      </p:sp>
    </p:spTree>
    <p:extLst>
      <p:ext uri="{BB962C8B-B14F-4D97-AF65-F5344CB8AC3E}">
        <p14:creationId xmlns:p14="http://schemas.microsoft.com/office/powerpoint/2010/main" val="4257699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p:cNvSpPr>
            <a:spLocks noGrp="1"/>
          </p:cNvSpPr>
          <p:nvPr>
            <p:ph type="title"/>
          </p:nvPr>
        </p:nvSpPr>
        <p:spPr>
          <a:xfrm>
            <a:off x="1024128" y="585216"/>
            <a:ext cx="9720072" cy="1151275"/>
          </a:xfrm>
        </p:spPr>
        <p:txBody>
          <a:bodyPr/>
          <a:lstStyle/>
          <a:p>
            <a:r>
              <a:rPr lang="fr-FR" u="sng" dirty="0"/>
              <a:t>Schémas en lien avec ce modèle</a:t>
            </a:r>
            <a:r>
              <a:rPr lang="fr-FR" dirty="0"/>
              <a:t>:</a:t>
            </a:r>
          </a:p>
        </p:txBody>
      </p:sp>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3937" y="1374140"/>
            <a:ext cx="8305800" cy="2603500"/>
          </a:xfrm>
          <a:prstGeom prst="rect">
            <a:avLst/>
          </a:prstGeom>
        </p:spPr>
      </p:pic>
      <p:pic>
        <p:nvPicPr>
          <p:cNvPr id="6" name="Espace réservé du contenu 3"/>
          <p:cNvPicPr>
            <a:picLocks/>
          </p:cNvPicPr>
          <p:nvPr/>
        </p:nvPicPr>
        <p:blipFill>
          <a:blip r:embed="rId4">
            <a:extLst>
              <a:ext uri="{28A0092B-C50C-407E-A947-70E740481C1C}">
                <a14:useLocalDpi xmlns:a14="http://schemas.microsoft.com/office/drawing/2010/main" val="0"/>
              </a:ext>
            </a:extLst>
          </a:blip>
          <a:stretch>
            <a:fillRect/>
          </a:stretch>
        </p:blipFill>
        <p:spPr bwMode="auto">
          <a:xfrm>
            <a:off x="5379720" y="3779520"/>
            <a:ext cx="6690359" cy="2807355"/>
          </a:xfrm>
          <a:prstGeom prst="rect">
            <a:avLst/>
          </a:prstGeom>
          <a:noFill/>
          <a:ln w="38100">
            <a:solidFill>
              <a:schemeClr val="tx1"/>
            </a:solidFill>
          </a:ln>
        </p:spPr>
      </p:pic>
    </p:spTree>
    <p:extLst>
      <p:ext uri="{BB962C8B-B14F-4D97-AF65-F5344CB8AC3E}">
        <p14:creationId xmlns:p14="http://schemas.microsoft.com/office/powerpoint/2010/main" val="1811490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A l’origine</a:t>
            </a:r>
            <a:r>
              <a:rPr lang="mr-IN" dirty="0"/>
              <a:t>…</a:t>
            </a:r>
            <a:endParaRPr lang="fr-FR" dirty="0"/>
          </a:p>
        </p:txBody>
      </p:sp>
      <p:sp>
        <p:nvSpPr>
          <p:cNvPr id="3" name="Espace réservé du contenu 2"/>
          <p:cNvSpPr>
            <a:spLocks noGrp="1"/>
          </p:cNvSpPr>
          <p:nvPr>
            <p:ph idx="1"/>
          </p:nvPr>
        </p:nvSpPr>
        <p:spPr>
          <a:xfrm>
            <a:off x="4566834" y="531813"/>
            <a:ext cx="6947832" cy="1116416"/>
          </a:xfrm>
        </p:spPr>
        <p:txBody>
          <a:bodyPr>
            <a:normAutofit/>
          </a:bodyPr>
          <a:lstStyle/>
          <a:p>
            <a:pPr marL="0" indent="0">
              <a:buNone/>
            </a:pPr>
            <a:r>
              <a:rPr lang="fr-BE" sz="2400" dirty="0"/>
              <a:t>Ivan </a:t>
            </a:r>
            <a:r>
              <a:rPr lang="fr-BE" sz="2400" dirty="0" err="1"/>
              <a:t>Petrovich</a:t>
            </a:r>
            <a:r>
              <a:rPr lang="fr-BE" sz="2400" dirty="0"/>
              <a:t> PAVLOV (1849-1936) : </a:t>
            </a:r>
          </a:p>
          <a:p>
            <a:pPr marL="0" indent="0">
              <a:buNone/>
            </a:pPr>
            <a:r>
              <a:rPr lang="fr-BE" sz="2400" dirty="0"/>
              <a:t>médecin et physiologiste russe</a:t>
            </a:r>
            <a:endParaRPr lang="fr-FR" sz="2400" dirty="0"/>
          </a:p>
        </p:txBody>
      </p:sp>
      <p:pic>
        <p:nvPicPr>
          <p:cNvPr id="4" name="Imag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7334" y="1502475"/>
            <a:ext cx="2095500" cy="2895600"/>
          </a:xfrm>
          <a:prstGeom prst="rect">
            <a:avLst/>
          </a:prstGeom>
        </p:spPr>
      </p:pic>
      <p:pic>
        <p:nvPicPr>
          <p:cNvPr id="6" name="Image 5"/>
          <p:cNvPicPr>
            <a:picLocks noChangeAspect="1"/>
          </p:cNvPicPr>
          <p:nvPr/>
        </p:nvPicPr>
        <p:blipFill rotWithShape="1">
          <a:blip r:embed="rId5">
            <a:extLst>
              <a:ext uri="{28A0092B-C50C-407E-A947-70E740481C1C}">
                <a14:useLocalDpi xmlns:a14="http://schemas.microsoft.com/office/drawing/2010/main" val="0"/>
              </a:ext>
            </a:extLst>
          </a:blip>
          <a:srcRect b="2589"/>
          <a:stretch/>
        </p:blipFill>
        <p:spPr>
          <a:xfrm>
            <a:off x="3221495" y="1670955"/>
            <a:ext cx="5829300" cy="3637151"/>
          </a:xfrm>
          <a:prstGeom prst="rect">
            <a:avLst/>
          </a:prstGeom>
        </p:spPr>
      </p:pic>
      <p:sp>
        <p:nvSpPr>
          <p:cNvPr id="7" name="ZoneTexte 6"/>
          <p:cNvSpPr txBox="1"/>
          <p:nvPr/>
        </p:nvSpPr>
        <p:spPr>
          <a:xfrm>
            <a:off x="390688" y="5308106"/>
            <a:ext cx="11433012" cy="830997"/>
          </a:xfrm>
          <a:prstGeom prst="rect">
            <a:avLst/>
          </a:prstGeom>
          <a:noFill/>
        </p:spPr>
        <p:txBody>
          <a:bodyPr wrap="square" rtlCol="0">
            <a:spAutoFit/>
          </a:bodyPr>
          <a:lstStyle/>
          <a:p>
            <a:pPr algn="ctr"/>
            <a:r>
              <a:rPr lang="fr-BE" sz="2400" b="1" u="sng" dirty="0">
                <a:solidFill>
                  <a:srgbClr val="002060"/>
                </a:solidFill>
              </a:rPr>
              <a:t>Postulat: </a:t>
            </a:r>
            <a:r>
              <a:rPr lang="fr-BE" sz="2400" dirty="0">
                <a:solidFill>
                  <a:schemeClr val="tx1">
                    <a:lumMod val="75000"/>
                    <a:lumOff val="25000"/>
                  </a:schemeClr>
                </a:solidFill>
              </a:rPr>
              <a:t>les comportements des gens sont gouvernés par leur environnement, c’est-à-dire par des événements qui leur sont extérieurs (stimuli).</a:t>
            </a:r>
            <a:endParaRPr lang="fr-BE" sz="2400" b="1" dirty="0">
              <a:solidFill>
                <a:schemeClr val="tx1">
                  <a:lumMod val="75000"/>
                  <a:lumOff val="25000"/>
                </a:schemeClr>
              </a:solidFill>
            </a:endParaRPr>
          </a:p>
        </p:txBody>
      </p:sp>
      <p:pic>
        <p:nvPicPr>
          <p:cNvPr id="8" name="Image 7">
            <a:hlinkClick r:id="rId6"/>
            <a:extLst>
              <a:ext uri="{FF2B5EF4-FFF2-40B4-BE49-F238E27FC236}">
                <a16:creationId xmlns:a16="http://schemas.microsoft.com/office/drawing/2014/main" id="{DAF33BFE-138B-BBBD-F632-C0552E2455D0}"/>
              </a:ext>
            </a:extLst>
          </p:cNvPr>
          <p:cNvPicPr>
            <a:picLocks noChangeAspect="1"/>
          </p:cNvPicPr>
          <p:nvPr/>
        </p:nvPicPr>
        <p:blipFill>
          <a:blip r:embed="rId7"/>
          <a:stretch>
            <a:fillRect/>
          </a:stretch>
        </p:blipFill>
        <p:spPr>
          <a:xfrm>
            <a:off x="10013697" y="434786"/>
            <a:ext cx="1810003" cy="1800476"/>
          </a:xfrm>
          <a:prstGeom prst="rect">
            <a:avLst/>
          </a:prstGeom>
        </p:spPr>
      </p:pic>
      <p:pic>
        <p:nvPicPr>
          <p:cNvPr id="9" name="Média en ligne 8" title="Pavlov, Watson, Skinner et la naissance du béhaviorisme - Cours condensé de psychologie #4">
            <a:hlinkClick r:id="" action="ppaction://media"/>
            <a:extLst>
              <a:ext uri="{FF2B5EF4-FFF2-40B4-BE49-F238E27FC236}">
                <a16:creationId xmlns:a16="http://schemas.microsoft.com/office/drawing/2014/main" id="{2326335B-A40E-41F3-B176-846E4004B356}"/>
              </a:ext>
            </a:extLst>
          </p:cNvPr>
          <p:cNvPicPr>
            <a:picLocks noRot="1" noChangeAspect="1"/>
          </p:cNvPicPr>
          <p:nvPr>
            <a:videoFile r:link="rId1"/>
          </p:nvPr>
        </p:nvPicPr>
        <p:blipFill>
          <a:blip r:embed="rId8"/>
          <a:stretch>
            <a:fillRect/>
          </a:stretch>
        </p:blipFill>
        <p:spPr>
          <a:xfrm>
            <a:off x="9929467" y="2829998"/>
            <a:ext cx="1978462" cy="1116957"/>
          </a:xfrm>
          <a:prstGeom prst="rect">
            <a:avLst/>
          </a:prstGeom>
        </p:spPr>
      </p:pic>
    </p:spTree>
    <p:extLst>
      <p:ext uri="{BB962C8B-B14F-4D97-AF65-F5344CB8AC3E}">
        <p14:creationId xmlns:p14="http://schemas.microsoft.com/office/powerpoint/2010/main" val="1688055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77334" y="560322"/>
            <a:ext cx="8596668" cy="1320800"/>
          </a:xfrm>
        </p:spPr>
        <p:txBody>
          <a:bodyPr/>
          <a:lstStyle/>
          <a:p>
            <a:r>
              <a:rPr lang="fr-FR" dirty="0"/>
              <a:t>Mais aussi</a:t>
            </a:r>
            <a:r>
              <a:rPr lang="mr-IN" dirty="0"/>
              <a:t>…</a:t>
            </a:r>
            <a:endParaRPr lang="fr-FR" dirty="0"/>
          </a:p>
        </p:txBody>
      </p:sp>
      <p:pic>
        <p:nvPicPr>
          <p:cNvPr id="4" name="Espace réservé du contenu 3" descr="Une image contenant personne, homme, assis, photo&#10;&#10;Description générée automatiquement">
            <a:extLst>
              <a:ext uri="{FF2B5EF4-FFF2-40B4-BE49-F238E27FC236}">
                <a16:creationId xmlns:a16="http://schemas.microsoft.com/office/drawing/2014/main" id="{04D16865-CEBD-467D-9AC6-1C460470C0D9}"/>
              </a:ext>
            </a:extLst>
          </p:cNvPr>
          <p:cNvPicPr>
            <a:picLocks noGrp="1" noChangeAspect="1"/>
          </p:cNvPicPr>
          <p:nvPr>
            <p:ph idx="1"/>
          </p:nvPr>
        </p:nvPicPr>
        <p:blipFill rotWithShape="1">
          <a:blip r:embed="rId4"/>
          <a:srcRect r="2006"/>
          <a:stretch/>
        </p:blipFill>
        <p:spPr>
          <a:xfrm>
            <a:off x="677334" y="1664643"/>
            <a:ext cx="2648058" cy="3881437"/>
          </a:xfrm>
          <a:prstGeom prst="rect">
            <a:avLst/>
          </a:prstGeom>
        </p:spPr>
      </p:pic>
      <p:sp>
        <p:nvSpPr>
          <p:cNvPr id="6" name="Espace réservé du contenu 2"/>
          <p:cNvSpPr txBox="1">
            <a:spLocks/>
          </p:cNvSpPr>
          <p:nvPr/>
        </p:nvSpPr>
        <p:spPr>
          <a:xfrm>
            <a:off x="3941282" y="753712"/>
            <a:ext cx="6947832" cy="1116416"/>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lumMod val="75000"/>
                </a:schemeClr>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lumMod val="75000"/>
                </a:schemeClr>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Font typeface="Wingdings 3" charset="2"/>
              <a:buNone/>
            </a:pPr>
            <a:r>
              <a:rPr lang="fr-BE" sz="2400" dirty="0"/>
              <a:t>John Broadus WATSON (1878-1956) : </a:t>
            </a:r>
          </a:p>
          <a:p>
            <a:pPr marL="0" indent="0">
              <a:buFont typeface="Wingdings 3" charset="2"/>
              <a:buNone/>
            </a:pPr>
            <a:r>
              <a:rPr lang="fr-BE" sz="2400" dirty="0"/>
              <a:t>psychologue</a:t>
            </a:r>
            <a:endParaRPr lang="fr-FR" sz="2400" dirty="0"/>
          </a:p>
        </p:txBody>
      </p:sp>
      <p:sp>
        <p:nvSpPr>
          <p:cNvPr id="7" name="ZoneTexte 6"/>
          <p:cNvSpPr txBox="1"/>
          <p:nvPr/>
        </p:nvSpPr>
        <p:spPr>
          <a:xfrm>
            <a:off x="3572925" y="4997132"/>
            <a:ext cx="5453544" cy="369332"/>
          </a:xfrm>
          <a:prstGeom prst="rect">
            <a:avLst/>
          </a:prstGeom>
          <a:noFill/>
        </p:spPr>
        <p:txBody>
          <a:bodyPr wrap="none" rtlCol="0">
            <a:spAutoFit/>
          </a:bodyPr>
          <a:lstStyle/>
          <a:p>
            <a:r>
              <a:rPr lang="fr-FR" dirty="0"/>
              <a:t>https://www.youtube.com/</a:t>
            </a:r>
            <a:r>
              <a:rPr lang="fr-FR" dirty="0" err="1"/>
              <a:t>watch?v</a:t>
            </a:r>
            <a:r>
              <a:rPr lang="fr-FR" dirty="0"/>
              <a:t>=nWRnFyF5wxI</a:t>
            </a:r>
          </a:p>
        </p:txBody>
      </p:sp>
      <p:sp>
        <p:nvSpPr>
          <p:cNvPr id="8" name="ZoneTexte 7"/>
          <p:cNvSpPr txBox="1"/>
          <p:nvPr/>
        </p:nvSpPr>
        <p:spPr>
          <a:xfrm>
            <a:off x="3688597" y="2453907"/>
            <a:ext cx="7453202" cy="2062103"/>
          </a:xfrm>
          <a:prstGeom prst="rect">
            <a:avLst/>
          </a:prstGeom>
          <a:solidFill>
            <a:schemeClr val="bg1"/>
          </a:solidFill>
        </p:spPr>
        <p:txBody>
          <a:bodyPr wrap="square" rtlCol="0">
            <a:spAutoFit/>
          </a:bodyPr>
          <a:lstStyle/>
          <a:p>
            <a:pPr algn="just"/>
            <a:r>
              <a:rPr lang="fr-FR" sz="3200" i="1" dirty="0">
                <a:solidFill>
                  <a:schemeClr val="tx1">
                    <a:lumMod val="75000"/>
                    <a:lumOff val="25000"/>
                  </a:schemeClr>
                </a:solidFill>
              </a:rPr>
              <a:t>« La psychologie </a:t>
            </a:r>
            <a:r>
              <a:rPr lang="fr-FR" sz="3200" dirty="0">
                <a:solidFill>
                  <a:schemeClr val="tx1">
                    <a:lumMod val="75000"/>
                    <a:lumOff val="25000"/>
                  </a:schemeClr>
                </a:solidFill>
              </a:rPr>
              <a:t>(…)</a:t>
            </a:r>
            <a:r>
              <a:rPr lang="fr-FR" sz="3200" i="1" dirty="0">
                <a:solidFill>
                  <a:schemeClr val="tx1">
                    <a:lumMod val="75000"/>
                    <a:lumOff val="25000"/>
                  </a:schemeClr>
                </a:solidFill>
              </a:rPr>
              <a:t> est une branche purement objective et expérimentale des sciences naturelles. Son but théorique est la prédiction et le contrôle du comportement. »</a:t>
            </a:r>
            <a:endParaRPr lang="fr-FR" sz="3200" dirty="0">
              <a:solidFill>
                <a:schemeClr val="tx1">
                  <a:lumMod val="75000"/>
                  <a:lumOff val="25000"/>
                </a:schemeClr>
              </a:solidFill>
            </a:endParaRPr>
          </a:p>
        </p:txBody>
      </p:sp>
      <p:pic>
        <p:nvPicPr>
          <p:cNvPr id="3" name="nWRnFyF5wxI"/>
          <p:cNvPicPr>
            <a:picLocks noRot="1" noChangeAspect="1"/>
          </p:cNvPicPr>
          <p:nvPr>
            <a:videoFile r:link="rId1"/>
          </p:nvPr>
        </p:nvPicPr>
        <p:blipFill>
          <a:blip r:embed="rId5"/>
          <a:stretch>
            <a:fillRect/>
          </a:stretch>
        </p:blipFill>
        <p:spPr>
          <a:xfrm>
            <a:off x="8488680" y="4791487"/>
            <a:ext cx="3422596" cy="1925210"/>
          </a:xfrm>
          <a:prstGeom prst="rect">
            <a:avLst/>
          </a:prstGeom>
        </p:spPr>
      </p:pic>
      <p:pic>
        <p:nvPicPr>
          <p:cNvPr id="5" name="Image 4"/>
          <p:cNvPicPr>
            <a:picLocks noChangeAspect="1"/>
          </p:cNvPicPr>
          <p:nvPr/>
        </p:nvPicPr>
        <p:blipFill>
          <a:blip r:embed="rId6"/>
          <a:stretch>
            <a:fillRect/>
          </a:stretch>
        </p:blipFill>
        <p:spPr>
          <a:xfrm>
            <a:off x="7094152" y="5432559"/>
            <a:ext cx="1270762" cy="1284138"/>
          </a:xfrm>
          <a:prstGeom prst="rect">
            <a:avLst/>
          </a:prstGeom>
        </p:spPr>
      </p:pic>
    </p:spTree>
    <p:extLst>
      <p:ext uri="{BB962C8B-B14F-4D97-AF65-F5344CB8AC3E}">
        <p14:creationId xmlns:p14="http://schemas.microsoft.com/office/powerpoint/2010/main" val="1836904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Enfin </a:t>
            </a:r>
            <a:r>
              <a:rPr lang="mr-IN" dirty="0"/>
              <a:t>…</a:t>
            </a:r>
            <a:endParaRPr lang="fr-FR" dirty="0"/>
          </a:p>
        </p:txBody>
      </p:sp>
      <p:pic>
        <p:nvPicPr>
          <p:cNvPr id="4" name="Espace réservé du contenu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77334" y="1664643"/>
            <a:ext cx="1931604" cy="2287426"/>
          </a:xfrm>
        </p:spPr>
      </p:pic>
      <p:sp>
        <p:nvSpPr>
          <p:cNvPr id="5" name="Rectangle 4"/>
          <p:cNvSpPr/>
          <p:nvPr/>
        </p:nvSpPr>
        <p:spPr>
          <a:xfrm>
            <a:off x="3561343" y="609600"/>
            <a:ext cx="4338047" cy="461665"/>
          </a:xfrm>
          <a:prstGeom prst="rect">
            <a:avLst/>
          </a:prstGeom>
        </p:spPr>
        <p:txBody>
          <a:bodyPr wrap="none">
            <a:spAutoFit/>
          </a:bodyPr>
          <a:lstStyle/>
          <a:p>
            <a:r>
              <a:rPr lang="fr-BE" sz="2400" dirty="0" err="1">
                <a:solidFill>
                  <a:schemeClr val="tx1">
                    <a:lumMod val="75000"/>
                    <a:lumOff val="25000"/>
                  </a:schemeClr>
                </a:solidFill>
              </a:rPr>
              <a:t>Frederic</a:t>
            </a:r>
            <a:r>
              <a:rPr lang="fr-BE" sz="2400" dirty="0">
                <a:solidFill>
                  <a:schemeClr val="tx1">
                    <a:lumMod val="75000"/>
                    <a:lumOff val="25000"/>
                  </a:schemeClr>
                </a:solidFill>
              </a:rPr>
              <a:t> </a:t>
            </a:r>
            <a:r>
              <a:rPr lang="fr-BE" sz="2400" b="1" dirty="0">
                <a:solidFill>
                  <a:schemeClr val="tx1">
                    <a:lumMod val="75000"/>
                    <a:lumOff val="25000"/>
                  </a:schemeClr>
                </a:solidFill>
              </a:rPr>
              <a:t>Skinner</a:t>
            </a:r>
            <a:r>
              <a:rPr lang="fr-BE" sz="2400" dirty="0">
                <a:solidFill>
                  <a:schemeClr val="tx1">
                    <a:lumMod val="75000"/>
                    <a:lumOff val="25000"/>
                  </a:schemeClr>
                </a:solidFill>
              </a:rPr>
              <a:t> (1904-1990) </a:t>
            </a:r>
            <a:endParaRPr lang="fr-FR" sz="2400" dirty="0">
              <a:solidFill>
                <a:schemeClr val="tx1">
                  <a:lumMod val="75000"/>
                  <a:lumOff val="25000"/>
                </a:schemeClr>
              </a:solidFill>
            </a:endParaRPr>
          </a:p>
        </p:txBody>
      </p:sp>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68700" y="1664643"/>
            <a:ext cx="7175500" cy="4470400"/>
          </a:xfrm>
          <a:prstGeom prst="rect">
            <a:avLst/>
          </a:prstGeom>
        </p:spPr>
      </p:pic>
    </p:spTree>
    <p:extLst>
      <p:ext uri="{BB962C8B-B14F-4D97-AF65-F5344CB8AC3E}">
        <p14:creationId xmlns:p14="http://schemas.microsoft.com/office/powerpoint/2010/main" val="216632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On concevra donc les apprentissages en : </a:t>
            </a:r>
            <a:br>
              <a:rPr lang="fr-FR" dirty="0"/>
            </a:br>
            <a:endParaRPr lang="fr-FR" dirty="0"/>
          </a:p>
        </p:txBody>
      </p:sp>
      <p:sp>
        <p:nvSpPr>
          <p:cNvPr id="3" name="Espace réservé du contenu 2"/>
          <p:cNvSpPr>
            <a:spLocks noGrp="1"/>
          </p:cNvSpPr>
          <p:nvPr>
            <p:ph idx="1"/>
          </p:nvPr>
        </p:nvSpPr>
        <p:spPr>
          <a:xfrm>
            <a:off x="677334" y="1930400"/>
            <a:ext cx="11014994" cy="4503682"/>
          </a:xfrm>
        </p:spPr>
        <p:txBody>
          <a:bodyPr>
            <a:noAutofit/>
          </a:bodyPr>
          <a:lstStyle/>
          <a:p>
            <a:pPr>
              <a:buFont typeface="Arial" panose="020B0604020202020204" pitchFamily="34" charset="0"/>
              <a:buChar char="•"/>
            </a:pPr>
            <a:r>
              <a:rPr lang="fr-FR" sz="2800" dirty="0">
                <a:cs typeface="Arial" panose="020B0604020202020204" pitchFamily="34" charset="0"/>
              </a:rPr>
              <a:t> posant des questions visant à rendre l’élève </a:t>
            </a:r>
            <a:r>
              <a:rPr lang="fr-FR" sz="2800" dirty="0">
                <a:solidFill>
                  <a:srgbClr val="FF2561"/>
                </a:solidFill>
                <a:cs typeface="Arial" panose="020B0604020202020204" pitchFamily="34" charset="0"/>
              </a:rPr>
              <a:t>actif</a:t>
            </a:r>
            <a:r>
              <a:rPr lang="fr-FR" sz="2800" dirty="0">
                <a:cs typeface="Arial" panose="020B0604020202020204" pitchFamily="34" charset="0"/>
              </a:rPr>
              <a:t> ; </a:t>
            </a:r>
          </a:p>
          <a:p>
            <a:pPr>
              <a:buFont typeface="Arial" panose="020B0604020202020204" pitchFamily="34" charset="0"/>
              <a:buChar char="•"/>
            </a:pPr>
            <a:r>
              <a:rPr lang="fr-FR" sz="2800" dirty="0">
                <a:cs typeface="Arial" panose="020B0604020202020204" pitchFamily="34" charset="0"/>
              </a:rPr>
              <a:t> divisant la difficulté (ou la tâche) en difficultés moindres (ou en actions élémentaires), aussi réduites que nécessaire; logiquement et/ou chronologiquement ordonnées (petites marches ou petites </a:t>
            </a:r>
            <a:r>
              <a:rPr lang="fr-FR" sz="2800" dirty="0">
                <a:solidFill>
                  <a:srgbClr val="FF2561"/>
                </a:solidFill>
                <a:cs typeface="Arial" panose="020B0604020202020204" pitchFamily="34" charset="0"/>
              </a:rPr>
              <a:t>étapes</a:t>
            </a:r>
            <a:r>
              <a:rPr lang="fr-FR" sz="2800" dirty="0">
                <a:cs typeface="Arial" panose="020B0604020202020204" pitchFamily="34" charset="0"/>
              </a:rPr>
              <a:t>) ; </a:t>
            </a:r>
          </a:p>
          <a:p>
            <a:pPr>
              <a:buFont typeface="Arial" panose="020B0604020202020204" pitchFamily="34" charset="0"/>
              <a:buChar char="•"/>
            </a:pPr>
            <a:r>
              <a:rPr lang="fr-FR" sz="2800" dirty="0">
                <a:cs typeface="Arial" panose="020B0604020202020204" pitchFamily="34" charset="0"/>
              </a:rPr>
              <a:t> proposant à chaque étape </a:t>
            </a:r>
            <a:r>
              <a:rPr lang="fr-FR" sz="2800" dirty="0">
                <a:solidFill>
                  <a:srgbClr val="FF2561"/>
                </a:solidFill>
                <a:cs typeface="Arial" panose="020B0604020202020204" pitchFamily="34" charset="0"/>
              </a:rPr>
              <a:t>peu</a:t>
            </a:r>
            <a:r>
              <a:rPr lang="fr-FR" sz="2800" dirty="0">
                <a:cs typeface="Arial" panose="020B0604020202020204" pitchFamily="34" charset="0"/>
              </a:rPr>
              <a:t> d’informations </a:t>
            </a:r>
            <a:r>
              <a:rPr lang="fr-FR" sz="2800" dirty="0">
                <a:solidFill>
                  <a:srgbClr val="FF2561"/>
                </a:solidFill>
                <a:cs typeface="Arial" panose="020B0604020202020204" pitchFamily="34" charset="0"/>
              </a:rPr>
              <a:t>à la fois </a:t>
            </a:r>
            <a:r>
              <a:rPr lang="fr-FR" sz="2800" dirty="0">
                <a:cs typeface="Arial" panose="020B0604020202020204" pitchFamily="34" charset="0"/>
              </a:rPr>
              <a:t>; </a:t>
            </a:r>
          </a:p>
          <a:p>
            <a:pPr>
              <a:buFont typeface="Arial" panose="020B0604020202020204" pitchFamily="34" charset="0"/>
              <a:buChar char="•"/>
            </a:pPr>
            <a:r>
              <a:rPr lang="fr-FR" sz="2800" dirty="0">
                <a:cs typeface="Arial" panose="020B0604020202020204" pitchFamily="34" charset="0"/>
              </a:rPr>
              <a:t> </a:t>
            </a:r>
            <a:r>
              <a:rPr lang="fr-FR" sz="2800" dirty="0">
                <a:solidFill>
                  <a:srgbClr val="FF2561"/>
                </a:solidFill>
                <a:cs typeface="Arial" panose="020B0604020202020204" pitchFamily="34" charset="0"/>
              </a:rPr>
              <a:t>renforçant positivement </a:t>
            </a:r>
            <a:r>
              <a:rPr lang="fr-FR" sz="2800" dirty="0">
                <a:cs typeface="Arial" panose="020B0604020202020204" pitchFamily="34" charset="0"/>
              </a:rPr>
              <a:t>chaque acquisition partielle ; </a:t>
            </a:r>
          </a:p>
          <a:p>
            <a:pPr>
              <a:buFont typeface="Arial" panose="020B0604020202020204" pitchFamily="34" charset="0"/>
              <a:buChar char="•"/>
            </a:pPr>
            <a:r>
              <a:rPr lang="fr-FR" sz="2800" dirty="0">
                <a:cs typeface="Arial" panose="020B0604020202020204" pitchFamily="34" charset="0"/>
              </a:rPr>
              <a:t> faisant produire la </a:t>
            </a:r>
            <a:r>
              <a:rPr lang="fr-FR" sz="2800" dirty="0">
                <a:solidFill>
                  <a:srgbClr val="FF2561"/>
                </a:solidFill>
                <a:cs typeface="Arial" panose="020B0604020202020204" pitchFamily="34" charset="0"/>
              </a:rPr>
              <a:t>bonne réponse </a:t>
            </a:r>
            <a:r>
              <a:rPr lang="fr-FR" sz="2800" dirty="0">
                <a:cs typeface="Arial" panose="020B0604020202020204" pitchFamily="34" charset="0"/>
              </a:rPr>
              <a:t>afin que l’élève soit toujours </a:t>
            </a:r>
            <a:r>
              <a:rPr lang="fr-FR" sz="2800" dirty="0">
                <a:solidFill>
                  <a:srgbClr val="FF2561"/>
                </a:solidFill>
                <a:cs typeface="Arial" panose="020B0604020202020204" pitchFamily="34" charset="0"/>
              </a:rPr>
              <a:t>renforcé</a:t>
            </a:r>
            <a:r>
              <a:rPr lang="fr-FR" sz="2800" dirty="0">
                <a:cs typeface="Arial" panose="020B0604020202020204" pitchFamily="34" charset="0"/>
              </a:rPr>
              <a:t> positivement </a:t>
            </a:r>
            <a:r>
              <a:rPr lang="fr-FR" sz="2800" dirty="0">
                <a:cs typeface="Arial" panose="020B0604020202020204" pitchFamily="34" charset="0"/>
                <a:sym typeface="Wingdings" panose="05000000000000000000" pitchFamily="2" charset="2"/>
              </a:rPr>
              <a:t> encourager</a:t>
            </a:r>
            <a:r>
              <a:rPr lang="fr-FR" sz="2800" dirty="0">
                <a:cs typeface="Arial" panose="020B0604020202020204" pitchFamily="34" charset="0"/>
              </a:rPr>
              <a:t>. </a:t>
            </a:r>
          </a:p>
          <a:p>
            <a:endParaRPr lang="fr-FR" sz="2400" dirty="0"/>
          </a:p>
        </p:txBody>
      </p:sp>
    </p:spTree>
    <p:extLst>
      <p:ext uri="{BB962C8B-B14F-4D97-AF65-F5344CB8AC3E}">
        <p14:creationId xmlns:p14="http://schemas.microsoft.com/office/powerpoint/2010/main" val="781239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Espace réservé du contenu 3"/>
          <p:cNvGraphicFramePr>
            <a:graphicFrameLocks/>
          </p:cNvGraphicFramePr>
          <p:nvPr>
            <p:extLst>
              <p:ext uri="{D42A27DB-BD31-4B8C-83A1-F6EECF244321}">
                <p14:modId xmlns:p14="http://schemas.microsoft.com/office/powerpoint/2010/main" val="801726042"/>
              </p:ext>
            </p:extLst>
          </p:nvPr>
        </p:nvGraphicFramePr>
        <p:xfrm>
          <a:off x="317291" y="1209392"/>
          <a:ext cx="11562414" cy="3164470"/>
        </p:xfrm>
        <a:graphic>
          <a:graphicData uri="http://schemas.openxmlformats.org/drawingml/2006/table">
            <a:tbl>
              <a:tblPr firstRow="1" firstCol="1" bandRow="1">
                <a:tableStyleId>{5940675A-B579-460E-94D1-54222C63F5DA}</a:tableStyleId>
              </a:tblPr>
              <a:tblGrid>
                <a:gridCol w="5781207">
                  <a:extLst>
                    <a:ext uri="{9D8B030D-6E8A-4147-A177-3AD203B41FA5}">
                      <a16:colId xmlns:a16="http://schemas.microsoft.com/office/drawing/2014/main" val="20000"/>
                    </a:ext>
                  </a:extLst>
                </a:gridCol>
                <a:gridCol w="5781207">
                  <a:extLst>
                    <a:ext uri="{9D8B030D-6E8A-4147-A177-3AD203B41FA5}">
                      <a16:colId xmlns:a16="http://schemas.microsoft.com/office/drawing/2014/main" val="20001"/>
                    </a:ext>
                  </a:extLst>
                </a:gridCol>
              </a:tblGrid>
              <a:tr h="326091">
                <a:tc>
                  <a:txBody>
                    <a:bodyPr/>
                    <a:lstStyle/>
                    <a:p>
                      <a:pPr algn="ctr">
                        <a:lnSpc>
                          <a:spcPct val="107000"/>
                        </a:lnSpc>
                        <a:spcAft>
                          <a:spcPts val="800"/>
                        </a:spcAft>
                      </a:pPr>
                      <a:r>
                        <a:rPr lang="fr-BE" sz="2400" dirty="0">
                          <a:solidFill>
                            <a:schemeClr val="bg1"/>
                          </a:solidFill>
                          <a:effectLst/>
                        </a:rPr>
                        <a:t>Le rôle de l’enseignant</a:t>
                      </a:r>
                    </a:p>
                  </a:txBody>
                  <a:tcPr marL="68580" marR="68580" marT="0" marB="0" anchor="ctr">
                    <a:solidFill>
                      <a:schemeClr val="bg1">
                        <a:lumMod val="50000"/>
                      </a:schemeClr>
                    </a:solidFill>
                  </a:tcPr>
                </a:tc>
                <a:tc>
                  <a:txBody>
                    <a:bodyPr/>
                    <a:lstStyle/>
                    <a:p>
                      <a:pPr algn="ctr">
                        <a:lnSpc>
                          <a:spcPct val="107000"/>
                        </a:lnSpc>
                        <a:spcAft>
                          <a:spcPts val="800"/>
                        </a:spcAft>
                      </a:pPr>
                      <a:r>
                        <a:rPr lang="fr-BE" sz="2400" dirty="0">
                          <a:solidFill>
                            <a:schemeClr val="bg1"/>
                          </a:solidFill>
                          <a:effectLst/>
                        </a:rPr>
                        <a:t>Le rôle de l’élève</a:t>
                      </a:r>
                      <a:endParaRPr lang="fr-FR" sz="2400" dirty="0">
                        <a:solidFill>
                          <a:schemeClr val="bg1"/>
                        </a:solidFill>
                        <a:effectLst/>
                        <a:latin typeface="Cambria" charset="0"/>
                        <a:ea typeface="Cambria" charset="0"/>
                        <a:cs typeface="Times New Roman" charset="0"/>
                      </a:endParaRPr>
                    </a:p>
                  </a:txBody>
                  <a:tcPr marL="68580" marR="68580" marT="0" marB="0" anchor="ctr">
                    <a:solidFill>
                      <a:schemeClr val="bg1">
                        <a:lumMod val="50000"/>
                      </a:schemeClr>
                    </a:solidFill>
                  </a:tcPr>
                </a:tc>
                <a:extLst>
                  <a:ext uri="{0D108BD9-81ED-4DB2-BD59-A6C34878D82A}">
                    <a16:rowId xmlns:a16="http://schemas.microsoft.com/office/drawing/2014/main" val="10000"/>
                  </a:ext>
                </a:extLst>
              </a:tr>
              <a:tr h="2792677">
                <a:tc>
                  <a:txBody>
                    <a:bodyPr/>
                    <a:lstStyle/>
                    <a:p>
                      <a:pPr marL="342900" lvl="0" indent="-342900" algn="l">
                        <a:lnSpc>
                          <a:spcPct val="150000"/>
                        </a:lnSpc>
                        <a:spcAft>
                          <a:spcPts val="0"/>
                        </a:spcAft>
                        <a:buFont typeface="Arial Unicode MS" charset="0"/>
                        <a:buChar char="-"/>
                      </a:pPr>
                      <a:r>
                        <a:rPr lang="fr-FR" sz="2400" dirty="0">
                          <a:effectLst/>
                        </a:rPr>
                        <a:t>Il poursuit un objectif observable, mesurable et quantifiable. </a:t>
                      </a:r>
                    </a:p>
                    <a:p>
                      <a:pPr marL="342900" lvl="0" indent="-342900" algn="l">
                        <a:lnSpc>
                          <a:spcPct val="150000"/>
                        </a:lnSpc>
                        <a:spcAft>
                          <a:spcPts val="0"/>
                        </a:spcAft>
                        <a:buFont typeface="Arial Unicode MS" charset="0"/>
                        <a:buChar char="-"/>
                      </a:pPr>
                      <a:r>
                        <a:rPr lang="fr-FR" sz="2400" dirty="0">
                          <a:effectLst/>
                        </a:rPr>
                        <a:t>Il décompose une activité complexe en une succession de tâches simples à résoudre.</a:t>
                      </a:r>
                    </a:p>
                    <a:p>
                      <a:pPr marL="342900" lvl="0" indent="-342900" algn="l">
                        <a:lnSpc>
                          <a:spcPct val="150000"/>
                        </a:lnSpc>
                        <a:spcAft>
                          <a:spcPts val="0"/>
                        </a:spcAft>
                        <a:buFont typeface="Arial Unicode MS" charset="0"/>
                        <a:buChar char="-"/>
                      </a:pPr>
                      <a:r>
                        <a:rPr lang="fr-FR" sz="2400" dirty="0">
                          <a:effectLst/>
                        </a:rPr>
                        <a:t>Il propose des renforcements.</a:t>
                      </a:r>
                    </a:p>
                  </a:txBody>
                  <a:tcPr marL="68580" marR="68580" marT="0" marB="0">
                    <a:solidFill>
                      <a:schemeClr val="bg1">
                        <a:lumMod val="95000"/>
                      </a:schemeClr>
                    </a:solidFill>
                  </a:tcPr>
                </a:tc>
                <a:tc>
                  <a:txBody>
                    <a:bodyPr/>
                    <a:lstStyle/>
                    <a:p>
                      <a:pPr marL="342900" lvl="0" indent="-342900" algn="l">
                        <a:lnSpc>
                          <a:spcPct val="150000"/>
                        </a:lnSpc>
                        <a:spcAft>
                          <a:spcPts val="0"/>
                        </a:spcAft>
                        <a:buFont typeface="Arial Unicode MS" charset="0"/>
                        <a:buChar char="-"/>
                      </a:pPr>
                      <a:r>
                        <a:rPr lang="fr-FR" sz="2400" dirty="0">
                          <a:effectLst/>
                        </a:rPr>
                        <a:t>Il exécute et répète les attitudes et les gestes attendus en suivant une progression établie du plus simple au plus complexe.</a:t>
                      </a:r>
                      <a:endParaRPr lang="fr-FR" sz="2400" dirty="0">
                        <a:effectLst/>
                        <a:latin typeface="Cambria" charset="0"/>
                        <a:ea typeface="Cambria" charset="0"/>
                        <a:cs typeface="Times New Roman" charset="0"/>
                      </a:endParaRPr>
                    </a:p>
                  </a:txBody>
                  <a:tcPr marL="68580" marR="68580" marT="0" marB="0">
                    <a:solidFill>
                      <a:schemeClr val="bg1">
                        <a:lumMod val="95000"/>
                      </a:schemeClr>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834413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au 6">
            <a:extLst>
              <a:ext uri="{FF2B5EF4-FFF2-40B4-BE49-F238E27FC236}">
                <a16:creationId xmlns:a16="http://schemas.microsoft.com/office/drawing/2014/main" id="{00B20601-7713-F989-FE87-F8B9657213B3}"/>
              </a:ext>
            </a:extLst>
          </p:cNvPr>
          <p:cNvGraphicFramePr>
            <a:graphicFrameLocks noGrp="1"/>
          </p:cNvGraphicFramePr>
          <p:nvPr>
            <p:extLst>
              <p:ext uri="{D42A27DB-BD31-4B8C-83A1-F6EECF244321}">
                <p14:modId xmlns:p14="http://schemas.microsoft.com/office/powerpoint/2010/main" val="3081726984"/>
              </p:ext>
            </p:extLst>
          </p:nvPr>
        </p:nvGraphicFramePr>
        <p:xfrm>
          <a:off x="792480" y="1020478"/>
          <a:ext cx="10881360" cy="4817043"/>
        </p:xfrm>
        <a:graphic>
          <a:graphicData uri="http://schemas.openxmlformats.org/drawingml/2006/table">
            <a:tbl>
              <a:tblPr firstRow="1" firstCol="1" bandRow="1">
                <a:tableStyleId>{5C22544A-7EE6-4342-B048-85BDC9FD1C3A}</a:tableStyleId>
              </a:tblPr>
              <a:tblGrid>
                <a:gridCol w="5440680">
                  <a:extLst>
                    <a:ext uri="{9D8B030D-6E8A-4147-A177-3AD203B41FA5}">
                      <a16:colId xmlns:a16="http://schemas.microsoft.com/office/drawing/2014/main" val="1946854450"/>
                    </a:ext>
                  </a:extLst>
                </a:gridCol>
                <a:gridCol w="5440680">
                  <a:extLst>
                    <a:ext uri="{9D8B030D-6E8A-4147-A177-3AD203B41FA5}">
                      <a16:colId xmlns:a16="http://schemas.microsoft.com/office/drawing/2014/main" val="1981538992"/>
                    </a:ext>
                  </a:extLst>
                </a:gridCol>
              </a:tblGrid>
              <a:tr h="598357">
                <a:tc>
                  <a:txBody>
                    <a:bodyPr/>
                    <a:lstStyle/>
                    <a:p>
                      <a:pPr algn="ctr">
                        <a:lnSpc>
                          <a:spcPct val="107000"/>
                        </a:lnSpc>
                        <a:spcAft>
                          <a:spcPts val="800"/>
                        </a:spcAft>
                      </a:pPr>
                      <a:r>
                        <a:rPr lang="fr-BE" sz="2400" dirty="0">
                          <a:effectLst/>
                        </a:rPr>
                        <a:t>Les avantages pour l’enseignant</a:t>
                      </a:r>
                      <a:endParaRPr lang="fr-BE" sz="24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solidFill>
                      <a:srgbClr val="00B050"/>
                    </a:solidFill>
                  </a:tcPr>
                </a:tc>
                <a:tc>
                  <a:txBody>
                    <a:bodyPr/>
                    <a:lstStyle/>
                    <a:p>
                      <a:pPr algn="ctr">
                        <a:lnSpc>
                          <a:spcPct val="107000"/>
                        </a:lnSpc>
                        <a:spcAft>
                          <a:spcPts val="800"/>
                        </a:spcAft>
                      </a:pPr>
                      <a:r>
                        <a:rPr lang="fr-BE" sz="2400" dirty="0">
                          <a:effectLst/>
                        </a:rPr>
                        <a:t>Les limites</a:t>
                      </a:r>
                      <a:endParaRPr lang="fr-BE" sz="24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solidFill>
                      <a:srgbClr val="FF0000"/>
                    </a:solidFill>
                  </a:tcPr>
                </a:tc>
                <a:extLst>
                  <a:ext uri="{0D108BD9-81ED-4DB2-BD59-A6C34878D82A}">
                    <a16:rowId xmlns:a16="http://schemas.microsoft.com/office/drawing/2014/main" val="998463043"/>
                  </a:ext>
                </a:extLst>
              </a:tr>
              <a:tr h="3387853">
                <a:tc>
                  <a:txBody>
                    <a:bodyPr/>
                    <a:lstStyle/>
                    <a:p>
                      <a:pPr marL="342900" lvl="0" indent="-342900" algn="l">
                        <a:lnSpc>
                          <a:spcPct val="107000"/>
                        </a:lnSpc>
                        <a:buFont typeface="Arial Unicode MS"/>
                        <a:buChar char="-"/>
                      </a:pPr>
                      <a:r>
                        <a:rPr lang="fr-FR" sz="2600" b="0" dirty="0">
                          <a:solidFill>
                            <a:schemeClr val="tx1"/>
                          </a:solidFill>
                          <a:effectLst/>
                        </a:rPr>
                        <a:t>L’enseignant est attentif à l’évolution individuelle de chaque élève.</a:t>
                      </a:r>
                    </a:p>
                    <a:p>
                      <a:pPr marL="342900" lvl="0" indent="-342900" algn="l">
                        <a:lnSpc>
                          <a:spcPct val="107000"/>
                        </a:lnSpc>
                        <a:buFont typeface="Arial Unicode MS"/>
                        <a:buChar char="-"/>
                      </a:pPr>
                      <a:r>
                        <a:rPr lang="fr-FR" sz="2600" b="0" dirty="0">
                          <a:solidFill>
                            <a:schemeClr val="tx1"/>
                          </a:solidFill>
                          <a:effectLst/>
                        </a:rPr>
                        <a:t>Activités adaptées au rythme de l’élève.</a:t>
                      </a:r>
                    </a:p>
                    <a:p>
                      <a:pPr marL="342900" lvl="0" indent="-342900" algn="l">
                        <a:lnSpc>
                          <a:spcPct val="107000"/>
                        </a:lnSpc>
                        <a:buFont typeface="Arial Unicode MS"/>
                        <a:buChar char="-"/>
                      </a:pPr>
                      <a:r>
                        <a:rPr lang="fr-FR" sz="2600" b="0" dirty="0">
                          <a:solidFill>
                            <a:schemeClr val="tx1"/>
                          </a:solidFill>
                          <a:effectLst/>
                        </a:rPr>
                        <a:t>Sentiment de réussite pour l’élève.</a:t>
                      </a:r>
                    </a:p>
                    <a:p>
                      <a:pPr algn="just">
                        <a:lnSpc>
                          <a:spcPct val="107000"/>
                        </a:lnSpc>
                        <a:spcAft>
                          <a:spcPts val="800"/>
                        </a:spcAft>
                      </a:pPr>
                      <a:r>
                        <a:rPr lang="fr-BE" sz="2600" b="0" kern="1200" dirty="0">
                          <a:solidFill>
                            <a:schemeClr val="dk1"/>
                          </a:solidFill>
                          <a:effectLst/>
                          <a:latin typeface="+mn-lt"/>
                          <a:ea typeface="+mn-ea"/>
                          <a:cs typeface="+mn-cs"/>
                        </a:rPr>
                        <a:t> </a:t>
                      </a:r>
                    </a:p>
                  </a:txBody>
                  <a:tcPr marL="68580" marR="68580" marT="0" marB="0">
                    <a:solidFill>
                      <a:schemeClr val="accent4">
                        <a:lumMod val="40000"/>
                        <a:lumOff val="60000"/>
                      </a:schemeClr>
                    </a:solidFill>
                  </a:tcPr>
                </a:tc>
                <a:tc>
                  <a:txBody>
                    <a:bodyPr/>
                    <a:lstStyle/>
                    <a:p>
                      <a:pPr marL="342900" lvl="0" indent="-342900" algn="l">
                        <a:lnSpc>
                          <a:spcPct val="107000"/>
                        </a:lnSpc>
                        <a:buFont typeface="Arial Unicode MS"/>
                        <a:buChar char="-"/>
                      </a:pPr>
                      <a:r>
                        <a:rPr lang="fr-FR" sz="2600" dirty="0">
                          <a:effectLst/>
                        </a:rPr>
                        <a:t>La réussite des objectifs intermédiaires n’assure pas la réussite de l’objectif général.</a:t>
                      </a:r>
                    </a:p>
                    <a:p>
                      <a:pPr marL="342900" lvl="0" indent="-342900" algn="l">
                        <a:lnSpc>
                          <a:spcPct val="107000"/>
                        </a:lnSpc>
                        <a:buFont typeface="Arial Unicode MS"/>
                        <a:buChar char="-"/>
                      </a:pPr>
                      <a:r>
                        <a:rPr lang="fr-FR" sz="2600" dirty="0">
                          <a:effectLst/>
                        </a:rPr>
                        <a:t>Si l’élève parvient à l’objectif général, il ne transférera pas toujours les l’objectifs intermédiaires dans un autre contexte.</a:t>
                      </a:r>
                    </a:p>
                    <a:p>
                      <a:pPr marL="342900" lvl="0" indent="-342900" algn="l">
                        <a:lnSpc>
                          <a:spcPct val="107000"/>
                        </a:lnSpc>
                        <a:buFont typeface="Arial Unicode MS"/>
                        <a:buChar char="-"/>
                      </a:pPr>
                      <a:r>
                        <a:rPr lang="fr-FR" sz="2600" dirty="0">
                          <a:effectLst/>
                        </a:rPr>
                        <a:t>Le discours du P n’est pas </a:t>
                      </a:r>
                      <a:r>
                        <a:rPr lang="fr-FR" sz="2600" dirty="0" err="1">
                          <a:effectLst/>
                        </a:rPr>
                        <a:t>tjs</a:t>
                      </a:r>
                      <a:r>
                        <a:rPr lang="fr-FR" sz="2600" dirty="0">
                          <a:effectLst/>
                        </a:rPr>
                        <a:t> compris de la même manière.</a:t>
                      </a:r>
                    </a:p>
                    <a:p>
                      <a:pPr marL="342900" lvl="0" indent="-342900" algn="l">
                        <a:lnSpc>
                          <a:spcPct val="107000"/>
                        </a:lnSpc>
                        <a:buFont typeface="Arial Unicode MS"/>
                        <a:buChar char="-"/>
                      </a:pPr>
                      <a:r>
                        <a:rPr lang="fr-FR" sz="2600" dirty="0">
                          <a:effectLst/>
                        </a:rPr>
                        <a:t>Haut degré d’abstraction.</a:t>
                      </a:r>
                      <a:r>
                        <a:rPr lang="fr-FR" sz="2600" baseline="0" dirty="0">
                          <a:effectLst/>
                        </a:rPr>
                        <a:t> </a:t>
                      </a:r>
                      <a:endParaRPr lang="fr-FR" sz="2600" dirty="0">
                        <a:effectLst/>
                      </a:endParaRPr>
                    </a:p>
                  </a:txBody>
                  <a:tcPr marL="68580" marR="68580" marT="0" marB="0">
                    <a:solidFill>
                      <a:srgbClr val="FF7D7D"/>
                    </a:solidFill>
                  </a:tcPr>
                </a:tc>
                <a:extLst>
                  <a:ext uri="{0D108BD9-81ED-4DB2-BD59-A6C34878D82A}">
                    <a16:rowId xmlns:a16="http://schemas.microsoft.com/office/drawing/2014/main" val="3366959640"/>
                  </a:ext>
                </a:extLst>
              </a:tr>
            </a:tbl>
          </a:graphicData>
        </a:graphic>
      </p:graphicFrame>
    </p:spTree>
    <p:extLst>
      <p:ext uri="{BB962C8B-B14F-4D97-AF65-F5344CB8AC3E}">
        <p14:creationId xmlns:p14="http://schemas.microsoft.com/office/powerpoint/2010/main" val="12359740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61657BD-3333-446A-A16A-CBDC77C8E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4572002"/>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BE"/>
          </a:p>
        </p:txBody>
      </p:sp>
      <p:sp>
        <p:nvSpPr>
          <p:cNvPr id="10" name="Rectangle 9">
            <a:extLst>
              <a:ext uri="{FF2B5EF4-FFF2-40B4-BE49-F238E27FC236}">
                <a16:creationId xmlns:a16="http://schemas.microsoft.com/office/drawing/2014/main" id="{52CAFF06-4D3A-42A5-8614-B1FA47EA0F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7" y="643467"/>
            <a:ext cx="10905066" cy="5571066"/>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 3">
            <a:extLst>
              <a:ext uri="{FF2B5EF4-FFF2-40B4-BE49-F238E27FC236}">
                <a16:creationId xmlns:a16="http://schemas.microsoft.com/office/drawing/2014/main" id="{98522F8F-742D-127C-E65C-D838F6E6ED53}"/>
              </a:ext>
            </a:extLst>
          </p:cNvPr>
          <p:cNvPicPr>
            <a:picLocks noChangeAspect="1"/>
          </p:cNvPicPr>
          <p:nvPr/>
        </p:nvPicPr>
        <p:blipFill>
          <a:blip r:embed="rId2"/>
          <a:stretch>
            <a:fillRect/>
          </a:stretch>
        </p:blipFill>
        <p:spPr>
          <a:xfrm>
            <a:off x="704427" y="1123474"/>
            <a:ext cx="10709821" cy="4545806"/>
          </a:xfrm>
          <a:prstGeom prst="rect">
            <a:avLst/>
          </a:prstGeom>
        </p:spPr>
      </p:pic>
      <p:pic>
        <p:nvPicPr>
          <p:cNvPr id="2" name="Image 1">
            <a:extLst>
              <a:ext uri="{FF2B5EF4-FFF2-40B4-BE49-F238E27FC236}">
                <a16:creationId xmlns:a16="http://schemas.microsoft.com/office/drawing/2014/main" id="{17A65789-1C35-2D0E-07F6-BEB05A0289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93972" y="4220407"/>
            <a:ext cx="1289592" cy="1514119"/>
          </a:xfrm>
          <a:prstGeom prst="rect">
            <a:avLst/>
          </a:prstGeom>
        </p:spPr>
      </p:pic>
      <p:sp>
        <p:nvSpPr>
          <p:cNvPr id="3" name="ZoneTexte 2">
            <a:extLst>
              <a:ext uri="{FF2B5EF4-FFF2-40B4-BE49-F238E27FC236}">
                <a16:creationId xmlns:a16="http://schemas.microsoft.com/office/drawing/2014/main" id="{B6C4032A-91A5-EBB1-E13D-2614C5415F2B}"/>
              </a:ext>
            </a:extLst>
          </p:cNvPr>
          <p:cNvSpPr txBox="1"/>
          <p:nvPr/>
        </p:nvSpPr>
        <p:spPr>
          <a:xfrm>
            <a:off x="8910159" y="5549860"/>
            <a:ext cx="702885" cy="369332"/>
          </a:xfrm>
          <a:prstGeom prst="rect">
            <a:avLst/>
          </a:prstGeom>
          <a:noFill/>
        </p:spPr>
        <p:txBody>
          <a:bodyPr wrap="none" rtlCol="0">
            <a:spAutoFit/>
          </a:bodyPr>
          <a:lstStyle/>
          <a:p>
            <a:r>
              <a:rPr lang="fr-BE" dirty="0"/>
              <a:t>P. 10 </a:t>
            </a:r>
          </a:p>
        </p:txBody>
      </p:sp>
    </p:spTree>
    <p:extLst>
      <p:ext uri="{BB962C8B-B14F-4D97-AF65-F5344CB8AC3E}">
        <p14:creationId xmlns:p14="http://schemas.microsoft.com/office/powerpoint/2010/main" val="27520807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BEFF60F4-A44A-EB4A-4E14-C64E6D409F80}"/>
              </a:ext>
            </a:extLst>
          </p:cNvPr>
          <p:cNvPicPr>
            <a:picLocks noChangeAspect="1"/>
          </p:cNvPicPr>
          <p:nvPr/>
        </p:nvPicPr>
        <p:blipFill>
          <a:blip r:embed="rId2"/>
          <a:stretch>
            <a:fillRect/>
          </a:stretch>
        </p:blipFill>
        <p:spPr>
          <a:xfrm>
            <a:off x="400453" y="173889"/>
            <a:ext cx="4777603" cy="6510222"/>
          </a:xfrm>
          <a:prstGeom prst="rect">
            <a:avLst/>
          </a:prstGeom>
          <a:ln>
            <a:solidFill>
              <a:schemeClr val="accent4"/>
            </a:solidFill>
          </a:ln>
        </p:spPr>
      </p:pic>
      <p:pic>
        <p:nvPicPr>
          <p:cNvPr id="5" name="Image 4">
            <a:extLst>
              <a:ext uri="{FF2B5EF4-FFF2-40B4-BE49-F238E27FC236}">
                <a16:creationId xmlns:a16="http://schemas.microsoft.com/office/drawing/2014/main" id="{353FFF45-1922-BADC-A74D-DCD3AC94A010}"/>
              </a:ext>
            </a:extLst>
          </p:cNvPr>
          <p:cNvPicPr>
            <a:picLocks noChangeAspect="1"/>
          </p:cNvPicPr>
          <p:nvPr/>
        </p:nvPicPr>
        <p:blipFill>
          <a:blip r:embed="rId3"/>
          <a:stretch>
            <a:fillRect/>
          </a:stretch>
        </p:blipFill>
        <p:spPr>
          <a:xfrm>
            <a:off x="5784668" y="34994"/>
            <a:ext cx="5263236" cy="6649117"/>
          </a:xfrm>
          <a:prstGeom prst="rect">
            <a:avLst/>
          </a:prstGeom>
          <a:ln>
            <a:solidFill>
              <a:schemeClr val="accent4"/>
            </a:solidFill>
          </a:ln>
        </p:spPr>
      </p:pic>
    </p:spTree>
    <p:extLst>
      <p:ext uri="{BB962C8B-B14F-4D97-AF65-F5344CB8AC3E}">
        <p14:creationId xmlns:p14="http://schemas.microsoft.com/office/powerpoint/2010/main" val="1453937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61657BD-3333-446A-A16A-CBDC77C8E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4572002"/>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BE"/>
          </a:p>
        </p:txBody>
      </p:sp>
      <p:sp>
        <p:nvSpPr>
          <p:cNvPr id="9" name="Rectangle 8">
            <a:extLst>
              <a:ext uri="{FF2B5EF4-FFF2-40B4-BE49-F238E27FC236}">
                <a16:creationId xmlns:a16="http://schemas.microsoft.com/office/drawing/2014/main" id="{52CAFF06-4D3A-42A5-8614-B1FA47EA0F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7" y="643467"/>
            <a:ext cx="10905066" cy="5571066"/>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ZoneTexte 2">
            <a:extLst>
              <a:ext uri="{FF2B5EF4-FFF2-40B4-BE49-F238E27FC236}">
                <a16:creationId xmlns:a16="http://schemas.microsoft.com/office/drawing/2014/main" id="{965A6720-5E0A-926B-EFFE-7F940F2036DD}"/>
              </a:ext>
            </a:extLst>
          </p:cNvPr>
          <p:cNvSpPr txBox="1"/>
          <p:nvPr/>
        </p:nvSpPr>
        <p:spPr>
          <a:xfrm>
            <a:off x="5966139" y="5242409"/>
            <a:ext cx="5411776" cy="1077218"/>
          </a:xfrm>
          <a:prstGeom prst="rect">
            <a:avLst/>
          </a:prstGeom>
          <a:noFill/>
        </p:spPr>
        <p:txBody>
          <a:bodyPr wrap="square" rtlCol="0">
            <a:spAutoFit/>
          </a:bodyPr>
          <a:lstStyle/>
          <a:p>
            <a:pPr algn="ctr"/>
            <a:r>
              <a:rPr lang="fr-BE" sz="3200" b="1" dirty="0">
                <a:solidFill>
                  <a:srgbClr val="00B0F0"/>
                </a:solidFill>
              </a:rPr>
              <a:t>En classes maternelles et en P1/P2?</a:t>
            </a:r>
          </a:p>
        </p:txBody>
      </p:sp>
      <p:graphicFrame>
        <p:nvGraphicFramePr>
          <p:cNvPr id="8" name="Tableau 7">
            <a:extLst>
              <a:ext uri="{FF2B5EF4-FFF2-40B4-BE49-F238E27FC236}">
                <a16:creationId xmlns:a16="http://schemas.microsoft.com/office/drawing/2014/main" id="{8484CD5C-C262-BAFD-7823-EF083CE6A834}"/>
              </a:ext>
            </a:extLst>
          </p:cNvPr>
          <p:cNvGraphicFramePr>
            <a:graphicFrameLocks noGrp="1"/>
          </p:cNvGraphicFramePr>
          <p:nvPr>
            <p:extLst>
              <p:ext uri="{D42A27DB-BD31-4B8C-83A1-F6EECF244321}">
                <p14:modId xmlns:p14="http://schemas.microsoft.com/office/powerpoint/2010/main" val="313334043"/>
              </p:ext>
            </p:extLst>
          </p:nvPr>
        </p:nvGraphicFramePr>
        <p:xfrm>
          <a:off x="991563" y="765430"/>
          <a:ext cx="10208871" cy="3469257"/>
        </p:xfrm>
        <a:graphic>
          <a:graphicData uri="http://schemas.openxmlformats.org/drawingml/2006/table">
            <a:tbl>
              <a:tblPr firstRow="1" bandRow="1">
                <a:tableStyleId>{7DF18680-E054-41AD-8BC1-D1AEF772440D}</a:tableStyleId>
              </a:tblPr>
              <a:tblGrid>
                <a:gridCol w="3402957">
                  <a:extLst>
                    <a:ext uri="{9D8B030D-6E8A-4147-A177-3AD203B41FA5}">
                      <a16:colId xmlns:a16="http://schemas.microsoft.com/office/drawing/2014/main" val="4156338019"/>
                    </a:ext>
                  </a:extLst>
                </a:gridCol>
                <a:gridCol w="3402957">
                  <a:extLst>
                    <a:ext uri="{9D8B030D-6E8A-4147-A177-3AD203B41FA5}">
                      <a16:colId xmlns:a16="http://schemas.microsoft.com/office/drawing/2014/main" val="754540190"/>
                    </a:ext>
                  </a:extLst>
                </a:gridCol>
                <a:gridCol w="3402957">
                  <a:extLst>
                    <a:ext uri="{9D8B030D-6E8A-4147-A177-3AD203B41FA5}">
                      <a16:colId xmlns:a16="http://schemas.microsoft.com/office/drawing/2014/main" val="3367601325"/>
                    </a:ext>
                  </a:extLst>
                </a:gridCol>
              </a:tblGrid>
              <a:tr h="552787">
                <a:tc>
                  <a:txBody>
                    <a:bodyPr/>
                    <a:lstStyle/>
                    <a:p>
                      <a:pPr algn="ctr"/>
                      <a:r>
                        <a:rPr lang="fr-FR" sz="1200" dirty="0"/>
                        <a:t>Activité</a:t>
                      </a:r>
                    </a:p>
                  </a:txBody>
                  <a:tcPr marL="122648" marR="122648" marT="61324" marB="61324" anchor="ctr"/>
                </a:tc>
                <a:tc>
                  <a:txBody>
                    <a:bodyPr/>
                    <a:lstStyle/>
                    <a:p>
                      <a:pPr algn="ctr"/>
                      <a:r>
                        <a:rPr lang="fr-FR" sz="1200"/>
                        <a:t>Objectif</a:t>
                      </a:r>
                    </a:p>
                  </a:txBody>
                  <a:tcPr marL="122648" marR="122648" marT="61324" marB="61324" anchor="ctr"/>
                </a:tc>
                <a:tc>
                  <a:txBody>
                    <a:bodyPr/>
                    <a:lstStyle/>
                    <a:p>
                      <a:pPr algn="ctr"/>
                      <a:r>
                        <a:rPr lang="fr-FR" sz="1200" dirty="0"/>
                        <a:t>Moyens pour soutenir l’apprentissage</a:t>
                      </a:r>
                    </a:p>
                  </a:txBody>
                  <a:tcPr marL="122648" marR="122648" marT="61324" marB="61324" anchor="ctr"/>
                </a:tc>
                <a:extLst>
                  <a:ext uri="{0D108BD9-81ED-4DB2-BD59-A6C34878D82A}">
                    <a16:rowId xmlns:a16="http://schemas.microsoft.com/office/drawing/2014/main" val="3208807095"/>
                  </a:ext>
                </a:extLst>
              </a:tr>
              <a:tr h="1545861">
                <a:tc>
                  <a:txBody>
                    <a:bodyPr/>
                    <a:lstStyle/>
                    <a:p>
                      <a:pPr algn="ctr"/>
                      <a:r>
                        <a:rPr lang="nl-BE" sz="1500" kern="1200" dirty="0" err="1">
                          <a:effectLst/>
                        </a:rPr>
                        <a:t>Grenouille</a:t>
                      </a:r>
                      <a:endParaRPr lang="fr-FR" sz="1500" dirty="0"/>
                    </a:p>
                  </a:txBody>
                  <a:tcPr marL="122648" marR="122648" marT="61324" marB="61324" anchor="ctr"/>
                </a:tc>
                <a:tc>
                  <a:txBody>
                    <a:bodyPr/>
                    <a:lstStyle/>
                    <a:p>
                      <a:pPr algn="ctr"/>
                      <a:r>
                        <a:rPr lang="fr-BE" sz="1500" kern="1200" dirty="0">
                          <a:solidFill>
                            <a:schemeClr val="dk1"/>
                          </a:solidFill>
                          <a:effectLst/>
                          <a:latin typeface="+mn-lt"/>
                          <a:ea typeface="+mn-ea"/>
                          <a:cs typeface="+mn-cs"/>
                        </a:rPr>
                        <a:t>Acquérir des gestes techniques afin de reproduire un modèle à l’identique</a:t>
                      </a:r>
                    </a:p>
                    <a:p>
                      <a:pPr algn="ctr"/>
                      <a:r>
                        <a:rPr lang="fr-BE" sz="1500" kern="1200" dirty="0">
                          <a:solidFill>
                            <a:schemeClr val="dk1"/>
                          </a:solidFill>
                          <a:effectLst/>
                          <a:latin typeface="+mn-lt"/>
                          <a:ea typeface="+mn-ea"/>
                          <a:cs typeface="+mn-cs"/>
                        </a:rPr>
                        <a:t>Avancement pas à pas </a:t>
                      </a:r>
                      <a:r>
                        <a:rPr lang="fr-FR" sz="1500" dirty="0">
                          <a:effectLst/>
                        </a:rPr>
                        <a:t> </a:t>
                      </a:r>
                    </a:p>
                  </a:txBody>
                  <a:tcPr marL="122648" marR="122648" marT="61324" marB="61324" anchor="ctr"/>
                </a:tc>
                <a:tc>
                  <a:txBody>
                    <a:bodyPr/>
                    <a:lstStyle/>
                    <a:p>
                      <a:pPr algn="ctr"/>
                      <a:r>
                        <a:rPr lang="fr-BE" sz="1500" kern="1200" dirty="0">
                          <a:solidFill>
                            <a:schemeClr val="dk1"/>
                          </a:solidFill>
                          <a:effectLst/>
                          <a:latin typeface="+mn-lt"/>
                          <a:ea typeface="+mn-ea"/>
                          <a:cs typeface="+mn-cs"/>
                        </a:rPr>
                        <a:t>Tutoriel clair et pauses entre les différentes phases</a:t>
                      </a:r>
                      <a:r>
                        <a:rPr lang="fr-FR" sz="1500" dirty="0">
                          <a:effectLst/>
                        </a:rPr>
                        <a:t> </a:t>
                      </a:r>
                      <a:endParaRPr lang="fr-FR" sz="1500" dirty="0"/>
                    </a:p>
                  </a:txBody>
                  <a:tcPr marL="122648" marR="122648" marT="61324" marB="61324" anchor="ctr"/>
                </a:tc>
                <a:extLst>
                  <a:ext uri="{0D108BD9-81ED-4DB2-BD59-A6C34878D82A}">
                    <a16:rowId xmlns:a16="http://schemas.microsoft.com/office/drawing/2014/main" val="897136788"/>
                  </a:ext>
                </a:extLst>
              </a:tr>
              <a:tr h="552787">
                <a:tc>
                  <a:txBody>
                    <a:bodyPr/>
                    <a:lstStyle/>
                    <a:p>
                      <a:pPr algn="ctr"/>
                      <a:r>
                        <a:rPr lang="fr-FR" sz="1500" dirty="0" err="1"/>
                        <a:t>Kapla</a:t>
                      </a:r>
                      <a:endParaRPr lang="fr-FR" sz="150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BE" sz="1500" kern="1200" dirty="0">
                          <a:solidFill>
                            <a:schemeClr val="dk1"/>
                          </a:solidFill>
                          <a:effectLst/>
                          <a:latin typeface="+mn-lt"/>
                          <a:ea typeface="+mn-ea"/>
                          <a:cs typeface="+mn-cs"/>
                        </a:rPr>
                        <a:t>Réaliser l’araignée par étapes</a:t>
                      </a:r>
                      <a:endParaRPr lang="fr-FR" sz="1500" dirty="0"/>
                    </a:p>
                  </a:txBody>
                  <a:tcPr anchor="ctr"/>
                </a:tc>
                <a:tc>
                  <a:txBody>
                    <a:bodyPr/>
                    <a:lstStyle/>
                    <a:p>
                      <a:pPr algn="ctr"/>
                      <a:r>
                        <a:rPr lang="fr-FR" sz="1500" dirty="0"/>
                        <a:t>Support clair, morcellement,</a:t>
                      </a:r>
                    </a:p>
                  </a:txBody>
                  <a:tcPr anchor="ctr"/>
                </a:tc>
                <a:extLst>
                  <a:ext uri="{0D108BD9-81ED-4DB2-BD59-A6C34878D82A}">
                    <a16:rowId xmlns:a16="http://schemas.microsoft.com/office/drawing/2014/main" val="772985713"/>
                  </a:ext>
                </a:extLst>
              </a:tr>
              <a:tr h="817822">
                <a:tc>
                  <a:txBody>
                    <a:bodyPr/>
                    <a:lstStyle/>
                    <a:p>
                      <a:pPr algn="ctr"/>
                      <a:r>
                        <a:rPr lang="fr-FR" sz="1500" dirty="0"/>
                        <a:t>Les perles </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BE" sz="1500" kern="1200" dirty="0">
                          <a:solidFill>
                            <a:schemeClr val="dk1"/>
                          </a:solidFill>
                          <a:effectLst/>
                          <a:latin typeface="+mn-lt"/>
                          <a:ea typeface="+mn-ea"/>
                          <a:cs typeface="+mn-cs"/>
                        </a:rPr>
                        <a:t>Réaliser son bracelet en terminant les activités</a:t>
                      </a:r>
                      <a:endParaRPr lang="fr-FR" sz="1500" dirty="0"/>
                    </a:p>
                  </a:txBody>
                  <a:tcPr anchor="ctr"/>
                </a:tc>
                <a:tc>
                  <a:txBody>
                    <a:bodyPr/>
                    <a:lstStyle/>
                    <a:p>
                      <a:pPr algn="ctr"/>
                      <a:r>
                        <a:rPr lang="fr-FR" sz="1500" dirty="0"/>
                        <a:t>Renforcement positif, cocher l’atelier et récompenses</a:t>
                      </a:r>
                    </a:p>
                  </a:txBody>
                  <a:tcPr anchor="ctr"/>
                </a:tc>
                <a:extLst>
                  <a:ext uri="{0D108BD9-81ED-4DB2-BD59-A6C34878D82A}">
                    <a16:rowId xmlns:a16="http://schemas.microsoft.com/office/drawing/2014/main" val="645689949"/>
                  </a:ext>
                </a:extLst>
              </a:tr>
            </a:tbl>
          </a:graphicData>
        </a:graphic>
      </p:graphicFrame>
    </p:spTree>
    <p:extLst>
      <p:ext uri="{BB962C8B-B14F-4D97-AF65-F5344CB8AC3E}">
        <p14:creationId xmlns:p14="http://schemas.microsoft.com/office/powerpoint/2010/main" val="17000817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a:stretch>
            <a:fillRect/>
          </a:stretch>
        </p:blipFill>
        <p:spPr>
          <a:xfrm>
            <a:off x="306688" y="205254"/>
            <a:ext cx="11416577" cy="6447492"/>
          </a:xfrm>
          <a:prstGeom prst="rect">
            <a:avLst/>
          </a:prstGeom>
        </p:spPr>
      </p:pic>
    </p:spTree>
    <p:extLst>
      <p:ext uri="{BB962C8B-B14F-4D97-AF65-F5344CB8AC3E}">
        <p14:creationId xmlns:p14="http://schemas.microsoft.com/office/powerpoint/2010/main" val="41248674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F5C9E87-72E6-0717-E8E7-957AB5B45226}"/>
              </a:ext>
            </a:extLst>
          </p:cNvPr>
          <p:cNvSpPr txBox="1">
            <a:spLocks/>
          </p:cNvSpPr>
          <p:nvPr/>
        </p:nvSpPr>
        <p:spPr>
          <a:xfrm>
            <a:off x="677333" y="389745"/>
            <a:ext cx="9830771" cy="869429"/>
          </a:xfrm>
          <a:prstGeom prst="rect">
            <a:avLst/>
          </a:prstGeom>
          <a:ln>
            <a:solidFill>
              <a:schemeClr val="accent1">
                <a:shade val="50000"/>
              </a:schemeClr>
            </a:solidFill>
          </a:ln>
        </p:spPr>
        <p:txBody>
          <a:bodyPr>
            <a:normAutofit/>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pPr algn="ctr"/>
            <a:r>
              <a:rPr lang="fr-FR" dirty="0"/>
              <a:t>C. </a:t>
            </a:r>
            <a:r>
              <a:rPr lang="fr-BE" dirty="0"/>
              <a:t> </a:t>
            </a:r>
            <a:r>
              <a:rPr lang="fr-FR" dirty="0"/>
              <a:t>Modèle COGNITIVISTE</a:t>
            </a:r>
            <a:endParaRPr lang="fr-FR" i="1" dirty="0"/>
          </a:p>
        </p:txBody>
      </p:sp>
      <p:sp>
        <p:nvSpPr>
          <p:cNvPr id="4" name="ZoneTexte 3">
            <a:extLst>
              <a:ext uri="{FF2B5EF4-FFF2-40B4-BE49-F238E27FC236}">
                <a16:creationId xmlns:a16="http://schemas.microsoft.com/office/drawing/2014/main" id="{7296194C-26A7-DAAC-0F82-AC95DBD3323F}"/>
              </a:ext>
            </a:extLst>
          </p:cNvPr>
          <p:cNvSpPr txBox="1"/>
          <p:nvPr/>
        </p:nvSpPr>
        <p:spPr>
          <a:xfrm>
            <a:off x="451091" y="1757734"/>
            <a:ext cx="11391139" cy="4572214"/>
          </a:xfrm>
          <a:prstGeom prst="rect">
            <a:avLst/>
          </a:prstGeom>
          <a:noFill/>
        </p:spPr>
        <p:txBody>
          <a:bodyPr wrap="square">
            <a:spAutoFit/>
          </a:bodyPr>
          <a:lstStyle/>
          <a:p>
            <a:pPr algn="just">
              <a:lnSpc>
                <a:spcPct val="107000"/>
              </a:lnSpc>
              <a:spcAft>
                <a:spcPts val="1200"/>
              </a:spcAft>
            </a:pPr>
            <a:r>
              <a:rPr lang="fr-FR" sz="2400" dirty="0">
                <a:effectLst/>
                <a:latin typeface="Arial Nova Cond Light" panose="020B0306020202020204" pitchFamily="34" charset="0"/>
                <a:ea typeface="MS Mincho" panose="02020609040205080304" pitchFamily="49" charset="-128"/>
                <a:cs typeface="Times" panose="02020603050405020304" pitchFamily="18" charset="0"/>
              </a:rPr>
              <a:t>« La psychologie cognitive apparaît dès le début des années 1940. </a:t>
            </a:r>
          </a:p>
          <a:p>
            <a:pPr algn="just">
              <a:lnSpc>
                <a:spcPct val="107000"/>
              </a:lnSpc>
              <a:spcAft>
                <a:spcPts val="1200"/>
              </a:spcAft>
            </a:pPr>
            <a:r>
              <a:rPr lang="fr-FR" sz="2400" dirty="0">
                <a:effectLst/>
                <a:latin typeface="Arial Nova Cond Light" panose="020B0306020202020204" pitchFamily="34" charset="0"/>
                <a:ea typeface="MS Mincho" panose="02020609040205080304" pitchFamily="49" charset="-128"/>
                <a:cs typeface="Times" panose="02020603050405020304" pitchFamily="18" charset="0"/>
              </a:rPr>
              <a:t>Ce modèle présente le cerveau de l’apprenant </a:t>
            </a:r>
            <a:r>
              <a:rPr lang="fr-FR" sz="2400" b="1" dirty="0">
                <a:effectLst/>
                <a:latin typeface="Arial Nova Cond Light" panose="020B0306020202020204" pitchFamily="34" charset="0"/>
                <a:ea typeface="MS Mincho" panose="02020609040205080304" pitchFamily="49" charset="-128"/>
                <a:cs typeface="Times" panose="02020603050405020304" pitchFamily="18" charset="0"/>
              </a:rPr>
              <a:t>comme un ordinateur </a:t>
            </a:r>
          </a:p>
          <a:p>
            <a:pPr algn="just">
              <a:lnSpc>
                <a:spcPct val="107000"/>
              </a:lnSpc>
              <a:spcAft>
                <a:spcPts val="1200"/>
              </a:spcAft>
            </a:pPr>
            <a:r>
              <a:rPr lang="fr-FR" sz="2400" b="1" dirty="0">
                <a:effectLst/>
                <a:latin typeface="Arial Nova Cond Light" panose="020B0306020202020204" pitchFamily="34" charset="0"/>
                <a:ea typeface="MS Mincho" panose="02020609040205080304" pitchFamily="49" charset="-128"/>
                <a:cs typeface="Times" panose="02020603050405020304" pitchFamily="18" charset="0"/>
              </a:rPr>
              <a:t>qui stocke et traite les informations »</a:t>
            </a:r>
            <a:r>
              <a:rPr lang="fr-FR" sz="2400" dirty="0">
                <a:effectLst/>
                <a:latin typeface="Arial Nova Cond Light" panose="020B0306020202020204" pitchFamily="34" charset="0"/>
                <a:ea typeface="MS Mincho" panose="02020609040205080304" pitchFamily="49" charset="-128"/>
                <a:cs typeface="Times" panose="02020603050405020304" pitchFamily="18" charset="0"/>
              </a:rPr>
              <a:t>. </a:t>
            </a:r>
          </a:p>
          <a:p>
            <a:pPr algn="just">
              <a:lnSpc>
                <a:spcPct val="107000"/>
              </a:lnSpc>
              <a:spcAft>
                <a:spcPts val="1200"/>
              </a:spcAft>
            </a:pPr>
            <a:endParaRPr lang="fr-FR" sz="2400" dirty="0">
              <a:latin typeface="Arial Nova Cond Light" panose="020B0306020202020204" pitchFamily="34" charset="0"/>
              <a:ea typeface="MS Mincho" panose="02020609040205080304" pitchFamily="49" charset="-128"/>
              <a:cs typeface="Times" panose="02020603050405020304" pitchFamily="18" charset="0"/>
            </a:endParaRPr>
          </a:p>
          <a:p>
            <a:pPr algn="just">
              <a:lnSpc>
                <a:spcPct val="107000"/>
              </a:lnSpc>
              <a:spcAft>
                <a:spcPts val="1200"/>
              </a:spcAft>
            </a:pPr>
            <a:r>
              <a:rPr lang="fr-FR" sz="2400" dirty="0">
                <a:effectLst/>
                <a:latin typeface="Arial Nova Cond Light" panose="020B0306020202020204" pitchFamily="34" charset="0"/>
                <a:ea typeface="MS Mincho" panose="02020609040205080304" pitchFamily="49" charset="-128"/>
                <a:cs typeface="Times" panose="02020603050405020304" pitchFamily="18" charset="0"/>
              </a:rPr>
              <a:t>« La </a:t>
            </a:r>
            <a:r>
              <a:rPr lang="fr-FR" sz="2400" b="1" dirty="0">
                <a:effectLst/>
                <a:latin typeface="Arial Nova Cond Light" panose="020B0306020202020204" pitchFamily="34" charset="0"/>
                <a:ea typeface="MS Mincho" panose="02020609040205080304" pitchFamily="49" charset="-128"/>
                <a:cs typeface="Times" panose="02020603050405020304" pitchFamily="18" charset="0"/>
              </a:rPr>
              <a:t>mémoire</a:t>
            </a:r>
            <a:r>
              <a:rPr lang="fr-FR" sz="2400" dirty="0">
                <a:effectLst/>
                <a:latin typeface="Arial Nova Cond Light" panose="020B0306020202020204" pitchFamily="34" charset="0"/>
                <a:ea typeface="MS Mincho" panose="02020609040205080304" pitchFamily="49" charset="-128"/>
                <a:cs typeface="Times" panose="02020603050405020304" pitchFamily="18" charset="0"/>
              </a:rPr>
              <a:t> joue un rôle principal dans l’apprentissage de l’apprenant ».</a:t>
            </a:r>
          </a:p>
          <a:p>
            <a:pPr algn="just">
              <a:lnSpc>
                <a:spcPct val="107000"/>
              </a:lnSpc>
              <a:spcAft>
                <a:spcPts val="1200"/>
              </a:spcAft>
            </a:pPr>
            <a:endParaRPr lang="fr-FR" sz="2400" dirty="0">
              <a:latin typeface="Arial Nova Cond Light" panose="020B0306020202020204" pitchFamily="34" charset="0"/>
              <a:ea typeface="MS Mincho" panose="02020609040205080304" pitchFamily="49" charset="-128"/>
              <a:cs typeface="Times" panose="02020603050405020304" pitchFamily="18" charset="0"/>
            </a:endParaRPr>
          </a:p>
          <a:p>
            <a:pPr algn="just">
              <a:lnSpc>
                <a:spcPct val="107000"/>
              </a:lnSpc>
              <a:spcAft>
                <a:spcPts val="1200"/>
              </a:spcAft>
            </a:pPr>
            <a:r>
              <a:rPr lang="fr-FR" sz="2400" dirty="0">
                <a:effectLst/>
                <a:latin typeface="Arial Nova Cond Light" panose="020B0306020202020204" pitchFamily="34" charset="0"/>
                <a:ea typeface="MS Mincho" panose="02020609040205080304" pitchFamily="49" charset="-128"/>
                <a:cs typeface="Times" panose="02020603050405020304" pitchFamily="18" charset="0"/>
              </a:rPr>
              <a:t>«</a:t>
            </a:r>
            <a:r>
              <a:rPr lang="fr-FR" sz="2400" b="1" dirty="0">
                <a:effectLst/>
                <a:latin typeface="Arial Nova Cond Light" panose="020B0306020202020204" pitchFamily="34" charset="0"/>
                <a:ea typeface="MS Mincho" panose="02020609040205080304" pitchFamily="49" charset="-128"/>
                <a:cs typeface="Times" panose="02020603050405020304" pitchFamily="18" charset="0"/>
              </a:rPr>
              <a:t> La mémoire à court terme</a:t>
            </a:r>
            <a:r>
              <a:rPr lang="fr-FR" sz="2400" b="1" dirty="0">
                <a:latin typeface="Arial Nova Cond Light" panose="020B0306020202020204" pitchFamily="34" charset="0"/>
                <a:ea typeface="MS Mincho" panose="02020609040205080304" pitchFamily="49" charset="-128"/>
                <a:cs typeface="Times" panose="02020603050405020304" pitchFamily="18" charset="0"/>
              </a:rPr>
              <a:t> </a:t>
            </a:r>
            <a:r>
              <a:rPr lang="fr-FR" sz="2400" dirty="0">
                <a:effectLst/>
                <a:latin typeface="Arial Nova Cond Light" panose="020B0306020202020204" pitchFamily="34" charset="0"/>
                <a:ea typeface="MS Mincho" panose="02020609040205080304" pitchFamily="49" charset="-128"/>
                <a:cs typeface="Times" panose="02020603050405020304" pitchFamily="18" charset="0"/>
              </a:rPr>
              <a:t>permet </a:t>
            </a:r>
            <a:r>
              <a:rPr lang="fr-FR" sz="2400" b="1" dirty="0">
                <a:effectLst/>
                <a:latin typeface="Arial Nova Cond Light" panose="020B0306020202020204" pitchFamily="34" charset="0"/>
                <a:ea typeface="MS Mincho" panose="02020609040205080304" pitchFamily="49" charset="-128"/>
                <a:cs typeface="Times" panose="02020603050405020304" pitchFamily="18" charset="0"/>
              </a:rPr>
              <a:t>l’encodage de l’information et la mise en œuvre de stratégies de récupération</a:t>
            </a:r>
            <a:r>
              <a:rPr lang="fr-FR" sz="2400" dirty="0">
                <a:effectLst/>
                <a:latin typeface="Arial Nova Cond Light" panose="020B0306020202020204" pitchFamily="34" charset="0"/>
                <a:ea typeface="MS Mincho" panose="02020609040205080304" pitchFamily="49" charset="-128"/>
                <a:cs typeface="Times" panose="02020603050405020304" pitchFamily="18" charset="0"/>
              </a:rPr>
              <a:t>, </a:t>
            </a:r>
            <a:r>
              <a:rPr lang="fr-FR" sz="2400" dirty="0">
                <a:latin typeface="Arial Nova Cond Light" panose="020B0306020202020204" pitchFamily="34" charset="0"/>
                <a:ea typeface="MS Mincho" panose="02020609040205080304" pitchFamily="49" charset="-128"/>
                <a:cs typeface="Times" panose="02020603050405020304" pitchFamily="18" charset="0"/>
              </a:rPr>
              <a:t>… </a:t>
            </a:r>
            <a:r>
              <a:rPr lang="fr-FR" sz="2400" dirty="0">
                <a:effectLst/>
                <a:latin typeface="Arial Nova Cond Light" panose="020B0306020202020204" pitchFamily="34" charset="0"/>
                <a:ea typeface="MS Mincho" panose="02020609040205080304" pitchFamily="49" charset="-128"/>
                <a:cs typeface="Times" panose="02020603050405020304" pitchFamily="18" charset="0"/>
              </a:rPr>
              <a:t>afin </a:t>
            </a:r>
            <a:r>
              <a:rPr lang="fr-FR" sz="2400" b="1" u="sng" dirty="0">
                <a:effectLst/>
                <a:latin typeface="Arial Nova Cond Light" panose="020B0306020202020204" pitchFamily="34" charset="0"/>
                <a:ea typeface="MS Mincho" panose="02020609040205080304" pitchFamily="49" charset="-128"/>
                <a:cs typeface="Times" panose="02020603050405020304" pitchFamily="18" charset="0"/>
              </a:rPr>
              <a:t>d’accéder aux informations stockées</a:t>
            </a:r>
            <a:r>
              <a:rPr lang="fr-FR" sz="2400" dirty="0">
                <a:effectLst/>
                <a:latin typeface="Arial Nova Cond Light" panose="020B0306020202020204" pitchFamily="34" charset="0"/>
                <a:ea typeface="MS Mincho" panose="02020609040205080304" pitchFamily="49" charset="-128"/>
                <a:cs typeface="Times" panose="02020603050405020304" pitchFamily="18" charset="0"/>
              </a:rPr>
              <a:t> dans la seconde, càd la mémoire à long terme ». </a:t>
            </a:r>
            <a:endParaRPr lang="fr-BE" sz="2400" dirty="0">
              <a:effectLst/>
              <a:latin typeface="Cambria" panose="02040503050406030204" pitchFamily="18" charset="0"/>
              <a:ea typeface="Cambria" panose="02040503050406030204" pitchFamily="18" charset="0"/>
              <a:cs typeface="Times New Roman" panose="02020603050405020304" pitchFamily="18" charset="0"/>
            </a:endParaRPr>
          </a:p>
        </p:txBody>
      </p:sp>
      <p:pic>
        <p:nvPicPr>
          <p:cNvPr id="5" name="Image 4"/>
          <p:cNvPicPr>
            <a:picLocks noChangeAspect="1"/>
          </p:cNvPicPr>
          <p:nvPr/>
        </p:nvPicPr>
        <p:blipFill>
          <a:blip r:embed="rId3"/>
          <a:stretch>
            <a:fillRect/>
          </a:stretch>
        </p:blipFill>
        <p:spPr>
          <a:xfrm>
            <a:off x="8737880" y="1518479"/>
            <a:ext cx="3175682" cy="3129943"/>
          </a:xfrm>
          <a:prstGeom prst="rect">
            <a:avLst/>
          </a:prstGeom>
        </p:spPr>
      </p:pic>
    </p:spTree>
    <p:extLst>
      <p:ext uri="{BB962C8B-B14F-4D97-AF65-F5344CB8AC3E}">
        <p14:creationId xmlns:p14="http://schemas.microsoft.com/office/powerpoint/2010/main" val="3955886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animEffect transition="in" filter="fade">
                                      <p:cBhvr>
                                        <p:cTn id="22" dur="500"/>
                                        <p:tgtEl>
                                          <p:spTgt spid="4">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animEffect transition="in" filter="fade">
                                      <p:cBhvr>
                                        <p:cTn id="27"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1" name="Straight Connector 6">
            <a:extLst>
              <a:ext uri="{FF2B5EF4-FFF2-40B4-BE49-F238E27FC236}">
                <a16:creationId xmlns:a16="http://schemas.microsoft.com/office/drawing/2014/main" id="{B05BFB19-669B-436A-9E38-5011D6F93B8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521428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Rectangle 8">
            <a:extLst>
              <a:ext uri="{FF2B5EF4-FFF2-40B4-BE49-F238E27FC236}">
                <a16:creationId xmlns:a16="http://schemas.microsoft.com/office/drawing/2014/main" id="{9413DE7D-4710-463F-9A37-FC3DA82954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4127" y="826324"/>
            <a:ext cx="9813205" cy="5214280"/>
          </a:xfrm>
          <a:prstGeom prst="rect">
            <a:avLst/>
          </a:prstGeom>
          <a:solidFill>
            <a:srgbClr val="FFFFFF"/>
          </a:solid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Image 1" descr="Une image contenant texte&#10;&#10;Description générée automatiquement">
            <a:extLst>
              <a:ext uri="{FF2B5EF4-FFF2-40B4-BE49-F238E27FC236}">
                <a16:creationId xmlns:a16="http://schemas.microsoft.com/office/drawing/2014/main" id="{EFFF2F0C-E925-9DD7-2600-FD9B2BAA7BF7}"/>
              </a:ext>
            </a:extLst>
          </p:cNvPr>
          <p:cNvPicPr>
            <a:picLocks noChangeAspect="1"/>
          </p:cNvPicPr>
          <p:nvPr/>
        </p:nvPicPr>
        <p:blipFill>
          <a:blip r:embed="rId3"/>
          <a:stretch>
            <a:fillRect/>
          </a:stretch>
        </p:blipFill>
        <p:spPr>
          <a:xfrm>
            <a:off x="1345859" y="1519279"/>
            <a:ext cx="9169740" cy="3828367"/>
          </a:xfrm>
          <a:prstGeom prst="rect">
            <a:avLst/>
          </a:prstGeom>
        </p:spPr>
      </p:pic>
    </p:spTree>
    <p:extLst>
      <p:ext uri="{BB962C8B-B14F-4D97-AF65-F5344CB8AC3E}">
        <p14:creationId xmlns:p14="http://schemas.microsoft.com/office/powerpoint/2010/main" val="12370578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24491C73-D799-DF9E-EF01-B7FC6E19FA4C}"/>
              </a:ext>
            </a:extLst>
          </p:cNvPr>
          <p:cNvSpPr>
            <a:spLocks noGrp="1"/>
          </p:cNvSpPr>
          <p:nvPr>
            <p:ph idx="1"/>
          </p:nvPr>
        </p:nvSpPr>
        <p:spPr>
          <a:xfrm>
            <a:off x="1024128" y="572469"/>
            <a:ext cx="10786872" cy="1603698"/>
          </a:xfrm>
        </p:spPr>
        <p:txBody>
          <a:bodyPr/>
          <a:lstStyle/>
          <a:p>
            <a:pPr algn="ctr"/>
            <a:r>
              <a:rPr lang="fr-FR" sz="3200" b="1" dirty="0">
                <a:effectLst/>
                <a:latin typeface="Arial Nova Cond Light" panose="020B0306020202020204" pitchFamily="34" charset="0"/>
                <a:ea typeface="MS Mincho" panose="02020609040205080304" pitchFamily="49" charset="-128"/>
                <a:cs typeface="Times" panose="02020603050405020304" pitchFamily="18" charset="0"/>
              </a:rPr>
              <a:t>Autrement dit, il peut générer une saturation ou une difficulté à se concentrer sur les informations principales du discours perçu SURCHARGE COGNITIVE</a:t>
            </a:r>
          </a:p>
          <a:p>
            <a:endParaRPr lang="fr-FR" sz="1800" dirty="0">
              <a:latin typeface="Arial Nova Cond Light" panose="020B0306020202020204" pitchFamily="34" charset="0"/>
              <a:ea typeface="MS Mincho" panose="02020609040205080304" pitchFamily="49" charset="-128"/>
              <a:cs typeface="Times" panose="02020603050405020304" pitchFamily="18" charset="0"/>
            </a:endParaRPr>
          </a:p>
          <a:p>
            <a:endParaRPr lang="fr-BE" dirty="0"/>
          </a:p>
        </p:txBody>
      </p:sp>
      <p:pic>
        <p:nvPicPr>
          <p:cNvPr id="4" name="Image 3">
            <a:extLst>
              <a:ext uri="{FF2B5EF4-FFF2-40B4-BE49-F238E27FC236}">
                <a16:creationId xmlns:a16="http://schemas.microsoft.com/office/drawing/2014/main" id="{3118AD2F-F11D-8E6E-EE59-31C5D86FEA30}"/>
              </a:ext>
            </a:extLst>
          </p:cNvPr>
          <p:cNvPicPr>
            <a:picLocks noChangeAspect="1"/>
          </p:cNvPicPr>
          <p:nvPr/>
        </p:nvPicPr>
        <p:blipFill>
          <a:blip r:embed="rId3"/>
          <a:stretch>
            <a:fillRect/>
          </a:stretch>
        </p:blipFill>
        <p:spPr>
          <a:xfrm>
            <a:off x="254545" y="2416322"/>
            <a:ext cx="11309505" cy="3282846"/>
          </a:xfrm>
          <a:prstGeom prst="rect">
            <a:avLst/>
          </a:prstGeom>
        </p:spPr>
      </p:pic>
    </p:spTree>
    <p:extLst>
      <p:ext uri="{BB962C8B-B14F-4D97-AF65-F5344CB8AC3E}">
        <p14:creationId xmlns:p14="http://schemas.microsoft.com/office/powerpoint/2010/main" val="3059640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9200C8B5-FB5A-4F8B-A9BD-693C051418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4FAE1107-CEC3-4041-8BAA-CDB6F6759B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46854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1AEA88FB-F5DD-45CE-AAE1-7B33D0ABDD2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4" name="ZoneTexte 3">
            <a:extLst>
              <a:ext uri="{FF2B5EF4-FFF2-40B4-BE49-F238E27FC236}">
                <a16:creationId xmlns:a16="http://schemas.microsoft.com/office/drawing/2014/main" id="{2887573C-0478-7ADE-E4A9-3F564DBA632A}"/>
              </a:ext>
            </a:extLst>
          </p:cNvPr>
          <p:cNvSpPr txBox="1"/>
          <p:nvPr/>
        </p:nvSpPr>
        <p:spPr>
          <a:xfrm>
            <a:off x="762000" y="640079"/>
            <a:ext cx="4493172" cy="5729189"/>
          </a:xfrm>
          <a:prstGeom prst="rect">
            <a:avLst/>
          </a:prstGeom>
        </p:spPr>
        <p:txBody>
          <a:bodyPr vert="horz" lIns="45720" tIns="45720" rIns="45720" bIns="45720" rtlCol="0">
            <a:noAutofit/>
          </a:bodyPr>
          <a:lstStyle/>
          <a:p>
            <a:pPr marL="285750" indent="-285750" defTabSz="914400">
              <a:lnSpc>
                <a:spcPct val="90000"/>
              </a:lnSpc>
              <a:spcAft>
                <a:spcPts val="600"/>
              </a:spcAft>
              <a:buClr>
                <a:schemeClr val="accent1"/>
              </a:buClr>
              <a:buFont typeface="Arial" panose="020B0604020202020204" pitchFamily="34" charset="0"/>
              <a:buChar char="•"/>
            </a:pPr>
            <a:r>
              <a:rPr lang="en-US" sz="4000" i="1" dirty="0">
                <a:solidFill>
                  <a:schemeClr val="accent5">
                    <a:lumMod val="50000"/>
                  </a:schemeClr>
                </a:solidFill>
              </a:rPr>
              <a:t>1. </a:t>
            </a:r>
            <a:r>
              <a:rPr lang="en-US" sz="4000" i="1" dirty="0" err="1">
                <a:solidFill>
                  <a:schemeClr val="accent5">
                    <a:lumMod val="50000"/>
                  </a:schemeClr>
                </a:solidFill>
              </a:rPr>
              <a:t>Relevez</a:t>
            </a:r>
            <a:r>
              <a:rPr lang="en-US" sz="4000" i="1" dirty="0">
                <a:solidFill>
                  <a:schemeClr val="accent5">
                    <a:lumMod val="50000"/>
                  </a:schemeClr>
                </a:solidFill>
              </a:rPr>
              <a:t> trois </a:t>
            </a:r>
            <a:r>
              <a:rPr lang="en-US" sz="4000" i="1" dirty="0" err="1">
                <a:solidFill>
                  <a:schemeClr val="accent5">
                    <a:lumMod val="50000"/>
                  </a:schemeClr>
                </a:solidFill>
              </a:rPr>
              <a:t>éléments</a:t>
            </a:r>
            <a:r>
              <a:rPr lang="en-US" sz="4000" i="1" dirty="0">
                <a:solidFill>
                  <a:schemeClr val="accent5">
                    <a:lumMod val="50000"/>
                  </a:schemeClr>
                </a:solidFill>
              </a:rPr>
              <a:t> que </a:t>
            </a:r>
            <a:r>
              <a:rPr lang="en-US" sz="4000" i="1" dirty="0" err="1">
                <a:solidFill>
                  <a:schemeClr val="accent5">
                    <a:lumMod val="50000"/>
                  </a:schemeClr>
                </a:solidFill>
              </a:rPr>
              <a:t>vous</a:t>
            </a:r>
            <a:r>
              <a:rPr lang="en-US" sz="4000" i="1" dirty="0">
                <a:solidFill>
                  <a:schemeClr val="accent5">
                    <a:lumMod val="50000"/>
                  </a:schemeClr>
                </a:solidFill>
              </a:rPr>
              <a:t> </a:t>
            </a:r>
            <a:r>
              <a:rPr lang="en-US" sz="4000" i="1" dirty="0" err="1">
                <a:solidFill>
                  <a:schemeClr val="accent5">
                    <a:lumMod val="50000"/>
                  </a:schemeClr>
                </a:solidFill>
              </a:rPr>
              <a:t>avez</a:t>
            </a:r>
            <a:r>
              <a:rPr lang="en-US" sz="4000" i="1" dirty="0">
                <a:solidFill>
                  <a:schemeClr val="accent5">
                    <a:lumMod val="50000"/>
                  </a:schemeClr>
                </a:solidFill>
              </a:rPr>
              <a:t> </a:t>
            </a:r>
            <a:r>
              <a:rPr lang="en-US" sz="4000" i="1" dirty="0" err="1">
                <a:solidFill>
                  <a:schemeClr val="accent5">
                    <a:lumMod val="50000"/>
                  </a:schemeClr>
                </a:solidFill>
              </a:rPr>
              <a:t>appris</a:t>
            </a:r>
            <a:r>
              <a:rPr lang="en-US" sz="4000" i="1" dirty="0">
                <a:solidFill>
                  <a:schemeClr val="accent5">
                    <a:lumMod val="50000"/>
                  </a:schemeClr>
                </a:solidFill>
              </a:rPr>
              <a:t> sur le </a:t>
            </a:r>
            <a:r>
              <a:rPr lang="en-US" sz="4000" i="1" dirty="0" err="1">
                <a:solidFill>
                  <a:schemeClr val="accent5">
                    <a:lumMod val="50000"/>
                  </a:schemeClr>
                </a:solidFill>
              </a:rPr>
              <a:t>fonctionnement</a:t>
            </a:r>
            <a:r>
              <a:rPr lang="en-US" sz="4000" i="1" dirty="0">
                <a:solidFill>
                  <a:schemeClr val="accent5">
                    <a:lumMod val="50000"/>
                  </a:schemeClr>
                </a:solidFill>
              </a:rPr>
              <a:t> de la </a:t>
            </a:r>
            <a:r>
              <a:rPr lang="en-US" sz="4000" i="1" dirty="0" err="1">
                <a:solidFill>
                  <a:schemeClr val="accent5">
                    <a:lumMod val="50000"/>
                  </a:schemeClr>
                </a:solidFill>
              </a:rPr>
              <a:t>mémoire</a:t>
            </a:r>
            <a:endParaRPr lang="en-US" sz="4000" i="1" dirty="0">
              <a:solidFill>
                <a:schemeClr val="accent5">
                  <a:lumMod val="50000"/>
                </a:schemeClr>
              </a:solidFill>
            </a:endParaRPr>
          </a:p>
          <a:p>
            <a:pPr marL="285750" indent="-285750" defTabSz="914400">
              <a:lnSpc>
                <a:spcPct val="90000"/>
              </a:lnSpc>
              <a:spcAft>
                <a:spcPts val="600"/>
              </a:spcAft>
              <a:buClr>
                <a:schemeClr val="accent1"/>
              </a:buClr>
              <a:buFont typeface="Arial" panose="020B0604020202020204" pitchFamily="34" charset="0"/>
              <a:buChar char="•"/>
            </a:pPr>
            <a:endParaRPr lang="en-US" sz="4000" i="1" dirty="0">
              <a:solidFill>
                <a:schemeClr val="accent5">
                  <a:lumMod val="50000"/>
                </a:schemeClr>
              </a:solidFill>
            </a:endParaRPr>
          </a:p>
          <a:p>
            <a:pPr marL="285750" indent="-285750" defTabSz="914400">
              <a:lnSpc>
                <a:spcPct val="90000"/>
              </a:lnSpc>
              <a:spcAft>
                <a:spcPts val="600"/>
              </a:spcAft>
              <a:buClr>
                <a:schemeClr val="accent1"/>
              </a:buClr>
              <a:buFont typeface="Arial" panose="020B0604020202020204" pitchFamily="34" charset="0"/>
              <a:buChar char="•"/>
            </a:pPr>
            <a:r>
              <a:rPr lang="en-US" sz="4000" i="1" dirty="0">
                <a:solidFill>
                  <a:schemeClr val="accent5">
                    <a:lumMod val="50000"/>
                  </a:schemeClr>
                </a:solidFill>
              </a:rPr>
              <a:t>2. </a:t>
            </a:r>
            <a:r>
              <a:rPr lang="en-US" sz="4000" i="1" dirty="0" err="1">
                <a:solidFill>
                  <a:schemeClr val="accent5">
                    <a:lumMod val="50000"/>
                  </a:schemeClr>
                </a:solidFill>
              </a:rPr>
              <a:t>Qu’en</a:t>
            </a:r>
            <a:r>
              <a:rPr lang="en-US" sz="4000" i="1" dirty="0">
                <a:solidFill>
                  <a:schemeClr val="accent5">
                    <a:lumMod val="50000"/>
                  </a:schemeClr>
                </a:solidFill>
              </a:rPr>
              <a:t> </a:t>
            </a:r>
            <a:r>
              <a:rPr lang="en-US" sz="4000" i="1" dirty="0" err="1">
                <a:solidFill>
                  <a:schemeClr val="accent5">
                    <a:lumMod val="50000"/>
                  </a:schemeClr>
                </a:solidFill>
              </a:rPr>
              <a:t>retirez-vous</a:t>
            </a:r>
            <a:r>
              <a:rPr lang="en-US" sz="4000" i="1" dirty="0">
                <a:solidFill>
                  <a:schemeClr val="accent5">
                    <a:lumMod val="50000"/>
                  </a:schemeClr>
                </a:solidFill>
              </a:rPr>
              <a:t> à </a:t>
            </a:r>
            <a:r>
              <a:rPr lang="en-US" sz="4000" i="1" dirty="0" err="1">
                <a:solidFill>
                  <a:schemeClr val="accent5">
                    <a:lumMod val="50000"/>
                  </a:schemeClr>
                </a:solidFill>
              </a:rPr>
              <a:t>votre</a:t>
            </a:r>
            <a:r>
              <a:rPr lang="en-US" sz="4000" i="1" dirty="0">
                <a:solidFill>
                  <a:schemeClr val="accent5">
                    <a:lumMod val="50000"/>
                  </a:schemeClr>
                </a:solidFill>
              </a:rPr>
              <a:t> </a:t>
            </a:r>
            <a:r>
              <a:rPr lang="en-US" sz="4000" i="1" dirty="0" err="1">
                <a:solidFill>
                  <a:schemeClr val="accent5">
                    <a:lumMod val="50000"/>
                  </a:schemeClr>
                </a:solidFill>
              </a:rPr>
              <a:t>niveau</a:t>
            </a:r>
            <a:r>
              <a:rPr lang="en-US" sz="4000" i="1" dirty="0">
                <a:solidFill>
                  <a:schemeClr val="accent5">
                    <a:lumMod val="50000"/>
                  </a:schemeClr>
                </a:solidFill>
              </a:rPr>
              <a:t> </a:t>
            </a:r>
            <a:r>
              <a:rPr lang="en-US" sz="4000" i="1" dirty="0" err="1">
                <a:solidFill>
                  <a:schemeClr val="accent5">
                    <a:lumMod val="50000"/>
                  </a:schemeClr>
                </a:solidFill>
              </a:rPr>
              <a:t>d’étudiant</a:t>
            </a:r>
            <a:r>
              <a:rPr lang="en-US" sz="4000" i="1" dirty="0">
                <a:solidFill>
                  <a:schemeClr val="accent5">
                    <a:lumMod val="50000"/>
                  </a:schemeClr>
                </a:solidFill>
              </a:rPr>
              <a:t>?</a:t>
            </a:r>
          </a:p>
        </p:txBody>
      </p:sp>
      <p:pic>
        <p:nvPicPr>
          <p:cNvPr id="3" name="Image 2">
            <a:extLst>
              <a:ext uri="{FF2B5EF4-FFF2-40B4-BE49-F238E27FC236}">
                <a16:creationId xmlns:a16="http://schemas.microsoft.com/office/drawing/2014/main" id="{FC38495E-8044-3558-0CFA-1C718BD78966}"/>
              </a:ext>
            </a:extLst>
          </p:cNvPr>
          <p:cNvPicPr>
            <a:picLocks noChangeAspect="1"/>
          </p:cNvPicPr>
          <p:nvPr/>
        </p:nvPicPr>
        <p:blipFill>
          <a:blip r:embed="rId3"/>
          <a:stretch>
            <a:fillRect/>
          </a:stretch>
        </p:blipFill>
        <p:spPr>
          <a:xfrm>
            <a:off x="5608320" y="2884780"/>
            <a:ext cx="6211391" cy="3043580"/>
          </a:xfrm>
          <a:prstGeom prst="rect">
            <a:avLst/>
          </a:prstGeom>
        </p:spPr>
      </p:pic>
      <p:sp>
        <p:nvSpPr>
          <p:cNvPr id="8" name="ZoneTexte 7">
            <a:extLst>
              <a:ext uri="{FF2B5EF4-FFF2-40B4-BE49-F238E27FC236}">
                <a16:creationId xmlns:a16="http://schemas.microsoft.com/office/drawing/2014/main" id="{30DB46EB-646D-4D00-E3F6-21BA076FAD9B}"/>
              </a:ext>
            </a:extLst>
          </p:cNvPr>
          <p:cNvSpPr txBox="1"/>
          <p:nvPr/>
        </p:nvSpPr>
        <p:spPr>
          <a:xfrm>
            <a:off x="5931448" y="533936"/>
            <a:ext cx="5565134" cy="584775"/>
          </a:xfrm>
          <a:prstGeom prst="rect">
            <a:avLst/>
          </a:prstGeom>
          <a:noFill/>
        </p:spPr>
        <p:txBody>
          <a:bodyPr wrap="square" rtlCol="0">
            <a:spAutoFit/>
          </a:bodyPr>
          <a:lstStyle/>
          <a:p>
            <a:r>
              <a:rPr lang="fr-BE" sz="3200" dirty="0">
                <a:highlight>
                  <a:srgbClr val="00FFFF"/>
                </a:highlight>
              </a:rPr>
              <a:t>Comment fonctionne la mémoire?</a:t>
            </a:r>
          </a:p>
        </p:txBody>
      </p:sp>
      <p:pic>
        <p:nvPicPr>
          <p:cNvPr id="10" name="Image 9"/>
          <p:cNvPicPr>
            <a:picLocks noChangeAspect="1"/>
          </p:cNvPicPr>
          <p:nvPr/>
        </p:nvPicPr>
        <p:blipFill>
          <a:blip r:embed="rId4"/>
          <a:stretch>
            <a:fillRect/>
          </a:stretch>
        </p:blipFill>
        <p:spPr>
          <a:xfrm>
            <a:off x="10622409" y="1283524"/>
            <a:ext cx="1188848" cy="1182656"/>
          </a:xfrm>
          <a:prstGeom prst="rect">
            <a:avLst/>
          </a:prstGeom>
        </p:spPr>
      </p:pic>
      <p:sp>
        <p:nvSpPr>
          <p:cNvPr id="12" name="ZoneTexte 11">
            <a:extLst>
              <a:ext uri="{FF2B5EF4-FFF2-40B4-BE49-F238E27FC236}">
                <a16:creationId xmlns:a16="http://schemas.microsoft.com/office/drawing/2014/main" id="{56D7559D-B640-0BE0-2730-5E2431D767BC}"/>
              </a:ext>
            </a:extLst>
          </p:cNvPr>
          <p:cNvSpPr txBox="1"/>
          <p:nvPr/>
        </p:nvSpPr>
        <p:spPr>
          <a:xfrm>
            <a:off x="5667265" y="6211718"/>
            <a:ext cx="6093500" cy="369332"/>
          </a:xfrm>
          <a:prstGeom prst="rect">
            <a:avLst/>
          </a:prstGeom>
          <a:noFill/>
        </p:spPr>
        <p:txBody>
          <a:bodyPr wrap="square">
            <a:spAutoFit/>
          </a:bodyPr>
          <a:lstStyle/>
          <a:p>
            <a:r>
              <a:rPr lang="fr-BE" dirty="0"/>
              <a:t>https://www.youtube.com/watch?v=4dv9KaWhN4s</a:t>
            </a:r>
          </a:p>
        </p:txBody>
      </p:sp>
    </p:spTree>
    <p:extLst>
      <p:ext uri="{BB962C8B-B14F-4D97-AF65-F5344CB8AC3E}">
        <p14:creationId xmlns:p14="http://schemas.microsoft.com/office/powerpoint/2010/main" val="3075685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61657BD-3333-446A-A16A-CBDC77C8E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4572002"/>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BE"/>
          </a:p>
        </p:txBody>
      </p:sp>
      <p:sp>
        <p:nvSpPr>
          <p:cNvPr id="9" name="Rectangle 8">
            <a:extLst>
              <a:ext uri="{FF2B5EF4-FFF2-40B4-BE49-F238E27FC236}">
                <a16:creationId xmlns:a16="http://schemas.microsoft.com/office/drawing/2014/main" id="{52CAFF06-4D3A-42A5-8614-B1FA47EA0F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7" y="643467"/>
            <a:ext cx="10905066" cy="5571066"/>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Tableau 1">
            <a:extLst>
              <a:ext uri="{FF2B5EF4-FFF2-40B4-BE49-F238E27FC236}">
                <a16:creationId xmlns:a16="http://schemas.microsoft.com/office/drawing/2014/main" id="{3CE725D9-0391-0BA3-01AF-01C3F1B12F97}"/>
              </a:ext>
            </a:extLst>
          </p:cNvPr>
          <p:cNvGraphicFramePr>
            <a:graphicFrameLocks noGrp="1"/>
          </p:cNvGraphicFramePr>
          <p:nvPr>
            <p:extLst>
              <p:ext uri="{D42A27DB-BD31-4B8C-83A1-F6EECF244321}">
                <p14:modId xmlns:p14="http://schemas.microsoft.com/office/powerpoint/2010/main" val="1864938859"/>
              </p:ext>
            </p:extLst>
          </p:nvPr>
        </p:nvGraphicFramePr>
        <p:xfrm>
          <a:off x="804333" y="1055959"/>
          <a:ext cx="10583331" cy="4746080"/>
        </p:xfrm>
        <a:graphic>
          <a:graphicData uri="http://schemas.openxmlformats.org/drawingml/2006/table">
            <a:tbl>
              <a:tblPr firstRow="1" firstCol="1" bandRow="1">
                <a:noFill/>
                <a:tableStyleId>{5C22544A-7EE6-4342-B048-85BDC9FD1C3A}</a:tableStyleId>
              </a:tblPr>
              <a:tblGrid>
                <a:gridCol w="5290429">
                  <a:extLst>
                    <a:ext uri="{9D8B030D-6E8A-4147-A177-3AD203B41FA5}">
                      <a16:colId xmlns:a16="http://schemas.microsoft.com/office/drawing/2014/main" val="2950672719"/>
                    </a:ext>
                  </a:extLst>
                </a:gridCol>
                <a:gridCol w="5292902">
                  <a:extLst>
                    <a:ext uri="{9D8B030D-6E8A-4147-A177-3AD203B41FA5}">
                      <a16:colId xmlns:a16="http://schemas.microsoft.com/office/drawing/2014/main" val="3914919394"/>
                    </a:ext>
                  </a:extLst>
                </a:gridCol>
              </a:tblGrid>
              <a:tr h="908042">
                <a:tc>
                  <a:txBody>
                    <a:bodyPr/>
                    <a:lstStyle/>
                    <a:p>
                      <a:pPr algn="ctr">
                        <a:lnSpc>
                          <a:spcPct val="107000"/>
                        </a:lnSpc>
                        <a:spcAft>
                          <a:spcPts val="800"/>
                        </a:spcAft>
                      </a:pPr>
                      <a:r>
                        <a:rPr lang="fr-BE" sz="2800" b="1">
                          <a:solidFill>
                            <a:schemeClr val="tx1">
                              <a:lumMod val="75000"/>
                              <a:lumOff val="25000"/>
                            </a:schemeClr>
                          </a:solidFill>
                          <a:effectLst/>
                        </a:rPr>
                        <a:t>Le rôle de l’enseignant</a:t>
                      </a:r>
                      <a:endParaRPr lang="fr-BE" sz="2800" b="1">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endParaRPr>
                    </a:p>
                  </a:txBody>
                  <a:tcPr marL="355978" marR="213587" marT="213587" marB="213587" anchor="ctr">
                    <a:lnL w="12700" cmpd="sng">
                      <a:noFill/>
                      <a:prstDash val="solid"/>
                    </a:lnL>
                    <a:lnR w="12700" cmpd="sng">
                      <a:noFill/>
                      <a:prstDash val="solid"/>
                    </a:lnR>
                    <a:lnT w="19050" cap="flat" cmpd="sng" algn="ctr">
                      <a:solidFill>
                        <a:srgbClr val="8F9A9D">
                          <a:alpha val="60000"/>
                        </a:srgbClr>
                      </a:solidFill>
                      <a:prstDash val="solid"/>
                    </a:lnT>
                    <a:lnB w="12700" cmpd="sng">
                      <a:noFill/>
                      <a:prstDash val="solid"/>
                    </a:lnB>
                    <a:solidFill>
                      <a:schemeClr val="bg1">
                        <a:lumMod val="65000"/>
                      </a:schemeClr>
                    </a:solidFill>
                  </a:tcPr>
                </a:tc>
                <a:tc>
                  <a:txBody>
                    <a:bodyPr/>
                    <a:lstStyle/>
                    <a:p>
                      <a:pPr algn="ctr">
                        <a:lnSpc>
                          <a:spcPct val="107000"/>
                        </a:lnSpc>
                        <a:spcAft>
                          <a:spcPts val="800"/>
                        </a:spcAft>
                      </a:pPr>
                      <a:r>
                        <a:rPr lang="fr-BE" sz="2800" dirty="0">
                          <a:solidFill>
                            <a:schemeClr val="tx1">
                              <a:lumMod val="75000"/>
                              <a:lumOff val="25000"/>
                            </a:schemeClr>
                          </a:solidFill>
                          <a:effectLst/>
                        </a:rPr>
                        <a:t>Le rôle de l’élève</a:t>
                      </a:r>
                      <a:endParaRPr lang="fr-BE" sz="2800" dirty="0">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endParaRPr>
                    </a:p>
                  </a:txBody>
                  <a:tcPr marL="355978" marR="213587" marT="213587" marB="213587" anchor="ctr">
                    <a:lnL w="12700" cmpd="sng">
                      <a:noFill/>
                      <a:prstDash val="solid"/>
                    </a:lnL>
                    <a:lnR w="12700" cmpd="sng">
                      <a:noFill/>
                      <a:prstDash val="solid"/>
                    </a:lnR>
                    <a:lnT w="19050" cap="flat" cmpd="sng" algn="ctr">
                      <a:solidFill>
                        <a:srgbClr val="8F9A9D">
                          <a:alpha val="60000"/>
                        </a:srgbClr>
                      </a:solidFill>
                      <a:prstDash val="solid"/>
                    </a:lnT>
                    <a:lnB w="12700" cmpd="sng">
                      <a:noFill/>
                      <a:prstDash val="solid"/>
                    </a:lnB>
                    <a:solidFill>
                      <a:schemeClr val="bg1">
                        <a:lumMod val="65000"/>
                      </a:schemeClr>
                    </a:solidFill>
                  </a:tcPr>
                </a:tc>
                <a:extLst>
                  <a:ext uri="{0D108BD9-81ED-4DB2-BD59-A6C34878D82A}">
                    <a16:rowId xmlns:a16="http://schemas.microsoft.com/office/drawing/2014/main" val="1031586392"/>
                  </a:ext>
                </a:extLst>
              </a:tr>
              <a:tr h="3838038">
                <a:tc>
                  <a:txBody>
                    <a:bodyPr/>
                    <a:lstStyle/>
                    <a:p>
                      <a:pPr marL="342900" lvl="0" indent="-342900" algn="l">
                        <a:lnSpc>
                          <a:spcPct val="107000"/>
                        </a:lnSpc>
                        <a:spcAft>
                          <a:spcPts val="1200"/>
                        </a:spcAft>
                        <a:buFont typeface="Arial Unicode MS"/>
                        <a:buChar char="-"/>
                      </a:pPr>
                      <a:r>
                        <a:rPr lang="fr-FR" sz="2200" b="0" dirty="0">
                          <a:solidFill>
                            <a:schemeClr val="tx1">
                              <a:lumMod val="75000"/>
                              <a:lumOff val="25000"/>
                            </a:schemeClr>
                          </a:solidFill>
                          <a:effectLst/>
                        </a:rPr>
                        <a:t>Il s’intéresse particulièrement aux </a:t>
                      </a:r>
                      <a:r>
                        <a:rPr lang="fr-FR" sz="2200" b="0" dirty="0">
                          <a:solidFill>
                            <a:srgbClr val="FF2561"/>
                          </a:solidFill>
                          <a:effectLst/>
                        </a:rPr>
                        <a:t>stratégies mentales</a:t>
                      </a:r>
                      <a:r>
                        <a:rPr lang="fr-FR" sz="2200" b="0" dirty="0">
                          <a:solidFill>
                            <a:schemeClr val="tx1">
                              <a:lumMod val="75000"/>
                              <a:lumOff val="25000"/>
                            </a:schemeClr>
                          </a:solidFill>
                          <a:effectLst/>
                        </a:rPr>
                        <a:t>, aux modes de </a:t>
                      </a:r>
                      <a:r>
                        <a:rPr lang="fr-FR" sz="2200" b="0" dirty="0">
                          <a:solidFill>
                            <a:srgbClr val="FF2561"/>
                          </a:solidFill>
                          <a:effectLst/>
                        </a:rPr>
                        <a:t>raisonnement</a:t>
                      </a:r>
                      <a:r>
                        <a:rPr lang="fr-FR" sz="2200" b="0" dirty="0">
                          <a:solidFill>
                            <a:schemeClr val="tx1">
                              <a:lumMod val="75000"/>
                              <a:lumOff val="25000"/>
                            </a:schemeClr>
                          </a:solidFill>
                          <a:effectLst/>
                        </a:rPr>
                        <a:t> et de </a:t>
                      </a:r>
                      <a:r>
                        <a:rPr lang="fr-FR" sz="2200" b="0" dirty="0">
                          <a:solidFill>
                            <a:srgbClr val="FF2561"/>
                          </a:solidFill>
                          <a:effectLst/>
                        </a:rPr>
                        <a:t>résolution</a:t>
                      </a:r>
                      <a:r>
                        <a:rPr lang="fr-FR" sz="2200" b="0" dirty="0">
                          <a:solidFill>
                            <a:schemeClr val="tx1">
                              <a:lumMod val="75000"/>
                              <a:lumOff val="25000"/>
                            </a:schemeClr>
                          </a:solidFill>
                          <a:effectLst/>
                        </a:rPr>
                        <a:t> des problèmes des apprenants. </a:t>
                      </a:r>
                      <a:endParaRPr lang="fr-BE" sz="2200" b="0" dirty="0">
                        <a:solidFill>
                          <a:schemeClr val="tx1">
                            <a:lumMod val="75000"/>
                            <a:lumOff val="25000"/>
                          </a:schemeClr>
                        </a:solidFill>
                        <a:effectLst/>
                      </a:endParaRPr>
                    </a:p>
                    <a:p>
                      <a:pPr marL="342900" lvl="0" indent="-342900" algn="l">
                        <a:lnSpc>
                          <a:spcPct val="107000"/>
                        </a:lnSpc>
                        <a:spcAft>
                          <a:spcPts val="1200"/>
                        </a:spcAft>
                        <a:buFont typeface="Arial Unicode MS"/>
                        <a:buChar char="-"/>
                      </a:pPr>
                      <a:r>
                        <a:rPr lang="fr-FR" sz="2200" b="0" dirty="0">
                          <a:solidFill>
                            <a:schemeClr val="tx1">
                              <a:lumMod val="75000"/>
                              <a:lumOff val="25000"/>
                            </a:schemeClr>
                          </a:solidFill>
                          <a:effectLst/>
                        </a:rPr>
                        <a:t>Il propose une </a:t>
                      </a:r>
                      <a:r>
                        <a:rPr lang="fr-FR" sz="2200" b="0" dirty="0">
                          <a:solidFill>
                            <a:srgbClr val="FF2561"/>
                          </a:solidFill>
                          <a:effectLst/>
                        </a:rPr>
                        <a:t>diversification</a:t>
                      </a:r>
                      <a:r>
                        <a:rPr lang="fr-FR" sz="2200" b="0" dirty="0">
                          <a:solidFill>
                            <a:schemeClr val="tx1">
                              <a:lumMod val="75000"/>
                              <a:lumOff val="25000"/>
                            </a:schemeClr>
                          </a:solidFill>
                          <a:effectLst/>
                        </a:rPr>
                        <a:t> des </a:t>
                      </a:r>
                      <a:r>
                        <a:rPr lang="fr-FR" sz="2200" b="0" dirty="0">
                          <a:solidFill>
                            <a:srgbClr val="FF2561"/>
                          </a:solidFill>
                          <a:effectLst/>
                        </a:rPr>
                        <a:t>supports</a:t>
                      </a:r>
                      <a:r>
                        <a:rPr lang="fr-FR" sz="2200" b="0" dirty="0">
                          <a:solidFill>
                            <a:schemeClr val="tx1">
                              <a:lumMod val="75000"/>
                              <a:lumOff val="25000"/>
                            </a:schemeClr>
                          </a:solidFill>
                          <a:effectLst/>
                        </a:rPr>
                        <a:t> et des activités pédagogiques pour </a:t>
                      </a:r>
                      <a:r>
                        <a:rPr lang="fr-FR" sz="2200" b="0" dirty="0">
                          <a:solidFill>
                            <a:srgbClr val="FF2561"/>
                          </a:solidFill>
                          <a:effectLst/>
                        </a:rPr>
                        <a:t>s’adapter</a:t>
                      </a:r>
                      <a:r>
                        <a:rPr lang="fr-FR" sz="2200" b="0" dirty="0">
                          <a:solidFill>
                            <a:schemeClr val="tx1">
                              <a:lumMod val="75000"/>
                              <a:lumOff val="25000"/>
                            </a:schemeClr>
                          </a:solidFill>
                          <a:effectLst/>
                        </a:rPr>
                        <a:t> à la diversité des apprenants.</a:t>
                      </a:r>
                      <a:endParaRPr lang="fr-BE" sz="2200" b="0" dirty="0">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endParaRPr>
                    </a:p>
                  </a:txBody>
                  <a:tcPr marL="355978" marR="185109" marT="185109" marB="185109">
                    <a:lnL w="12700" cmpd="sng">
                      <a:noFill/>
                      <a:prstDash val="solid"/>
                    </a:lnL>
                    <a:lnR w="19050" cap="flat" cmpd="sng" algn="ctr">
                      <a:solidFill>
                        <a:srgbClr val="FFFFFF"/>
                      </a:solidFill>
                      <a:prstDash val="solid"/>
                    </a:lnR>
                    <a:lnT w="12700" cmpd="sng">
                      <a:noFill/>
                      <a:prstDash val="solid"/>
                    </a:lnT>
                    <a:lnB w="12700" cmpd="sng">
                      <a:noFill/>
                      <a:prstDash val="solid"/>
                    </a:lnB>
                    <a:solidFill>
                      <a:schemeClr val="bg1">
                        <a:lumMod val="95000"/>
                      </a:schemeClr>
                    </a:solidFill>
                  </a:tcPr>
                </a:tc>
                <a:tc>
                  <a:txBody>
                    <a:bodyPr/>
                    <a:lstStyle/>
                    <a:p>
                      <a:pPr marL="342900" lvl="0" indent="-342900" algn="l">
                        <a:lnSpc>
                          <a:spcPct val="107000"/>
                        </a:lnSpc>
                        <a:spcAft>
                          <a:spcPts val="1200"/>
                        </a:spcAft>
                        <a:buFont typeface="Arial Unicode MS"/>
                        <a:buChar char="-"/>
                      </a:pPr>
                      <a:r>
                        <a:rPr lang="fr-FR" sz="2200" dirty="0">
                          <a:solidFill>
                            <a:schemeClr val="tx1">
                              <a:lumMod val="75000"/>
                              <a:lumOff val="25000"/>
                            </a:schemeClr>
                          </a:solidFill>
                          <a:effectLst/>
                        </a:rPr>
                        <a:t>Il acquiert des connaissances qu’il </a:t>
                      </a:r>
                      <a:r>
                        <a:rPr lang="fr-FR" sz="2200" dirty="0">
                          <a:solidFill>
                            <a:srgbClr val="FF2561"/>
                          </a:solidFill>
                          <a:effectLst/>
                        </a:rPr>
                        <a:t>stocke et mémorise</a:t>
                      </a:r>
                      <a:r>
                        <a:rPr lang="fr-FR" sz="2200" dirty="0">
                          <a:solidFill>
                            <a:schemeClr val="tx1">
                              <a:lumMod val="75000"/>
                              <a:lumOff val="25000"/>
                            </a:schemeClr>
                          </a:solidFill>
                          <a:effectLst/>
                        </a:rPr>
                        <a:t>, tout en faisant preuve de </a:t>
                      </a:r>
                      <a:r>
                        <a:rPr lang="fr-FR" sz="2200" dirty="0">
                          <a:solidFill>
                            <a:srgbClr val="FF2561"/>
                          </a:solidFill>
                          <a:effectLst/>
                        </a:rPr>
                        <a:t>réflexion</a:t>
                      </a:r>
                      <a:r>
                        <a:rPr lang="fr-FR" sz="2200" dirty="0">
                          <a:solidFill>
                            <a:schemeClr val="tx1">
                              <a:lumMod val="75000"/>
                              <a:lumOff val="25000"/>
                            </a:schemeClr>
                          </a:solidFill>
                          <a:effectLst/>
                        </a:rPr>
                        <a:t> sur ses stratégies d’apprentissage (métacognition) afin de faciliter le traitement et la mémorisation des informations.</a:t>
                      </a:r>
                      <a:endParaRPr lang="fr-BE" sz="2200" dirty="0">
                        <a:solidFill>
                          <a:schemeClr val="tx1">
                            <a:lumMod val="75000"/>
                            <a:lumOff val="25000"/>
                          </a:schemeClr>
                        </a:solidFill>
                        <a:effectLst/>
                        <a:latin typeface="Cambria" panose="02040503050406030204" pitchFamily="18" charset="0"/>
                        <a:ea typeface="Cambria" panose="02040503050406030204" pitchFamily="18" charset="0"/>
                        <a:cs typeface="Times New Roman" panose="02020603050405020304" pitchFamily="18" charset="0"/>
                      </a:endParaRPr>
                    </a:p>
                  </a:txBody>
                  <a:tcPr marL="355978" marR="185109" marT="185109" marB="185109">
                    <a:lnL w="19050" cap="flat" cmpd="sng" algn="ctr">
                      <a:solidFill>
                        <a:srgbClr val="FFFFFF"/>
                      </a:solidFill>
                      <a:prstDash val="solid"/>
                    </a:lnL>
                    <a:lnR w="12700" cmpd="sng">
                      <a:noFill/>
                      <a:prstDash val="solid"/>
                    </a:lnR>
                    <a:lnT w="12700" cmpd="sng">
                      <a:noFill/>
                      <a:prstDash val="solid"/>
                    </a:lnT>
                    <a:lnB w="12700" cmpd="sng">
                      <a:noFill/>
                      <a:prstDash val="solid"/>
                    </a:lnB>
                    <a:solidFill>
                      <a:schemeClr val="bg1">
                        <a:lumMod val="95000"/>
                      </a:schemeClr>
                    </a:solidFill>
                  </a:tcPr>
                </a:tc>
                <a:extLst>
                  <a:ext uri="{0D108BD9-81ED-4DB2-BD59-A6C34878D82A}">
                    <a16:rowId xmlns:a16="http://schemas.microsoft.com/office/drawing/2014/main" val="171876150"/>
                  </a:ext>
                </a:extLst>
              </a:tr>
            </a:tbl>
          </a:graphicData>
        </a:graphic>
      </p:graphicFrame>
      <p:pic>
        <p:nvPicPr>
          <p:cNvPr id="4" name="Image 3" descr="Une image contenant carte&#10;&#10;Description générée automatiquement">
            <a:extLst>
              <a:ext uri="{FF2B5EF4-FFF2-40B4-BE49-F238E27FC236}">
                <a16:creationId xmlns:a16="http://schemas.microsoft.com/office/drawing/2014/main" id="{EDEDD38F-2B93-6162-5E9A-883698949FF2}"/>
              </a:ext>
            </a:extLst>
          </p:cNvPr>
          <p:cNvPicPr>
            <a:picLocks noChangeAspect="1"/>
          </p:cNvPicPr>
          <p:nvPr/>
        </p:nvPicPr>
        <p:blipFill rotWithShape="1">
          <a:blip r:embed="rId2"/>
          <a:srcRect l="27923" t="13771" r="25027" b="19344"/>
          <a:stretch/>
        </p:blipFill>
        <p:spPr>
          <a:xfrm>
            <a:off x="9576703" y="4318411"/>
            <a:ext cx="1971830" cy="210236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8576730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61657BD-3333-446A-A16A-CBDC77C8E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4572002"/>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BE"/>
          </a:p>
        </p:txBody>
      </p:sp>
      <p:sp>
        <p:nvSpPr>
          <p:cNvPr id="10" name="Rectangle 9">
            <a:extLst>
              <a:ext uri="{FF2B5EF4-FFF2-40B4-BE49-F238E27FC236}">
                <a16:creationId xmlns:a16="http://schemas.microsoft.com/office/drawing/2014/main" id="{52CAFF06-4D3A-42A5-8614-B1FA47EA0F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7" y="643467"/>
            <a:ext cx="10905066" cy="5571066"/>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 4">
            <a:extLst>
              <a:ext uri="{FF2B5EF4-FFF2-40B4-BE49-F238E27FC236}">
                <a16:creationId xmlns:a16="http://schemas.microsoft.com/office/drawing/2014/main" id="{A10608CA-9E89-02EF-1CE3-F7AF1644F358}"/>
              </a:ext>
            </a:extLst>
          </p:cNvPr>
          <p:cNvPicPr>
            <a:picLocks noChangeAspect="1"/>
          </p:cNvPicPr>
          <p:nvPr/>
        </p:nvPicPr>
        <p:blipFill>
          <a:blip r:embed="rId2"/>
          <a:stretch>
            <a:fillRect/>
          </a:stretch>
        </p:blipFill>
        <p:spPr>
          <a:xfrm>
            <a:off x="967798" y="895626"/>
            <a:ext cx="10256401" cy="4400474"/>
          </a:xfrm>
          <a:prstGeom prst="rect">
            <a:avLst/>
          </a:prstGeom>
        </p:spPr>
      </p:pic>
      <p:sp>
        <p:nvSpPr>
          <p:cNvPr id="6" name="ZoneTexte 5">
            <a:extLst>
              <a:ext uri="{FF2B5EF4-FFF2-40B4-BE49-F238E27FC236}">
                <a16:creationId xmlns:a16="http://schemas.microsoft.com/office/drawing/2014/main" id="{46FD6A6B-5366-73D0-13BF-41E3FD8C529B}"/>
              </a:ext>
            </a:extLst>
          </p:cNvPr>
          <p:cNvSpPr txBox="1"/>
          <p:nvPr/>
        </p:nvSpPr>
        <p:spPr>
          <a:xfrm>
            <a:off x="3624235" y="4712390"/>
            <a:ext cx="5411776" cy="1077218"/>
          </a:xfrm>
          <a:prstGeom prst="rect">
            <a:avLst/>
          </a:prstGeom>
          <a:noFill/>
        </p:spPr>
        <p:txBody>
          <a:bodyPr wrap="square" rtlCol="0">
            <a:spAutoFit/>
          </a:bodyPr>
          <a:lstStyle/>
          <a:p>
            <a:pPr algn="ctr"/>
            <a:r>
              <a:rPr lang="fr-BE" sz="3200" b="1" dirty="0">
                <a:solidFill>
                  <a:srgbClr val="00B0F0"/>
                </a:solidFill>
              </a:rPr>
              <a:t>En classes maternelles et en P1/P2?</a:t>
            </a:r>
          </a:p>
        </p:txBody>
      </p:sp>
      <p:pic>
        <p:nvPicPr>
          <p:cNvPr id="2" name="Image 1">
            <a:extLst>
              <a:ext uri="{FF2B5EF4-FFF2-40B4-BE49-F238E27FC236}">
                <a16:creationId xmlns:a16="http://schemas.microsoft.com/office/drawing/2014/main" id="{DE3486CA-FF52-A925-D035-193C5F4CF4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25775" y="4288380"/>
            <a:ext cx="1289592" cy="1514119"/>
          </a:xfrm>
          <a:prstGeom prst="rect">
            <a:avLst/>
          </a:prstGeom>
        </p:spPr>
      </p:pic>
      <p:sp>
        <p:nvSpPr>
          <p:cNvPr id="3" name="ZoneTexte 2">
            <a:extLst>
              <a:ext uri="{FF2B5EF4-FFF2-40B4-BE49-F238E27FC236}">
                <a16:creationId xmlns:a16="http://schemas.microsoft.com/office/drawing/2014/main" id="{2D493951-41C9-EF1B-0E21-B91FD0639306}"/>
              </a:ext>
            </a:extLst>
          </p:cNvPr>
          <p:cNvSpPr txBox="1"/>
          <p:nvPr/>
        </p:nvSpPr>
        <p:spPr>
          <a:xfrm>
            <a:off x="9041962" y="5617833"/>
            <a:ext cx="732893" cy="369332"/>
          </a:xfrm>
          <a:prstGeom prst="rect">
            <a:avLst/>
          </a:prstGeom>
          <a:noFill/>
        </p:spPr>
        <p:txBody>
          <a:bodyPr wrap="none" rtlCol="0">
            <a:spAutoFit/>
          </a:bodyPr>
          <a:lstStyle/>
          <a:p>
            <a:r>
              <a:rPr lang="fr-BE" dirty="0"/>
              <a:t>P . 11</a:t>
            </a:r>
          </a:p>
        </p:txBody>
      </p:sp>
    </p:spTree>
    <p:extLst>
      <p:ext uri="{BB962C8B-B14F-4D97-AF65-F5344CB8AC3E}">
        <p14:creationId xmlns:p14="http://schemas.microsoft.com/office/powerpoint/2010/main" val="22774144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F318E4-C502-86BA-F1DA-711C0C4A25F7}"/>
            </a:ext>
          </a:extLst>
        </p:cNvPr>
        <p:cNvGrpSpPr/>
        <p:nvPr/>
      </p:nvGrpSpPr>
      <p:grpSpPr>
        <a:xfrm>
          <a:off x="0" y="0"/>
          <a:ext cx="0" cy="0"/>
          <a:chOff x="0" y="0"/>
          <a:chExt cx="0" cy="0"/>
        </a:xfrm>
      </p:grpSpPr>
      <p:sp>
        <p:nvSpPr>
          <p:cNvPr id="3" name="ZoneTexte 2">
            <a:extLst>
              <a:ext uri="{FF2B5EF4-FFF2-40B4-BE49-F238E27FC236}">
                <a16:creationId xmlns:a16="http://schemas.microsoft.com/office/drawing/2014/main" id="{D2EA4952-0889-1464-58E6-43D40585781D}"/>
              </a:ext>
            </a:extLst>
          </p:cNvPr>
          <p:cNvSpPr txBox="1"/>
          <p:nvPr/>
        </p:nvSpPr>
        <p:spPr>
          <a:xfrm>
            <a:off x="5564892" y="4615657"/>
            <a:ext cx="5411776" cy="1077218"/>
          </a:xfrm>
          <a:prstGeom prst="rect">
            <a:avLst/>
          </a:prstGeom>
          <a:noFill/>
        </p:spPr>
        <p:txBody>
          <a:bodyPr wrap="square" rtlCol="0">
            <a:spAutoFit/>
          </a:bodyPr>
          <a:lstStyle/>
          <a:p>
            <a:pPr algn="ctr"/>
            <a:r>
              <a:rPr lang="fr-BE" sz="3200" b="1" dirty="0">
                <a:solidFill>
                  <a:srgbClr val="00B0F0"/>
                </a:solidFill>
              </a:rPr>
              <a:t>En classes maternelles et en P1/P2?</a:t>
            </a:r>
          </a:p>
        </p:txBody>
      </p:sp>
      <p:graphicFrame>
        <p:nvGraphicFramePr>
          <p:cNvPr id="6" name="Tableau 5">
            <a:extLst>
              <a:ext uri="{FF2B5EF4-FFF2-40B4-BE49-F238E27FC236}">
                <a16:creationId xmlns:a16="http://schemas.microsoft.com/office/drawing/2014/main" id="{52A64103-7EE3-B70D-C8B7-4168E5F22AD6}"/>
              </a:ext>
            </a:extLst>
          </p:cNvPr>
          <p:cNvGraphicFramePr>
            <a:graphicFrameLocks noGrp="1"/>
          </p:cNvGraphicFramePr>
          <p:nvPr>
            <p:extLst>
              <p:ext uri="{D42A27DB-BD31-4B8C-83A1-F6EECF244321}">
                <p14:modId xmlns:p14="http://schemas.microsoft.com/office/powerpoint/2010/main" val="3128884911"/>
              </p:ext>
            </p:extLst>
          </p:nvPr>
        </p:nvGraphicFramePr>
        <p:xfrm>
          <a:off x="706120" y="640450"/>
          <a:ext cx="10602888" cy="3554359"/>
        </p:xfrm>
        <a:graphic>
          <a:graphicData uri="http://schemas.openxmlformats.org/drawingml/2006/table">
            <a:tbl>
              <a:tblPr firstRow="1" bandRow="1">
                <a:tableStyleId>{93296810-A885-4BE3-A3E7-6D5BEEA58F35}</a:tableStyleId>
              </a:tblPr>
              <a:tblGrid>
                <a:gridCol w="3534296">
                  <a:extLst>
                    <a:ext uri="{9D8B030D-6E8A-4147-A177-3AD203B41FA5}">
                      <a16:colId xmlns:a16="http://schemas.microsoft.com/office/drawing/2014/main" val="4032890531"/>
                    </a:ext>
                  </a:extLst>
                </a:gridCol>
                <a:gridCol w="3534296">
                  <a:extLst>
                    <a:ext uri="{9D8B030D-6E8A-4147-A177-3AD203B41FA5}">
                      <a16:colId xmlns:a16="http://schemas.microsoft.com/office/drawing/2014/main" val="2524373869"/>
                    </a:ext>
                  </a:extLst>
                </a:gridCol>
                <a:gridCol w="3534296">
                  <a:extLst>
                    <a:ext uri="{9D8B030D-6E8A-4147-A177-3AD203B41FA5}">
                      <a16:colId xmlns:a16="http://schemas.microsoft.com/office/drawing/2014/main" val="1594093108"/>
                    </a:ext>
                  </a:extLst>
                </a:gridCol>
              </a:tblGrid>
              <a:tr h="1559549">
                <a:tc>
                  <a:txBody>
                    <a:bodyPr/>
                    <a:lstStyle/>
                    <a:p>
                      <a:pPr algn="ctr"/>
                      <a:r>
                        <a:rPr lang="fr-FR" sz="2000" dirty="0"/>
                        <a:t>Activité</a:t>
                      </a:r>
                    </a:p>
                  </a:txBody>
                  <a:tcPr marL="122648" marR="122648" marT="61324" marB="61324" anchor="ctr"/>
                </a:tc>
                <a:tc>
                  <a:txBody>
                    <a:bodyPr/>
                    <a:lstStyle/>
                    <a:p>
                      <a:pPr algn="ctr"/>
                      <a:r>
                        <a:rPr lang="fr-FR" sz="2000"/>
                        <a:t>Objectif</a:t>
                      </a:r>
                    </a:p>
                  </a:txBody>
                  <a:tcPr marL="122648" marR="122648" marT="61324" marB="61324" anchor="ctr"/>
                </a:tc>
                <a:tc>
                  <a:txBody>
                    <a:bodyPr/>
                    <a:lstStyle/>
                    <a:p>
                      <a:pPr algn="ctr"/>
                      <a:r>
                        <a:rPr lang="fr-FR" sz="2000" dirty="0"/>
                        <a:t>Moyens pour soutenir l’apprentissage</a:t>
                      </a:r>
                    </a:p>
                  </a:txBody>
                  <a:tcPr marL="122648" marR="122648" marT="61324" marB="61324" anchor="ctr"/>
                </a:tc>
                <a:extLst>
                  <a:ext uri="{0D108BD9-81ED-4DB2-BD59-A6C34878D82A}">
                    <a16:rowId xmlns:a16="http://schemas.microsoft.com/office/drawing/2014/main" val="767425625"/>
                  </a:ext>
                </a:extLst>
              </a:tr>
              <a:tr h="997405">
                <a:tc>
                  <a:txBody>
                    <a:bodyPr/>
                    <a:lstStyle/>
                    <a:p>
                      <a:pPr algn="ctr"/>
                      <a:r>
                        <a:rPr lang="nl-BE" sz="2000" kern="1200" dirty="0" err="1">
                          <a:effectLst/>
                        </a:rPr>
                        <a:t>Vice</a:t>
                      </a:r>
                      <a:r>
                        <a:rPr lang="nl-BE" sz="2000" kern="1200" dirty="0">
                          <a:effectLst/>
                        </a:rPr>
                        <a:t> Versa</a:t>
                      </a:r>
                      <a:endParaRPr lang="fr-FR" sz="2000" dirty="0"/>
                    </a:p>
                  </a:txBody>
                  <a:tcPr marL="122648" marR="122648" marT="61324" marB="61324" anchor="ctr"/>
                </a:tc>
                <a:tc>
                  <a:txBody>
                    <a:bodyPr/>
                    <a:lstStyle/>
                    <a:p>
                      <a:pPr algn="ctr"/>
                      <a:r>
                        <a:rPr lang="fr-FR" sz="2000" kern="1200" dirty="0">
                          <a:solidFill>
                            <a:schemeClr val="dk1"/>
                          </a:solidFill>
                          <a:effectLst/>
                          <a:latin typeface="+mn-lt"/>
                          <a:ea typeface="+mn-ea"/>
                          <a:cs typeface="+mn-cs"/>
                        </a:rPr>
                        <a:t>Mémoriser, faire attention</a:t>
                      </a:r>
                      <a:endParaRPr lang="fr-FR" sz="2000" dirty="0">
                        <a:effectLst/>
                      </a:endParaRPr>
                    </a:p>
                  </a:txBody>
                  <a:tcPr marL="122648" marR="122648" marT="61324" marB="61324" anchor="ctr"/>
                </a:tc>
                <a:tc>
                  <a:txBody>
                    <a:bodyPr/>
                    <a:lstStyle/>
                    <a:p>
                      <a:pPr algn="ctr"/>
                      <a:r>
                        <a:rPr lang="fr-FR" sz="2000" kern="1200" dirty="0">
                          <a:solidFill>
                            <a:schemeClr val="dk1"/>
                          </a:solidFill>
                          <a:effectLst/>
                          <a:latin typeface="+mn-lt"/>
                          <a:ea typeface="+mn-ea"/>
                          <a:cs typeface="+mn-cs"/>
                        </a:rPr>
                        <a:t>Trucs de mise en mémoire, actif</a:t>
                      </a:r>
                      <a:endParaRPr lang="fr-FR" sz="2000" dirty="0"/>
                    </a:p>
                  </a:txBody>
                  <a:tcPr marL="122648" marR="122648" marT="61324" marB="61324" anchor="ctr"/>
                </a:tc>
                <a:extLst>
                  <a:ext uri="{0D108BD9-81ED-4DB2-BD59-A6C34878D82A}">
                    <a16:rowId xmlns:a16="http://schemas.microsoft.com/office/drawing/2014/main" val="2952030666"/>
                  </a:ext>
                </a:extLst>
              </a:tr>
              <a:tr h="997405">
                <a:tc>
                  <a:txBody>
                    <a:bodyPr/>
                    <a:lstStyle/>
                    <a:p>
                      <a:pPr algn="ctr"/>
                      <a:r>
                        <a:rPr lang="nl-BE" sz="2000" kern="1200" dirty="0" err="1">
                          <a:effectLst/>
                        </a:rPr>
                        <a:t>Dobble</a:t>
                      </a:r>
                      <a:endParaRPr lang="fr-FR" sz="2000" dirty="0"/>
                    </a:p>
                  </a:txBody>
                  <a:tcPr marL="122648" marR="122648" marT="61324" marB="61324" anchor="ctr"/>
                </a:tc>
                <a:tc>
                  <a:txBody>
                    <a:bodyPr/>
                    <a:lstStyle/>
                    <a:p>
                      <a:pPr algn="ctr"/>
                      <a:r>
                        <a:rPr lang="fr-FR" sz="2000" kern="1200" dirty="0">
                          <a:solidFill>
                            <a:schemeClr val="dk1"/>
                          </a:solidFill>
                          <a:effectLst/>
                          <a:latin typeface="+mn-lt"/>
                          <a:ea typeface="+mn-ea"/>
                          <a:cs typeface="+mn-cs"/>
                        </a:rPr>
                        <a:t>Mémoriser, faire attention</a:t>
                      </a:r>
                      <a:endParaRPr lang="fr-FR" sz="2000" dirty="0">
                        <a:effectLst/>
                      </a:endParaRPr>
                    </a:p>
                  </a:txBody>
                  <a:tcPr marL="122648" marR="122648" marT="61324" marB="61324" anchor="ctr"/>
                </a:tc>
                <a:tc>
                  <a:txBody>
                    <a:bodyPr/>
                    <a:lstStyle/>
                    <a:p>
                      <a:pPr algn="ctr"/>
                      <a:r>
                        <a:rPr lang="fr-FR" sz="2000" kern="1200" dirty="0">
                          <a:solidFill>
                            <a:schemeClr val="dk1"/>
                          </a:solidFill>
                          <a:effectLst/>
                          <a:latin typeface="+mn-lt"/>
                          <a:ea typeface="+mn-ea"/>
                          <a:cs typeface="+mn-cs"/>
                        </a:rPr>
                        <a:t>Trucs de mise en mémoire, actif</a:t>
                      </a:r>
                      <a:endParaRPr lang="fr-FR" sz="2000" dirty="0"/>
                    </a:p>
                  </a:txBody>
                  <a:tcPr marL="122648" marR="122648" marT="61324" marB="61324" anchor="ctr"/>
                </a:tc>
                <a:extLst>
                  <a:ext uri="{0D108BD9-81ED-4DB2-BD59-A6C34878D82A}">
                    <a16:rowId xmlns:a16="http://schemas.microsoft.com/office/drawing/2014/main" val="2318427248"/>
                  </a:ext>
                </a:extLst>
              </a:tr>
            </a:tbl>
          </a:graphicData>
        </a:graphic>
      </p:graphicFrame>
    </p:spTree>
    <p:extLst>
      <p:ext uri="{BB962C8B-B14F-4D97-AF65-F5344CB8AC3E}">
        <p14:creationId xmlns:p14="http://schemas.microsoft.com/office/powerpoint/2010/main" val="5963710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a:stretch>
            <a:fillRect/>
          </a:stretch>
        </p:blipFill>
        <p:spPr>
          <a:xfrm>
            <a:off x="594360" y="440259"/>
            <a:ext cx="10593678" cy="5977481"/>
          </a:xfrm>
          <a:prstGeom prst="rect">
            <a:avLst/>
          </a:prstGeom>
        </p:spPr>
      </p:pic>
    </p:spTree>
    <p:extLst>
      <p:ext uri="{BB962C8B-B14F-4D97-AF65-F5344CB8AC3E}">
        <p14:creationId xmlns:p14="http://schemas.microsoft.com/office/powerpoint/2010/main" val="11666946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AB007E68-A8B8-EBD2-E073-4339F24C4158}"/>
              </a:ext>
            </a:extLst>
          </p:cNvPr>
          <p:cNvPicPr>
            <a:picLocks noChangeAspect="1"/>
          </p:cNvPicPr>
          <p:nvPr/>
        </p:nvPicPr>
        <p:blipFill>
          <a:blip r:embed="rId2"/>
          <a:stretch>
            <a:fillRect/>
          </a:stretch>
        </p:blipFill>
        <p:spPr>
          <a:xfrm>
            <a:off x="404155" y="186921"/>
            <a:ext cx="6258798" cy="3677163"/>
          </a:xfrm>
          <a:prstGeom prst="rect">
            <a:avLst/>
          </a:prstGeom>
          <a:ln>
            <a:solidFill>
              <a:schemeClr val="accent4"/>
            </a:solidFill>
          </a:ln>
        </p:spPr>
      </p:pic>
    </p:spTree>
    <p:extLst>
      <p:ext uri="{BB962C8B-B14F-4D97-AF65-F5344CB8AC3E}">
        <p14:creationId xmlns:p14="http://schemas.microsoft.com/office/powerpoint/2010/main" val="7785503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549647" y="322290"/>
            <a:ext cx="9152466" cy="1770844"/>
          </a:xfrm>
          <a:ln>
            <a:solidFill>
              <a:schemeClr val="accent1">
                <a:shade val="50000"/>
              </a:schemeClr>
            </a:solidFill>
          </a:ln>
        </p:spPr>
        <p:txBody>
          <a:bodyPr>
            <a:normAutofit/>
          </a:bodyPr>
          <a:lstStyle/>
          <a:p>
            <a:pPr algn="ctr"/>
            <a:r>
              <a:rPr lang="fr-FR" dirty="0"/>
              <a:t>D. </a:t>
            </a:r>
            <a:r>
              <a:rPr lang="fr-BE" dirty="0"/>
              <a:t> </a:t>
            </a:r>
            <a:r>
              <a:rPr lang="fr-FR" dirty="0"/>
              <a:t>Modèle Constructiviste</a:t>
            </a:r>
            <a:br>
              <a:rPr lang="fr-FR" dirty="0"/>
            </a:br>
            <a:r>
              <a:rPr lang="fr-BE" b="1" dirty="0"/>
              <a:t> </a:t>
            </a:r>
            <a:r>
              <a:rPr lang="fr-BE" sz="3100" i="1" dirty="0"/>
              <a:t>« enseigner c’est aider l’apprenant à construire le savoir »</a:t>
            </a:r>
            <a:endParaRPr lang="fr-FR" i="1" dirty="0"/>
          </a:p>
        </p:txBody>
      </p:sp>
      <p:sp>
        <p:nvSpPr>
          <p:cNvPr id="3" name="Espace réservé du contenu 2"/>
          <p:cNvSpPr>
            <a:spLocks noGrp="1"/>
          </p:cNvSpPr>
          <p:nvPr>
            <p:ph idx="1"/>
          </p:nvPr>
        </p:nvSpPr>
        <p:spPr>
          <a:xfrm>
            <a:off x="1024128" y="2286000"/>
            <a:ext cx="10863072" cy="4023360"/>
          </a:xfrm>
        </p:spPr>
        <p:txBody>
          <a:bodyPr>
            <a:normAutofit/>
          </a:bodyPr>
          <a:lstStyle/>
          <a:p>
            <a:pPr marL="0" indent="0">
              <a:buNone/>
            </a:pPr>
            <a:endParaRPr lang="fr-BE" sz="2400" dirty="0"/>
          </a:p>
          <a:p>
            <a:pPr marL="0" indent="0">
              <a:buNone/>
            </a:pPr>
            <a:r>
              <a:rPr lang="fr-BE" sz="2800" dirty="0"/>
              <a:t>Ce type d’enseignement a pour but de faire élaborer des éléments du </a:t>
            </a:r>
            <a:r>
              <a:rPr lang="fr-BE" sz="2800" dirty="0">
                <a:solidFill>
                  <a:srgbClr val="FF2561"/>
                </a:solidFill>
              </a:rPr>
              <a:t>savoir par les apprenants</a:t>
            </a:r>
            <a:r>
              <a:rPr lang="fr-BE" sz="2800" dirty="0"/>
              <a:t> en les </a:t>
            </a:r>
            <a:r>
              <a:rPr lang="fr-BE" sz="2800" b="1" dirty="0">
                <a:solidFill>
                  <a:schemeClr val="bg2">
                    <a:lumMod val="25000"/>
                  </a:schemeClr>
                </a:solidFill>
              </a:rPr>
              <a:t>confrontant </a:t>
            </a:r>
            <a:r>
              <a:rPr lang="fr-BE" sz="2800" dirty="0"/>
              <a:t>dès le </a:t>
            </a:r>
            <a:r>
              <a:rPr lang="fr-BE" sz="2800" dirty="0">
                <a:solidFill>
                  <a:srgbClr val="FF2561"/>
                </a:solidFill>
              </a:rPr>
              <a:t>début</a:t>
            </a:r>
            <a:r>
              <a:rPr lang="fr-BE" sz="2800" dirty="0"/>
              <a:t> de l’apprentissage à des </a:t>
            </a:r>
            <a:r>
              <a:rPr lang="fr-BE" sz="2800" b="1" dirty="0">
                <a:solidFill>
                  <a:srgbClr val="FF2561"/>
                </a:solidFill>
              </a:rPr>
              <a:t>problèmes</a:t>
            </a:r>
            <a:r>
              <a:rPr lang="fr-BE" sz="2800" b="1" dirty="0">
                <a:solidFill>
                  <a:schemeClr val="bg2">
                    <a:lumMod val="25000"/>
                  </a:schemeClr>
                </a:solidFill>
              </a:rPr>
              <a:t>.</a:t>
            </a:r>
          </a:p>
          <a:p>
            <a:pPr marL="0" indent="0">
              <a:buNone/>
            </a:pPr>
            <a:endParaRPr lang="fr-BE" sz="2800" b="1" dirty="0">
              <a:solidFill>
                <a:schemeClr val="bg2">
                  <a:lumMod val="25000"/>
                </a:schemeClr>
              </a:solidFill>
            </a:endParaRPr>
          </a:p>
          <a:p>
            <a:r>
              <a:rPr lang="fr-BE" sz="2800" dirty="0"/>
              <a:t>La solution de ces problèmes passe par la construction des connaissances que l’on souhaite enseigner.</a:t>
            </a:r>
            <a:endParaRPr lang="fr-FR" sz="2800" dirty="0"/>
          </a:p>
        </p:txBody>
      </p:sp>
    </p:spTree>
    <p:extLst>
      <p:ext uri="{BB962C8B-B14F-4D97-AF65-F5344CB8AC3E}">
        <p14:creationId xmlns:p14="http://schemas.microsoft.com/office/powerpoint/2010/main" val="1882283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019331" y="338867"/>
            <a:ext cx="11002780" cy="6399211"/>
          </a:xfrm>
        </p:spPr>
        <p:txBody>
          <a:bodyPr>
            <a:noAutofit/>
          </a:bodyPr>
          <a:lstStyle/>
          <a:p>
            <a:pPr marL="0" indent="0">
              <a:buNone/>
            </a:pPr>
            <a:r>
              <a:rPr lang="fr-FR" sz="2400" b="1" dirty="0">
                <a:solidFill>
                  <a:schemeClr val="bg2">
                    <a:lumMod val="25000"/>
                  </a:schemeClr>
                </a:solidFill>
              </a:rPr>
              <a:t>Ce modèle repose sur les trois présupposés suivants :</a:t>
            </a:r>
          </a:p>
          <a:p>
            <a:pPr marL="0" indent="0">
              <a:buNone/>
            </a:pPr>
            <a:endParaRPr lang="fr-FR" sz="2400" dirty="0"/>
          </a:p>
          <a:p>
            <a:pPr lvl="0"/>
            <a:r>
              <a:rPr lang="fr-FR" sz="2400" dirty="0"/>
              <a:t>1. C’est en </a:t>
            </a:r>
            <a:r>
              <a:rPr lang="fr-FR" sz="2400" dirty="0">
                <a:solidFill>
                  <a:srgbClr val="FF2561"/>
                </a:solidFill>
              </a:rPr>
              <a:t>agissant</a:t>
            </a:r>
            <a:r>
              <a:rPr lang="fr-FR" sz="2400" dirty="0"/>
              <a:t> qu’on apprend.</a:t>
            </a:r>
          </a:p>
          <a:p>
            <a:pPr marL="1260475" marR="354965" algn="just">
              <a:lnSpc>
                <a:spcPct val="107000"/>
              </a:lnSpc>
              <a:spcAft>
                <a:spcPts val="800"/>
              </a:spcAft>
            </a:pPr>
            <a:r>
              <a:rPr lang="fr-BE" sz="1800" b="1" dirty="0">
                <a:solidFill>
                  <a:srgbClr val="0070C0"/>
                </a:solidFill>
                <a:effectLst/>
                <a:latin typeface="Georgia" panose="02040502050405020303" pitchFamily="18" charset="0"/>
                <a:ea typeface="Cambria" panose="02040503050406030204" pitchFamily="18" charset="0"/>
                <a:cs typeface="Times New Roman" panose="02020603050405020304" pitchFamily="18" charset="0"/>
              </a:rPr>
              <a:t>Essentiel n°2 : l’enfant doit être acteur de ses apprentissages</a:t>
            </a:r>
            <a:endParaRPr lang="fr-BE" sz="1800" dirty="0">
              <a:effectLst/>
              <a:latin typeface="Cambria" panose="02040503050406030204" pitchFamily="18" charset="0"/>
              <a:ea typeface="Cambria" panose="02040503050406030204" pitchFamily="18" charset="0"/>
              <a:cs typeface="Times New Roman" panose="02020603050405020304" pitchFamily="18" charset="0"/>
            </a:endParaRPr>
          </a:p>
          <a:p>
            <a:pPr marL="1260475" marR="354965" algn="just">
              <a:lnSpc>
                <a:spcPct val="107000"/>
              </a:lnSpc>
              <a:spcAft>
                <a:spcPts val="800"/>
              </a:spcAft>
            </a:pPr>
            <a:r>
              <a:rPr lang="fr-BE" sz="1800" b="1" dirty="0">
                <a:solidFill>
                  <a:srgbClr val="0070C0"/>
                </a:solidFill>
                <a:effectLst/>
                <a:latin typeface="Georgia" panose="02040502050405020303" pitchFamily="18" charset="0"/>
                <a:ea typeface="Cambria" panose="02040503050406030204" pitchFamily="18" charset="0"/>
                <a:cs typeface="Times New Roman" panose="02020603050405020304" pitchFamily="18" charset="0"/>
                <a:sym typeface="Wingdings" panose="05000000000000000000" pitchFamily="2" charset="2"/>
              </a:rPr>
              <a:t> </a:t>
            </a:r>
            <a:r>
              <a:rPr lang="fr-BE" sz="1800" b="1" dirty="0">
                <a:solidFill>
                  <a:srgbClr val="0070C0"/>
                </a:solidFill>
                <a:effectLst/>
                <a:latin typeface="Georgia" panose="02040502050405020303" pitchFamily="18" charset="0"/>
                <a:ea typeface="Cambria" panose="02040503050406030204" pitchFamily="18" charset="0"/>
                <a:cs typeface="Times New Roman" panose="02020603050405020304" pitchFamily="18" charset="0"/>
              </a:rPr>
              <a:t>Cet essentiel est à la base du constructivisme…</a:t>
            </a:r>
            <a:endParaRPr lang="fr-BE" sz="1800" dirty="0">
              <a:effectLst/>
              <a:latin typeface="Cambria" panose="02040503050406030204" pitchFamily="18" charset="0"/>
              <a:ea typeface="Cambria" panose="02040503050406030204" pitchFamily="18" charset="0"/>
              <a:cs typeface="Times New Roman" panose="02020603050405020304" pitchFamily="18" charset="0"/>
            </a:endParaRPr>
          </a:p>
          <a:p>
            <a:pPr lvl="0"/>
            <a:r>
              <a:rPr lang="fr-FR" sz="2400" dirty="0"/>
              <a:t>2. « Quel que soit son âge, l’esprit n’est jamais vierge, table rase ou cire sans empreinte ». Les </a:t>
            </a:r>
            <a:r>
              <a:rPr lang="fr-FR" sz="2400" b="1" dirty="0">
                <a:solidFill>
                  <a:srgbClr val="FF2561"/>
                </a:solidFill>
              </a:rPr>
              <a:t>représentations</a:t>
            </a:r>
            <a:r>
              <a:rPr lang="fr-FR" sz="2400" dirty="0"/>
              <a:t> initiales font souvent obstacle aux nouvelles connaissances.</a:t>
            </a:r>
          </a:p>
          <a:p>
            <a:pPr marL="1260475" marR="354965" algn="just">
              <a:lnSpc>
                <a:spcPct val="107000"/>
              </a:lnSpc>
              <a:spcAft>
                <a:spcPts val="800"/>
              </a:spcAft>
            </a:pPr>
            <a:r>
              <a:rPr lang="fr-BE" sz="1800" b="1" dirty="0">
                <a:solidFill>
                  <a:srgbClr val="0070C0"/>
                </a:solidFill>
                <a:latin typeface="Georgia" panose="02040502050405020303" pitchFamily="18" charset="0"/>
                <a:ea typeface="Cambria" panose="02040503050406030204" pitchFamily="18" charset="0"/>
                <a:cs typeface="Times New Roman" panose="02020603050405020304" pitchFamily="18" charset="0"/>
              </a:rPr>
              <a:t>Essentiel n°3 : </a:t>
            </a:r>
            <a:r>
              <a:rPr lang="fr-BE" sz="1800" b="1" dirty="0">
                <a:solidFill>
                  <a:srgbClr val="0070C0"/>
                </a:solidFill>
                <a:effectLst/>
                <a:latin typeface="Georgia" panose="02040502050405020303" pitchFamily="18" charset="0"/>
                <a:ea typeface="Cambria" panose="02040503050406030204" pitchFamily="18" charset="0"/>
                <a:cs typeface="Times New Roman" panose="02020603050405020304" pitchFamily="18" charset="0"/>
              </a:rPr>
              <a:t>l’importance des représentations/ préconceptions</a:t>
            </a:r>
          </a:p>
          <a:p>
            <a:pPr marL="1260475" marR="354965" algn="just">
              <a:lnSpc>
                <a:spcPct val="107000"/>
              </a:lnSpc>
              <a:spcAft>
                <a:spcPts val="800"/>
              </a:spcAft>
            </a:pPr>
            <a:endParaRPr lang="fr-BE" sz="1800" dirty="0">
              <a:effectLst/>
              <a:latin typeface="Cambria" panose="02040503050406030204" pitchFamily="18" charset="0"/>
              <a:ea typeface="Cambria" panose="02040503050406030204" pitchFamily="18" charset="0"/>
              <a:cs typeface="Times New Roman" panose="02020603050405020304" pitchFamily="18" charset="0"/>
            </a:endParaRPr>
          </a:p>
          <a:p>
            <a:pPr lvl="0"/>
            <a:r>
              <a:rPr lang="fr-FR" sz="2400" dirty="0"/>
              <a:t>3. La connaissance ne s’acquiert pas par simple empilement ; elle passe d’un </a:t>
            </a:r>
            <a:r>
              <a:rPr lang="fr-FR" sz="2400" b="1" dirty="0">
                <a:solidFill>
                  <a:schemeClr val="bg2">
                    <a:lumMod val="25000"/>
                  </a:schemeClr>
                </a:solidFill>
              </a:rPr>
              <a:t>état </a:t>
            </a:r>
            <a:r>
              <a:rPr lang="fr-FR" sz="2400" b="1" dirty="0">
                <a:solidFill>
                  <a:srgbClr val="FF2561"/>
                </a:solidFill>
              </a:rPr>
              <a:t>d’équilibre</a:t>
            </a:r>
            <a:r>
              <a:rPr lang="fr-FR" sz="2400" b="1" dirty="0">
                <a:solidFill>
                  <a:schemeClr val="bg2">
                    <a:lumMod val="25000"/>
                  </a:schemeClr>
                </a:solidFill>
              </a:rPr>
              <a:t> </a:t>
            </a:r>
            <a:r>
              <a:rPr lang="fr-FR" sz="2400" dirty="0"/>
              <a:t>à un autre par des </a:t>
            </a:r>
            <a:r>
              <a:rPr lang="fr-FR" sz="2400" b="1" dirty="0">
                <a:solidFill>
                  <a:srgbClr val="FF2561"/>
                </a:solidFill>
              </a:rPr>
              <a:t>phases transitoires </a:t>
            </a:r>
            <a:r>
              <a:rPr lang="fr-FR" sz="2400" dirty="0"/>
              <a:t>au cours desquelles les connaissances antérieures sont mises en défaut. </a:t>
            </a:r>
          </a:p>
        </p:txBody>
      </p:sp>
      <p:pic>
        <p:nvPicPr>
          <p:cNvPr id="4" name="Picture 2" descr="Résultat d’images pour lecture picto">
            <a:extLst>
              <a:ext uri="{FF2B5EF4-FFF2-40B4-BE49-F238E27FC236}">
                <a16:creationId xmlns:a16="http://schemas.microsoft.com/office/drawing/2014/main" id="{D587AF1D-6E31-544B-14E6-8B2A71B0375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569" r="10651"/>
          <a:stretch/>
        </p:blipFill>
        <p:spPr bwMode="auto">
          <a:xfrm>
            <a:off x="9838622" y="1214018"/>
            <a:ext cx="1135968" cy="1082415"/>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p:cNvSpPr txBox="1"/>
          <p:nvPr/>
        </p:nvSpPr>
        <p:spPr>
          <a:xfrm>
            <a:off x="11031903" y="1883461"/>
            <a:ext cx="702885" cy="369332"/>
          </a:xfrm>
          <a:prstGeom prst="rect">
            <a:avLst/>
          </a:prstGeom>
          <a:noFill/>
        </p:spPr>
        <p:txBody>
          <a:bodyPr wrap="none" rtlCol="0">
            <a:spAutoFit/>
          </a:bodyPr>
          <a:lstStyle/>
          <a:p>
            <a:r>
              <a:rPr lang="fr-BE" dirty="0"/>
              <a:t>P. 12 </a:t>
            </a:r>
          </a:p>
        </p:txBody>
      </p:sp>
      <p:pic>
        <p:nvPicPr>
          <p:cNvPr id="5" name="Picture 2" descr="Résultat d’images pour lecture picto">
            <a:extLst>
              <a:ext uri="{FF2B5EF4-FFF2-40B4-BE49-F238E27FC236}">
                <a16:creationId xmlns:a16="http://schemas.microsoft.com/office/drawing/2014/main" id="{D587AF1D-6E31-544B-14E6-8B2A71B0375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569" r="10651"/>
          <a:stretch/>
        </p:blipFill>
        <p:spPr bwMode="auto">
          <a:xfrm>
            <a:off x="10247378" y="4063999"/>
            <a:ext cx="1135968" cy="1082415"/>
          </a:xfrm>
          <a:prstGeom prst="rect">
            <a:avLst/>
          </a:prstGeom>
          <a:noFill/>
          <a:extLst>
            <a:ext uri="{909E8E84-426E-40DD-AFC4-6F175D3DCCD1}">
              <a14:hiddenFill xmlns:a14="http://schemas.microsoft.com/office/drawing/2010/main">
                <a:solidFill>
                  <a:srgbClr val="FFFFFF"/>
                </a:solidFill>
              </a14:hiddenFill>
            </a:ext>
          </a:extLst>
        </p:spPr>
      </p:pic>
      <p:sp>
        <p:nvSpPr>
          <p:cNvPr id="6" name="ZoneTexte 5"/>
          <p:cNvSpPr txBox="1"/>
          <p:nvPr/>
        </p:nvSpPr>
        <p:spPr>
          <a:xfrm>
            <a:off x="11383346" y="4605207"/>
            <a:ext cx="638765" cy="369332"/>
          </a:xfrm>
          <a:prstGeom prst="rect">
            <a:avLst/>
          </a:prstGeom>
          <a:noFill/>
        </p:spPr>
        <p:txBody>
          <a:bodyPr wrap="none" rtlCol="0">
            <a:spAutoFit/>
          </a:bodyPr>
          <a:lstStyle/>
          <a:p>
            <a:r>
              <a:rPr lang="fr-BE" dirty="0"/>
              <a:t>P. 12</a:t>
            </a:r>
          </a:p>
        </p:txBody>
      </p:sp>
    </p:spTree>
    <p:extLst>
      <p:ext uri="{BB962C8B-B14F-4D97-AF65-F5344CB8AC3E}">
        <p14:creationId xmlns:p14="http://schemas.microsoft.com/office/powerpoint/2010/main" val="268618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anim calcmode="lin" valueType="num">
                                      <p:cBhvr additive="base">
                                        <p:cTn id="1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anim calcmode="lin" valueType="num">
                                      <p:cBhvr additive="base">
                                        <p:cTn id="19"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Sans%20titre.jpeg"/>
          <p:cNvPicPr/>
          <p:nvPr/>
        </p:nvPicPr>
        <p:blipFill>
          <a:blip r:embed="rId2">
            <a:extLst>
              <a:ext uri="{28A0092B-C50C-407E-A947-70E740481C1C}">
                <a14:useLocalDpi xmlns:a14="http://schemas.microsoft.com/office/drawing/2010/main" val="0"/>
              </a:ext>
            </a:extLst>
          </a:blip>
          <a:srcRect/>
          <a:stretch>
            <a:fillRect/>
          </a:stretch>
        </p:blipFill>
        <p:spPr bwMode="auto">
          <a:xfrm>
            <a:off x="1651128" y="740503"/>
            <a:ext cx="8889743" cy="5208885"/>
          </a:xfrm>
          <a:prstGeom prst="rect">
            <a:avLst/>
          </a:prstGeom>
          <a:noFill/>
          <a:ln w="19050">
            <a:solidFill>
              <a:srgbClr val="000000"/>
            </a:solidFill>
          </a:ln>
        </p:spPr>
      </p:pic>
    </p:spTree>
    <p:extLst>
      <p:ext uri="{BB962C8B-B14F-4D97-AF65-F5344CB8AC3E}">
        <p14:creationId xmlns:p14="http://schemas.microsoft.com/office/powerpoint/2010/main" val="20831556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CC8BF25-24A7-500B-8442-98B4D1DF2206}"/>
              </a:ext>
            </a:extLst>
          </p:cNvPr>
          <p:cNvSpPr>
            <a:spLocks noGrp="1"/>
          </p:cNvSpPr>
          <p:nvPr>
            <p:ph type="title"/>
          </p:nvPr>
        </p:nvSpPr>
        <p:spPr>
          <a:xfrm>
            <a:off x="1024128" y="585216"/>
            <a:ext cx="10721182" cy="1499616"/>
          </a:xfrm>
        </p:spPr>
        <p:txBody>
          <a:bodyPr/>
          <a:lstStyle/>
          <a:p>
            <a:r>
              <a:rPr lang="fr-BE" dirty="0"/>
              <a:t>Plusieurs principes d’action constructivistes</a:t>
            </a:r>
          </a:p>
        </p:txBody>
      </p:sp>
      <p:sp>
        <p:nvSpPr>
          <p:cNvPr id="3" name="Rectangle : coins arrondis 2">
            <a:extLst>
              <a:ext uri="{FF2B5EF4-FFF2-40B4-BE49-F238E27FC236}">
                <a16:creationId xmlns:a16="http://schemas.microsoft.com/office/drawing/2014/main" id="{47492DD5-911B-1CF1-2459-5D4B027DB66B}"/>
              </a:ext>
            </a:extLst>
          </p:cNvPr>
          <p:cNvSpPr/>
          <p:nvPr/>
        </p:nvSpPr>
        <p:spPr>
          <a:xfrm>
            <a:off x="1023938" y="1911718"/>
            <a:ext cx="10497502" cy="794284"/>
          </a:xfrm>
          <a:prstGeom prst="roundRect">
            <a:avLst>
              <a:gd name="adj" fmla="val 10000"/>
            </a:avLst>
          </a:prstGeom>
          <a:solidFill>
            <a:schemeClr val="accent2">
              <a:lumMod val="50000"/>
            </a:schemeClr>
          </a:solidFill>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txBody>
          <a:bodyPr/>
          <a:lstStyle/>
          <a:p>
            <a:endParaRPr lang="fr-BE"/>
          </a:p>
        </p:txBody>
      </p:sp>
      <p:sp>
        <p:nvSpPr>
          <p:cNvPr id="5" name="ZoneTexte 4">
            <a:extLst>
              <a:ext uri="{FF2B5EF4-FFF2-40B4-BE49-F238E27FC236}">
                <a16:creationId xmlns:a16="http://schemas.microsoft.com/office/drawing/2014/main" id="{063D11DB-AA2D-E9F4-340C-5D6DFF51B498}"/>
              </a:ext>
            </a:extLst>
          </p:cNvPr>
          <p:cNvSpPr txBox="1"/>
          <p:nvPr/>
        </p:nvSpPr>
        <p:spPr>
          <a:xfrm>
            <a:off x="1355408" y="2088718"/>
            <a:ext cx="9720262" cy="461665"/>
          </a:xfrm>
          <a:prstGeom prst="rect">
            <a:avLst/>
          </a:prstGeom>
          <a:noFill/>
        </p:spPr>
        <p:txBody>
          <a:bodyPr wrap="square">
            <a:spAutoFit/>
          </a:bodyPr>
          <a:lstStyle/>
          <a:p>
            <a:pPr lvl="0">
              <a:lnSpc>
                <a:spcPct val="100000"/>
              </a:lnSpc>
            </a:pPr>
            <a:r>
              <a:rPr lang="fr-BE" sz="2400" b="1" i="1" dirty="0">
                <a:solidFill>
                  <a:schemeClr val="bg1"/>
                </a:solidFill>
              </a:rPr>
              <a:t>Un premier principe constructiviste : l’importance des connaissances antérieures</a:t>
            </a:r>
            <a:endParaRPr lang="en-US" sz="2400" dirty="0">
              <a:solidFill>
                <a:schemeClr val="bg1"/>
              </a:solidFill>
            </a:endParaRPr>
          </a:p>
        </p:txBody>
      </p:sp>
      <p:sp>
        <p:nvSpPr>
          <p:cNvPr id="8" name="Rectangle : coins arrondis 7">
            <a:extLst>
              <a:ext uri="{FF2B5EF4-FFF2-40B4-BE49-F238E27FC236}">
                <a16:creationId xmlns:a16="http://schemas.microsoft.com/office/drawing/2014/main" id="{7BE5FA91-5FAC-057C-E5E8-E15A7EF91714}"/>
              </a:ext>
            </a:extLst>
          </p:cNvPr>
          <p:cNvSpPr/>
          <p:nvPr/>
        </p:nvSpPr>
        <p:spPr>
          <a:xfrm>
            <a:off x="1050608" y="2858402"/>
            <a:ext cx="10470832" cy="794284"/>
          </a:xfrm>
          <a:prstGeom prst="roundRect">
            <a:avLst>
              <a:gd name="adj" fmla="val 10000"/>
            </a:avLst>
          </a:prstGeom>
          <a:solidFill>
            <a:schemeClr val="accent2">
              <a:lumMod val="75000"/>
            </a:schemeClr>
          </a:solidFill>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txBody>
          <a:bodyPr/>
          <a:lstStyle/>
          <a:p>
            <a:endParaRPr lang="fr-BE"/>
          </a:p>
        </p:txBody>
      </p:sp>
      <p:sp>
        <p:nvSpPr>
          <p:cNvPr id="9" name="ZoneTexte 8">
            <a:extLst>
              <a:ext uri="{FF2B5EF4-FFF2-40B4-BE49-F238E27FC236}">
                <a16:creationId xmlns:a16="http://schemas.microsoft.com/office/drawing/2014/main" id="{397485D4-007A-ED73-CEBC-EE65E48226F9}"/>
              </a:ext>
            </a:extLst>
          </p:cNvPr>
          <p:cNvSpPr txBox="1"/>
          <p:nvPr/>
        </p:nvSpPr>
        <p:spPr>
          <a:xfrm>
            <a:off x="1421130" y="3001907"/>
            <a:ext cx="10157460" cy="446276"/>
          </a:xfrm>
          <a:prstGeom prst="rect">
            <a:avLst/>
          </a:prstGeom>
          <a:noFill/>
        </p:spPr>
        <p:txBody>
          <a:bodyPr wrap="square">
            <a:spAutoFit/>
          </a:bodyPr>
          <a:lstStyle/>
          <a:p>
            <a:pPr lvl="0">
              <a:lnSpc>
                <a:spcPct val="100000"/>
              </a:lnSpc>
            </a:pPr>
            <a:r>
              <a:rPr lang="fr-FR" sz="2300" b="1" i="1" dirty="0">
                <a:solidFill>
                  <a:schemeClr val="bg1"/>
                </a:solidFill>
              </a:rPr>
              <a:t>Un deuxième principe constructiviste : la transformation de ses connaissances antérieures</a:t>
            </a:r>
          </a:p>
        </p:txBody>
      </p:sp>
      <p:sp>
        <p:nvSpPr>
          <p:cNvPr id="10" name="Rectangle : coins arrondis 9">
            <a:extLst>
              <a:ext uri="{FF2B5EF4-FFF2-40B4-BE49-F238E27FC236}">
                <a16:creationId xmlns:a16="http://schemas.microsoft.com/office/drawing/2014/main" id="{E39A0B46-07B3-FBBD-0A21-50164F6FB519}"/>
              </a:ext>
            </a:extLst>
          </p:cNvPr>
          <p:cNvSpPr/>
          <p:nvPr/>
        </p:nvSpPr>
        <p:spPr>
          <a:xfrm>
            <a:off x="1050608" y="3818995"/>
            <a:ext cx="10470832" cy="794284"/>
          </a:xfrm>
          <a:prstGeom prst="roundRect">
            <a:avLst>
              <a:gd name="adj" fmla="val 10000"/>
            </a:avLst>
          </a:prstGeom>
          <a:solidFill>
            <a:schemeClr val="accent2">
              <a:lumMod val="60000"/>
              <a:lumOff val="40000"/>
            </a:schemeClr>
          </a:solidFill>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txBody>
          <a:bodyPr/>
          <a:lstStyle/>
          <a:p>
            <a:endParaRPr lang="fr-BE"/>
          </a:p>
        </p:txBody>
      </p:sp>
      <p:sp>
        <p:nvSpPr>
          <p:cNvPr id="11" name="ZoneTexte 10">
            <a:extLst>
              <a:ext uri="{FF2B5EF4-FFF2-40B4-BE49-F238E27FC236}">
                <a16:creationId xmlns:a16="http://schemas.microsoft.com/office/drawing/2014/main" id="{F787AA1B-6492-9995-DB9C-5BD4498466AD}"/>
              </a:ext>
            </a:extLst>
          </p:cNvPr>
          <p:cNvSpPr txBox="1"/>
          <p:nvPr/>
        </p:nvSpPr>
        <p:spPr>
          <a:xfrm>
            <a:off x="1176338" y="3985304"/>
            <a:ext cx="9720262" cy="446276"/>
          </a:xfrm>
          <a:prstGeom prst="rect">
            <a:avLst/>
          </a:prstGeom>
          <a:noFill/>
        </p:spPr>
        <p:txBody>
          <a:bodyPr wrap="square">
            <a:spAutoFit/>
          </a:bodyPr>
          <a:lstStyle/>
          <a:p>
            <a:pPr lvl="0">
              <a:lnSpc>
                <a:spcPct val="100000"/>
              </a:lnSpc>
            </a:pPr>
            <a:r>
              <a:rPr lang="fr-FR" sz="2300" b="1" i="1" dirty="0">
                <a:solidFill>
                  <a:schemeClr val="bg1"/>
                </a:solidFill>
              </a:rPr>
              <a:t>Un troisième principe du constructivisme : développement d'une pédagogie active</a:t>
            </a:r>
          </a:p>
        </p:txBody>
      </p:sp>
      <p:sp>
        <p:nvSpPr>
          <p:cNvPr id="12" name="Rectangle : coins arrondis 11">
            <a:extLst>
              <a:ext uri="{FF2B5EF4-FFF2-40B4-BE49-F238E27FC236}">
                <a16:creationId xmlns:a16="http://schemas.microsoft.com/office/drawing/2014/main" id="{C51506B1-A833-30AC-4B72-E76A084BAEB6}"/>
              </a:ext>
            </a:extLst>
          </p:cNvPr>
          <p:cNvSpPr/>
          <p:nvPr/>
        </p:nvSpPr>
        <p:spPr>
          <a:xfrm>
            <a:off x="1024128" y="4779588"/>
            <a:ext cx="10497312" cy="794284"/>
          </a:xfrm>
          <a:prstGeom prst="roundRect">
            <a:avLst>
              <a:gd name="adj" fmla="val 10000"/>
            </a:avLst>
          </a:prstGeom>
          <a:solidFill>
            <a:schemeClr val="accent2">
              <a:lumMod val="40000"/>
              <a:lumOff val="60000"/>
            </a:schemeClr>
          </a:solidFill>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txBody>
          <a:bodyPr/>
          <a:lstStyle/>
          <a:p>
            <a:endParaRPr lang="fr-BE"/>
          </a:p>
        </p:txBody>
      </p:sp>
      <p:sp>
        <p:nvSpPr>
          <p:cNvPr id="13" name="ZoneTexte 12">
            <a:extLst>
              <a:ext uri="{FF2B5EF4-FFF2-40B4-BE49-F238E27FC236}">
                <a16:creationId xmlns:a16="http://schemas.microsoft.com/office/drawing/2014/main" id="{1DAA6E02-1861-1794-69E3-937036790A65}"/>
              </a:ext>
            </a:extLst>
          </p:cNvPr>
          <p:cNvSpPr txBox="1"/>
          <p:nvPr/>
        </p:nvSpPr>
        <p:spPr>
          <a:xfrm>
            <a:off x="1149858" y="4945897"/>
            <a:ext cx="9720262" cy="461665"/>
          </a:xfrm>
          <a:prstGeom prst="rect">
            <a:avLst/>
          </a:prstGeom>
          <a:noFill/>
        </p:spPr>
        <p:txBody>
          <a:bodyPr wrap="square">
            <a:spAutoFit/>
          </a:bodyPr>
          <a:lstStyle/>
          <a:p>
            <a:pPr lvl="0">
              <a:lnSpc>
                <a:spcPct val="100000"/>
              </a:lnSpc>
            </a:pPr>
            <a:r>
              <a:rPr lang="fr-FR" sz="2400" b="1" i="1" dirty="0">
                <a:solidFill>
                  <a:schemeClr val="bg1"/>
                </a:solidFill>
              </a:rPr>
              <a:t>Un quatrième principe du constructivisme : favoriser la découverte par le jeu</a:t>
            </a:r>
          </a:p>
        </p:txBody>
      </p:sp>
      <p:sp>
        <p:nvSpPr>
          <p:cNvPr id="14" name="Rectangle : coins arrondis 13">
            <a:extLst>
              <a:ext uri="{FF2B5EF4-FFF2-40B4-BE49-F238E27FC236}">
                <a16:creationId xmlns:a16="http://schemas.microsoft.com/office/drawing/2014/main" id="{53801261-A0A7-E7AD-B798-66A9EAA0C9AA}"/>
              </a:ext>
            </a:extLst>
          </p:cNvPr>
          <p:cNvSpPr/>
          <p:nvPr/>
        </p:nvSpPr>
        <p:spPr>
          <a:xfrm>
            <a:off x="1023938" y="5740180"/>
            <a:ext cx="10497502" cy="794284"/>
          </a:xfrm>
          <a:prstGeom prst="roundRect">
            <a:avLst>
              <a:gd name="adj" fmla="val 10000"/>
            </a:avLst>
          </a:prstGeom>
          <a:solidFill>
            <a:schemeClr val="accent3">
              <a:lumMod val="60000"/>
              <a:lumOff val="40000"/>
            </a:schemeClr>
          </a:solidFill>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txBody>
          <a:bodyPr/>
          <a:lstStyle/>
          <a:p>
            <a:endParaRPr lang="fr-BE" dirty="0"/>
          </a:p>
        </p:txBody>
      </p:sp>
      <p:sp>
        <p:nvSpPr>
          <p:cNvPr id="15" name="ZoneTexte 14">
            <a:extLst>
              <a:ext uri="{FF2B5EF4-FFF2-40B4-BE49-F238E27FC236}">
                <a16:creationId xmlns:a16="http://schemas.microsoft.com/office/drawing/2014/main" id="{87206AC9-9CFA-5B2B-D58E-664BC0C5D0F9}"/>
              </a:ext>
            </a:extLst>
          </p:cNvPr>
          <p:cNvSpPr txBox="1"/>
          <p:nvPr/>
        </p:nvSpPr>
        <p:spPr>
          <a:xfrm>
            <a:off x="1149668" y="5906489"/>
            <a:ext cx="9720262" cy="461665"/>
          </a:xfrm>
          <a:prstGeom prst="rect">
            <a:avLst/>
          </a:prstGeom>
          <a:noFill/>
        </p:spPr>
        <p:txBody>
          <a:bodyPr wrap="square">
            <a:spAutoFit/>
          </a:bodyPr>
          <a:lstStyle/>
          <a:p>
            <a:pPr lvl="0">
              <a:lnSpc>
                <a:spcPct val="100000"/>
              </a:lnSpc>
            </a:pPr>
            <a:r>
              <a:rPr lang="fr-FR" sz="2400" b="1" i="1" dirty="0">
                <a:solidFill>
                  <a:schemeClr val="bg1"/>
                </a:solidFill>
              </a:rPr>
              <a:t>Un cinquième principe du constructivisme : favoriser les situations-problèmes</a:t>
            </a:r>
          </a:p>
        </p:txBody>
      </p:sp>
      <p:sp>
        <p:nvSpPr>
          <p:cNvPr id="16" name="Rectangle 15" descr="Confused Person">
            <a:extLst>
              <a:ext uri="{FF2B5EF4-FFF2-40B4-BE49-F238E27FC236}">
                <a16:creationId xmlns:a16="http://schemas.microsoft.com/office/drawing/2014/main" id="{06F5396F-5E90-BAEE-0C42-5546B9C41850}"/>
              </a:ext>
            </a:extLst>
          </p:cNvPr>
          <p:cNvSpPr/>
          <p:nvPr/>
        </p:nvSpPr>
        <p:spPr>
          <a:xfrm>
            <a:off x="1024128" y="2119964"/>
            <a:ext cx="436856" cy="436856"/>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endParaRPr lang="fr-BE"/>
          </a:p>
        </p:txBody>
      </p:sp>
      <p:sp>
        <p:nvSpPr>
          <p:cNvPr id="17" name="Rectangle 16" descr="Head with Gears">
            <a:extLst>
              <a:ext uri="{FF2B5EF4-FFF2-40B4-BE49-F238E27FC236}">
                <a16:creationId xmlns:a16="http://schemas.microsoft.com/office/drawing/2014/main" id="{02F3FD99-44AB-2F92-EEBE-5BD8D48A4E2B}"/>
              </a:ext>
            </a:extLst>
          </p:cNvPr>
          <p:cNvSpPr/>
          <p:nvPr/>
        </p:nvSpPr>
        <p:spPr>
          <a:xfrm>
            <a:off x="1050608" y="3072862"/>
            <a:ext cx="436856" cy="436856"/>
          </a:xfrm>
          <a:prstGeom prst="rect">
            <a:avLst/>
          </a:prstGeom>
          <a: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endParaRPr lang="fr-BE"/>
          </a:p>
        </p:txBody>
      </p:sp>
      <p:sp>
        <p:nvSpPr>
          <p:cNvPr id="4" name="Flèche : droite 3">
            <a:extLst>
              <a:ext uri="{FF2B5EF4-FFF2-40B4-BE49-F238E27FC236}">
                <a16:creationId xmlns:a16="http://schemas.microsoft.com/office/drawing/2014/main" id="{87419972-89E2-9C66-C856-06997E0104EE}"/>
              </a:ext>
            </a:extLst>
          </p:cNvPr>
          <p:cNvSpPr/>
          <p:nvPr/>
        </p:nvSpPr>
        <p:spPr>
          <a:xfrm>
            <a:off x="0" y="2005562"/>
            <a:ext cx="1023938" cy="62797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 name="Flèche : droite 5">
            <a:extLst>
              <a:ext uri="{FF2B5EF4-FFF2-40B4-BE49-F238E27FC236}">
                <a16:creationId xmlns:a16="http://schemas.microsoft.com/office/drawing/2014/main" id="{6D3B7459-7441-580F-731F-5F6CFFA4A866}"/>
              </a:ext>
            </a:extLst>
          </p:cNvPr>
          <p:cNvSpPr/>
          <p:nvPr/>
        </p:nvSpPr>
        <p:spPr>
          <a:xfrm>
            <a:off x="26670" y="2939345"/>
            <a:ext cx="1023938" cy="62797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Tree>
    <p:extLst>
      <p:ext uri="{BB962C8B-B14F-4D97-AF65-F5344CB8AC3E}">
        <p14:creationId xmlns:p14="http://schemas.microsoft.com/office/powerpoint/2010/main" val="1024958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FCF267-EA6D-EF32-0B47-9D1494047F7C}"/>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AB50DC6A-CB8D-0587-98F2-B6B5EFA1239D}"/>
              </a:ext>
            </a:extLst>
          </p:cNvPr>
          <p:cNvSpPr>
            <a:spLocks noGrp="1"/>
          </p:cNvSpPr>
          <p:nvPr>
            <p:ph type="title"/>
          </p:nvPr>
        </p:nvSpPr>
        <p:spPr>
          <a:xfrm>
            <a:off x="1023938" y="207599"/>
            <a:ext cx="9720072" cy="1499616"/>
          </a:xfrm>
        </p:spPr>
        <p:txBody>
          <a:bodyPr/>
          <a:lstStyle/>
          <a:p>
            <a:r>
              <a:rPr lang="fr-BE" dirty="0"/>
              <a:t>Plusieurs principes d’action</a:t>
            </a:r>
          </a:p>
        </p:txBody>
      </p:sp>
      <p:sp>
        <p:nvSpPr>
          <p:cNvPr id="3" name="Rectangle : coins arrondis 2">
            <a:extLst>
              <a:ext uri="{FF2B5EF4-FFF2-40B4-BE49-F238E27FC236}">
                <a16:creationId xmlns:a16="http://schemas.microsoft.com/office/drawing/2014/main" id="{8E0A7CCC-E6D9-6511-4E87-CAA4E554105B}"/>
              </a:ext>
            </a:extLst>
          </p:cNvPr>
          <p:cNvSpPr/>
          <p:nvPr/>
        </p:nvSpPr>
        <p:spPr>
          <a:xfrm>
            <a:off x="1023938" y="1911718"/>
            <a:ext cx="10497502" cy="794284"/>
          </a:xfrm>
          <a:prstGeom prst="roundRect">
            <a:avLst>
              <a:gd name="adj" fmla="val 10000"/>
            </a:avLst>
          </a:prstGeom>
          <a:solidFill>
            <a:schemeClr val="accent2">
              <a:lumMod val="50000"/>
            </a:schemeClr>
          </a:solidFill>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txBody>
          <a:bodyPr/>
          <a:lstStyle/>
          <a:p>
            <a:endParaRPr lang="fr-BE"/>
          </a:p>
        </p:txBody>
      </p:sp>
      <p:sp>
        <p:nvSpPr>
          <p:cNvPr id="5" name="ZoneTexte 4">
            <a:extLst>
              <a:ext uri="{FF2B5EF4-FFF2-40B4-BE49-F238E27FC236}">
                <a16:creationId xmlns:a16="http://schemas.microsoft.com/office/drawing/2014/main" id="{5D21F48F-26AC-A3FB-C9ED-EBF085696758}"/>
              </a:ext>
            </a:extLst>
          </p:cNvPr>
          <p:cNvSpPr txBox="1"/>
          <p:nvPr/>
        </p:nvSpPr>
        <p:spPr>
          <a:xfrm>
            <a:off x="1355408" y="2088718"/>
            <a:ext cx="9720262" cy="461665"/>
          </a:xfrm>
          <a:prstGeom prst="rect">
            <a:avLst/>
          </a:prstGeom>
          <a:noFill/>
        </p:spPr>
        <p:txBody>
          <a:bodyPr wrap="square">
            <a:spAutoFit/>
          </a:bodyPr>
          <a:lstStyle/>
          <a:p>
            <a:pPr lvl="0">
              <a:lnSpc>
                <a:spcPct val="100000"/>
              </a:lnSpc>
            </a:pPr>
            <a:r>
              <a:rPr lang="fr-BE" sz="2400" b="1" i="1" dirty="0">
                <a:solidFill>
                  <a:schemeClr val="bg1"/>
                </a:solidFill>
              </a:rPr>
              <a:t>Un premier principe constructiviste : l’importance des connaissances antérieures</a:t>
            </a:r>
            <a:endParaRPr lang="en-US" sz="2400" dirty="0">
              <a:solidFill>
                <a:schemeClr val="bg1"/>
              </a:solidFill>
            </a:endParaRPr>
          </a:p>
        </p:txBody>
      </p:sp>
      <p:sp>
        <p:nvSpPr>
          <p:cNvPr id="16" name="Rectangle 15" descr="Confused Person">
            <a:extLst>
              <a:ext uri="{FF2B5EF4-FFF2-40B4-BE49-F238E27FC236}">
                <a16:creationId xmlns:a16="http://schemas.microsoft.com/office/drawing/2014/main" id="{96F11EB7-0869-BF67-F2A3-A0C047010C7E}"/>
              </a:ext>
            </a:extLst>
          </p:cNvPr>
          <p:cNvSpPr/>
          <p:nvPr/>
        </p:nvSpPr>
        <p:spPr>
          <a:xfrm>
            <a:off x="1024128" y="2119964"/>
            <a:ext cx="436856" cy="436856"/>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endParaRPr lang="fr-BE"/>
          </a:p>
        </p:txBody>
      </p:sp>
      <p:grpSp>
        <p:nvGrpSpPr>
          <p:cNvPr id="4" name="Groupe 3">
            <a:extLst>
              <a:ext uri="{FF2B5EF4-FFF2-40B4-BE49-F238E27FC236}">
                <a16:creationId xmlns:a16="http://schemas.microsoft.com/office/drawing/2014/main" id="{B5E63710-F812-A19F-80A3-C6C3D17612A9}"/>
              </a:ext>
            </a:extLst>
          </p:cNvPr>
          <p:cNvGrpSpPr/>
          <p:nvPr/>
        </p:nvGrpSpPr>
        <p:grpSpPr>
          <a:xfrm>
            <a:off x="1050608" y="4248108"/>
            <a:ext cx="10527982" cy="794284"/>
            <a:chOff x="1050608" y="2858402"/>
            <a:chExt cx="10527982" cy="794284"/>
          </a:xfrm>
        </p:grpSpPr>
        <p:sp>
          <p:nvSpPr>
            <p:cNvPr id="8" name="Rectangle : coins arrondis 7">
              <a:extLst>
                <a:ext uri="{FF2B5EF4-FFF2-40B4-BE49-F238E27FC236}">
                  <a16:creationId xmlns:a16="http://schemas.microsoft.com/office/drawing/2014/main" id="{7B26E714-903C-7886-6DD0-F0B31C5F7A77}"/>
                </a:ext>
              </a:extLst>
            </p:cNvPr>
            <p:cNvSpPr/>
            <p:nvPr/>
          </p:nvSpPr>
          <p:spPr>
            <a:xfrm>
              <a:off x="1050608" y="2858402"/>
              <a:ext cx="10470832" cy="794284"/>
            </a:xfrm>
            <a:prstGeom prst="roundRect">
              <a:avLst>
                <a:gd name="adj" fmla="val 10000"/>
              </a:avLst>
            </a:prstGeom>
            <a:solidFill>
              <a:schemeClr val="accent2">
                <a:lumMod val="75000"/>
              </a:schemeClr>
            </a:solidFill>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txBody>
            <a:bodyPr/>
            <a:lstStyle/>
            <a:p>
              <a:endParaRPr lang="fr-BE"/>
            </a:p>
          </p:txBody>
        </p:sp>
        <p:sp>
          <p:nvSpPr>
            <p:cNvPr id="9" name="ZoneTexte 8">
              <a:extLst>
                <a:ext uri="{FF2B5EF4-FFF2-40B4-BE49-F238E27FC236}">
                  <a16:creationId xmlns:a16="http://schemas.microsoft.com/office/drawing/2014/main" id="{F5FE901D-018C-B70D-0CE9-7840BCB9B6AE}"/>
                </a:ext>
              </a:extLst>
            </p:cNvPr>
            <p:cNvSpPr txBox="1"/>
            <p:nvPr/>
          </p:nvSpPr>
          <p:spPr>
            <a:xfrm>
              <a:off x="1421130" y="3001907"/>
              <a:ext cx="10157460" cy="446276"/>
            </a:xfrm>
            <a:prstGeom prst="rect">
              <a:avLst/>
            </a:prstGeom>
            <a:noFill/>
          </p:spPr>
          <p:txBody>
            <a:bodyPr wrap="square">
              <a:spAutoFit/>
            </a:bodyPr>
            <a:lstStyle/>
            <a:p>
              <a:pPr lvl="0">
                <a:lnSpc>
                  <a:spcPct val="100000"/>
                </a:lnSpc>
              </a:pPr>
              <a:r>
                <a:rPr lang="fr-FR" sz="2300" b="1" i="1" dirty="0">
                  <a:solidFill>
                    <a:schemeClr val="bg1"/>
                  </a:solidFill>
                </a:rPr>
                <a:t>Un deuxième principe constructiviste : la transformation de ses connaissances antérieures</a:t>
              </a:r>
            </a:p>
          </p:txBody>
        </p:sp>
        <p:sp>
          <p:nvSpPr>
            <p:cNvPr id="17" name="Rectangle 16" descr="Head with Gears">
              <a:extLst>
                <a:ext uri="{FF2B5EF4-FFF2-40B4-BE49-F238E27FC236}">
                  <a16:creationId xmlns:a16="http://schemas.microsoft.com/office/drawing/2014/main" id="{E338439D-5847-3C6E-1F8C-A23BF34C346B}"/>
                </a:ext>
              </a:extLst>
            </p:cNvPr>
            <p:cNvSpPr/>
            <p:nvPr/>
          </p:nvSpPr>
          <p:spPr>
            <a:xfrm>
              <a:off x="1050608" y="3072862"/>
              <a:ext cx="436856" cy="436856"/>
            </a:xfrm>
            <a:prstGeom prst="rect">
              <a:avLst/>
            </a:prstGeom>
            <a: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endParaRPr lang="fr-BE"/>
            </a:p>
          </p:txBody>
        </p:sp>
      </p:grpSp>
      <p:sp>
        <p:nvSpPr>
          <p:cNvPr id="6" name="ZoneTexte 5">
            <a:extLst>
              <a:ext uri="{FF2B5EF4-FFF2-40B4-BE49-F238E27FC236}">
                <a16:creationId xmlns:a16="http://schemas.microsoft.com/office/drawing/2014/main" id="{19008C24-37AB-42BF-D123-5F769E5D9830}"/>
              </a:ext>
            </a:extLst>
          </p:cNvPr>
          <p:cNvSpPr txBox="1"/>
          <p:nvPr/>
        </p:nvSpPr>
        <p:spPr>
          <a:xfrm>
            <a:off x="317706" y="2920139"/>
            <a:ext cx="11795665" cy="1200329"/>
          </a:xfrm>
          <a:prstGeom prst="rect">
            <a:avLst/>
          </a:prstGeom>
          <a:noFill/>
        </p:spPr>
        <p:txBody>
          <a:bodyPr wrap="none" rtlCol="0">
            <a:spAutoFit/>
          </a:bodyPr>
          <a:lstStyle/>
          <a:p>
            <a:r>
              <a:rPr lang="fr-BE" sz="2400" dirty="0"/>
              <a:t>Connaitre : processus </a:t>
            </a:r>
            <a:r>
              <a:rPr lang="fr-BE" sz="2400" dirty="0">
                <a:solidFill>
                  <a:srgbClr val="FF2561"/>
                </a:solidFill>
              </a:rPr>
              <a:t>actif</a:t>
            </a:r>
            <a:r>
              <a:rPr lang="fr-BE" sz="2400" dirty="0"/>
              <a:t>, activer et appliquer ses </a:t>
            </a:r>
            <a:r>
              <a:rPr lang="fr-BE" sz="2400" dirty="0">
                <a:solidFill>
                  <a:srgbClr val="FF2561"/>
                </a:solidFill>
              </a:rPr>
              <a:t>connaissances antérieures</a:t>
            </a:r>
            <a:r>
              <a:rPr lang="fr-BE" sz="2400" dirty="0"/>
              <a:t>. </a:t>
            </a:r>
          </a:p>
          <a:p>
            <a:r>
              <a:rPr lang="fr-BE" sz="2400" dirty="0"/>
              <a:t>On donne sens aux situations en activant les connaissances antérieures (&gt;&lt;traiter l’information).</a:t>
            </a:r>
          </a:p>
          <a:p>
            <a:r>
              <a:rPr lang="fr-BE" sz="2400" dirty="0"/>
              <a:t>C’est l’activation qui donne du sens -&gt; apprendre = utiliser ce qu’on sait déjà.</a:t>
            </a:r>
          </a:p>
        </p:txBody>
      </p:sp>
      <p:sp>
        <p:nvSpPr>
          <p:cNvPr id="10" name="ZoneTexte 9">
            <a:extLst>
              <a:ext uri="{FF2B5EF4-FFF2-40B4-BE49-F238E27FC236}">
                <a16:creationId xmlns:a16="http://schemas.microsoft.com/office/drawing/2014/main" id="{75E7BC7F-3B91-C65B-736E-1A8E633FFC1D}"/>
              </a:ext>
            </a:extLst>
          </p:cNvPr>
          <p:cNvSpPr txBox="1"/>
          <p:nvPr/>
        </p:nvSpPr>
        <p:spPr>
          <a:xfrm>
            <a:off x="317705" y="5170033"/>
            <a:ext cx="11795665" cy="1569660"/>
          </a:xfrm>
          <a:prstGeom prst="rect">
            <a:avLst/>
          </a:prstGeom>
          <a:noFill/>
        </p:spPr>
        <p:txBody>
          <a:bodyPr wrap="square" rtlCol="0">
            <a:spAutoFit/>
          </a:bodyPr>
          <a:lstStyle/>
          <a:p>
            <a:r>
              <a:rPr lang="fr-BE" sz="2400" dirty="0">
                <a:solidFill>
                  <a:srgbClr val="FF2561"/>
                </a:solidFill>
              </a:rPr>
              <a:t>Apprentissage</a:t>
            </a:r>
            <a:r>
              <a:rPr lang="fr-BE" sz="2400" dirty="0"/>
              <a:t> = </a:t>
            </a:r>
            <a:r>
              <a:rPr lang="fr-BE" sz="2400" dirty="0">
                <a:solidFill>
                  <a:srgbClr val="FF2561"/>
                </a:solidFill>
              </a:rPr>
              <a:t>transformer ses connaissances antérieures</a:t>
            </a:r>
            <a:r>
              <a:rPr lang="fr-BE" sz="2400" dirty="0"/>
              <a:t>.</a:t>
            </a:r>
          </a:p>
          <a:p>
            <a:r>
              <a:rPr lang="fr-BE" sz="2400" dirty="0"/>
              <a:t>L’individu explique le monde avec les modèles explicatifs dont il dispose, pas </a:t>
            </a:r>
            <a:r>
              <a:rPr lang="fr-BE" sz="2400" dirty="0" err="1"/>
              <a:t>tjs</a:t>
            </a:r>
            <a:r>
              <a:rPr lang="fr-BE" sz="2400" dirty="0"/>
              <a:t> justes, ils sont en lien avec le vécu ; organisés de manière logique et cohérente </a:t>
            </a:r>
            <a:r>
              <a:rPr lang="fr-BE" sz="2400" dirty="0">
                <a:sym typeface="Wingdings" panose="05000000000000000000" pitchFamily="2" charset="2"/>
              </a:rPr>
              <a:t> tenaces! </a:t>
            </a:r>
          </a:p>
          <a:p>
            <a:r>
              <a:rPr lang="fr-BE" sz="2400" dirty="0">
                <a:sym typeface="Wingdings" panose="05000000000000000000" pitchFamily="2" charset="2"/>
              </a:rPr>
              <a:t> Connaitre les conceptions des </a:t>
            </a:r>
            <a:r>
              <a:rPr lang="fr-BE" sz="2400" dirty="0" err="1">
                <a:sym typeface="Wingdings" panose="05000000000000000000" pitchFamily="2" charset="2"/>
              </a:rPr>
              <a:t>éls</a:t>
            </a:r>
            <a:r>
              <a:rPr lang="fr-BE" sz="2400" dirty="0">
                <a:sym typeface="Wingdings" panose="05000000000000000000" pitchFamily="2" charset="2"/>
              </a:rPr>
              <a:t> avant d’aborder un savoir (&gt;&lt;</a:t>
            </a:r>
            <a:r>
              <a:rPr lang="fr-BE" sz="2400" strike="sngStrike" dirty="0">
                <a:sym typeface="Wingdings" panose="05000000000000000000" pitchFamily="2" charset="2"/>
              </a:rPr>
              <a:t>renforcer</a:t>
            </a:r>
            <a:r>
              <a:rPr lang="fr-BE" sz="2400" dirty="0">
                <a:sym typeface="Wingdings" panose="05000000000000000000" pitchFamily="2" charset="2"/>
              </a:rPr>
              <a:t> -&gt; </a:t>
            </a:r>
            <a:r>
              <a:rPr lang="fr-BE" sz="2400" dirty="0">
                <a:solidFill>
                  <a:srgbClr val="FF2561"/>
                </a:solidFill>
                <a:sym typeface="Wingdings" panose="05000000000000000000" pitchFamily="2" charset="2"/>
              </a:rPr>
              <a:t>transformer</a:t>
            </a:r>
            <a:r>
              <a:rPr lang="fr-BE" sz="2400" dirty="0">
                <a:sym typeface="Wingdings" panose="05000000000000000000" pitchFamily="2" charset="2"/>
              </a:rPr>
              <a:t>).</a:t>
            </a:r>
            <a:endParaRPr lang="fr-BE" sz="2400" dirty="0"/>
          </a:p>
        </p:txBody>
      </p:sp>
    </p:spTree>
    <p:extLst>
      <p:ext uri="{BB962C8B-B14F-4D97-AF65-F5344CB8AC3E}">
        <p14:creationId xmlns:p14="http://schemas.microsoft.com/office/powerpoint/2010/main" val="210314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996E4CAC-2DBA-D7B3-4E8F-948749499E32}"/>
              </a:ext>
            </a:extLst>
          </p:cNvPr>
          <p:cNvSpPr txBox="1"/>
          <p:nvPr/>
        </p:nvSpPr>
        <p:spPr>
          <a:xfrm>
            <a:off x="1008991" y="1497725"/>
            <a:ext cx="10137229" cy="1015663"/>
          </a:xfrm>
          <a:prstGeom prst="rect">
            <a:avLst/>
          </a:prstGeom>
          <a:noFill/>
        </p:spPr>
        <p:txBody>
          <a:bodyPr wrap="square" rtlCol="0">
            <a:spAutoFit/>
          </a:bodyPr>
          <a:lstStyle/>
          <a:p>
            <a:pPr algn="ctr"/>
            <a:r>
              <a:rPr lang="fr-BE" sz="3000" dirty="0"/>
              <a:t>Les </a:t>
            </a:r>
            <a:r>
              <a:rPr lang="fr-BE" sz="3000" b="1" dirty="0"/>
              <a:t>deux premiers principes constructivistes </a:t>
            </a:r>
            <a:r>
              <a:rPr lang="fr-BE" sz="3000" dirty="0"/>
              <a:t>correspondent aux </a:t>
            </a:r>
          </a:p>
          <a:p>
            <a:pPr algn="ctr"/>
            <a:r>
              <a:rPr lang="fr-BE" sz="3000" dirty="0"/>
              <a:t>deux </a:t>
            </a:r>
            <a:r>
              <a:rPr lang="fr-BE" sz="3000" dirty="0">
                <a:solidFill>
                  <a:srgbClr val="FF2561"/>
                </a:solidFill>
              </a:rPr>
              <a:t>fonctions cognitives </a:t>
            </a:r>
            <a:r>
              <a:rPr lang="fr-BE" sz="3000" dirty="0"/>
              <a:t>identifiées par Piaget</a:t>
            </a:r>
          </a:p>
        </p:txBody>
      </p:sp>
      <p:sp>
        <p:nvSpPr>
          <p:cNvPr id="3" name="ZoneTexte 2">
            <a:extLst>
              <a:ext uri="{FF2B5EF4-FFF2-40B4-BE49-F238E27FC236}">
                <a16:creationId xmlns:a16="http://schemas.microsoft.com/office/drawing/2014/main" id="{2135A3E5-6258-EEBA-EC21-995CD311FC02}"/>
              </a:ext>
            </a:extLst>
          </p:cNvPr>
          <p:cNvSpPr txBox="1"/>
          <p:nvPr/>
        </p:nvSpPr>
        <p:spPr>
          <a:xfrm>
            <a:off x="3287185" y="3140006"/>
            <a:ext cx="6500497" cy="861774"/>
          </a:xfrm>
          <a:prstGeom prst="rect">
            <a:avLst/>
          </a:prstGeom>
          <a:noFill/>
        </p:spPr>
        <p:txBody>
          <a:bodyPr wrap="none" rtlCol="0">
            <a:spAutoFit/>
          </a:bodyPr>
          <a:lstStyle/>
          <a:p>
            <a:r>
              <a:rPr lang="fr-BE" sz="5000" dirty="0"/>
              <a:t>Assimiler – Accommoder </a:t>
            </a:r>
          </a:p>
        </p:txBody>
      </p:sp>
      <p:sp>
        <p:nvSpPr>
          <p:cNvPr id="4" name="Flèche : droite 3">
            <a:extLst>
              <a:ext uri="{FF2B5EF4-FFF2-40B4-BE49-F238E27FC236}">
                <a16:creationId xmlns:a16="http://schemas.microsoft.com/office/drawing/2014/main" id="{0957B5DD-81E1-5B60-8548-15098BAF184C}"/>
              </a:ext>
            </a:extLst>
          </p:cNvPr>
          <p:cNvSpPr/>
          <p:nvPr/>
        </p:nvSpPr>
        <p:spPr>
          <a:xfrm>
            <a:off x="252248" y="2998113"/>
            <a:ext cx="2475186" cy="125857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Tree>
    <p:extLst>
      <p:ext uri="{BB962C8B-B14F-4D97-AF65-F5344CB8AC3E}">
        <p14:creationId xmlns:p14="http://schemas.microsoft.com/office/powerpoint/2010/main" val="41949278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Assimilation</a:t>
            </a:r>
          </a:p>
        </p:txBody>
      </p:sp>
      <p:sp>
        <p:nvSpPr>
          <p:cNvPr id="3" name="Espace réservé du contenu 2"/>
          <p:cNvSpPr>
            <a:spLocks noGrp="1"/>
          </p:cNvSpPr>
          <p:nvPr>
            <p:ph idx="1"/>
          </p:nvPr>
        </p:nvSpPr>
        <p:spPr/>
        <p:txBody>
          <a:bodyPr>
            <a:noAutofit/>
          </a:bodyPr>
          <a:lstStyle/>
          <a:p>
            <a:pPr marL="460375" marR="389255" indent="-448309" algn="just">
              <a:lnSpc>
                <a:spcPct val="100000"/>
              </a:lnSpc>
              <a:spcBef>
                <a:spcPts val="100"/>
              </a:spcBef>
              <a:buClr>
                <a:schemeClr val="bg2">
                  <a:lumMod val="25000"/>
                </a:schemeClr>
              </a:buClr>
              <a:buSzPct val="68750"/>
              <a:buFont typeface="Wingdings" charset="2"/>
              <a:buChar char="§"/>
              <a:tabLst>
                <a:tab pos="461009" algn="l"/>
              </a:tabLst>
            </a:pPr>
            <a:r>
              <a:rPr lang="fr-FR" sz="2400" spc="-5" dirty="0">
                <a:latin typeface="Arial"/>
                <a:cs typeface="Arial"/>
              </a:rPr>
              <a:t>Connaître est un processus actif </a:t>
            </a:r>
            <a:r>
              <a:rPr lang="fr-FR" sz="2400" dirty="0">
                <a:latin typeface="Arial"/>
                <a:cs typeface="Arial"/>
              </a:rPr>
              <a:t>: </a:t>
            </a:r>
            <a:r>
              <a:rPr lang="fr-FR" sz="2400" spc="-5" dirty="0">
                <a:latin typeface="Arial"/>
                <a:cs typeface="Arial"/>
              </a:rPr>
              <a:t>c’est activer et  appliquer </a:t>
            </a:r>
            <a:r>
              <a:rPr lang="fr-FR" sz="2400" dirty="0">
                <a:latin typeface="Arial"/>
                <a:cs typeface="Arial"/>
              </a:rPr>
              <a:t>ses </a:t>
            </a:r>
            <a:r>
              <a:rPr lang="fr-FR" sz="2400" spc="-5" dirty="0">
                <a:latin typeface="Arial"/>
                <a:cs typeface="Arial"/>
              </a:rPr>
              <a:t>connaissances</a:t>
            </a:r>
            <a:r>
              <a:rPr lang="fr-FR" sz="2400" spc="75" dirty="0">
                <a:latin typeface="Arial"/>
                <a:cs typeface="Arial"/>
              </a:rPr>
              <a:t> </a:t>
            </a:r>
            <a:r>
              <a:rPr lang="fr-FR" sz="2400" spc="-5" dirty="0">
                <a:latin typeface="Arial"/>
                <a:cs typeface="Arial"/>
              </a:rPr>
              <a:t>antérieures.</a:t>
            </a:r>
          </a:p>
          <a:p>
            <a:pPr marL="460375" marR="389255" indent="-448309" algn="just">
              <a:lnSpc>
                <a:spcPct val="100000"/>
              </a:lnSpc>
              <a:spcBef>
                <a:spcPts val="100"/>
              </a:spcBef>
              <a:buClr>
                <a:schemeClr val="bg2">
                  <a:lumMod val="25000"/>
                </a:schemeClr>
              </a:buClr>
              <a:buSzPct val="68750"/>
              <a:buFont typeface="Wingdings" charset="2"/>
              <a:buChar char="§"/>
              <a:tabLst>
                <a:tab pos="461009" algn="l"/>
              </a:tabLst>
            </a:pPr>
            <a:endParaRPr lang="fr-FR" sz="2400" dirty="0">
              <a:latin typeface="Arial"/>
              <a:cs typeface="Arial"/>
            </a:endParaRPr>
          </a:p>
          <a:p>
            <a:pPr marL="12066" marR="389255" indent="0" algn="just">
              <a:lnSpc>
                <a:spcPct val="100000"/>
              </a:lnSpc>
              <a:spcBef>
                <a:spcPts val="100"/>
              </a:spcBef>
              <a:buClr>
                <a:schemeClr val="bg2">
                  <a:lumMod val="25000"/>
                </a:schemeClr>
              </a:buClr>
              <a:buSzPct val="68750"/>
              <a:buNone/>
              <a:tabLst>
                <a:tab pos="461009" algn="l"/>
              </a:tabLst>
            </a:pPr>
            <a:r>
              <a:rPr lang="fr-FR" sz="2400" dirty="0">
                <a:latin typeface="Arial"/>
                <a:cs typeface="Arial"/>
              </a:rPr>
              <a:t>Ex: Si </a:t>
            </a:r>
            <a:r>
              <a:rPr lang="fr-FR" sz="2400" spc="-5" dirty="0">
                <a:latin typeface="Arial"/>
                <a:cs typeface="Arial"/>
              </a:rPr>
              <a:t>on apprend </a:t>
            </a:r>
            <a:r>
              <a:rPr lang="fr-FR" sz="2400" spc="-10" dirty="0">
                <a:latin typeface="Arial"/>
                <a:cs typeface="Arial"/>
              </a:rPr>
              <a:t>l’italien </a:t>
            </a:r>
            <a:r>
              <a:rPr lang="fr-FR" sz="2400" spc="-5" dirty="0">
                <a:latin typeface="Arial"/>
                <a:cs typeface="Arial"/>
              </a:rPr>
              <a:t>et qu’on voit le </a:t>
            </a:r>
            <a:r>
              <a:rPr lang="fr-FR" sz="2400" dirty="0">
                <a:latin typeface="Arial"/>
                <a:cs typeface="Arial"/>
              </a:rPr>
              <a:t>mot « </a:t>
            </a:r>
            <a:r>
              <a:rPr lang="fr-FR" sz="2400" spc="-5" dirty="0">
                <a:latin typeface="Arial"/>
                <a:cs typeface="Arial"/>
              </a:rPr>
              <a:t>pizza </a:t>
            </a:r>
            <a:r>
              <a:rPr lang="fr-FR" sz="2400" dirty="0">
                <a:latin typeface="Arial"/>
                <a:cs typeface="Arial"/>
              </a:rPr>
              <a:t>», </a:t>
            </a:r>
            <a:r>
              <a:rPr lang="fr-FR" sz="2400" spc="-5" dirty="0">
                <a:latin typeface="Arial"/>
                <a:cs typeface="Arial"/>
              </a:rPr>
              <a:t>on prononcera </a:t>
            </a:r>
            <a:r>
              <a:rPr lang="fr-FR" sz="2400" dirty="0">
                <a:latin typeface="Arial"/>
                <a:cs typeface="Arial"/>
              </a:rPr>
              <a:t>comme </a:t>
            </a:r>
            <a:r>
              <a:rPr lang="fr-FR" sz="2400" spc="-5" dirty="0">
                <a:latin typeface="Arial"/>
                <a:cs typeface="Arial"/>
              </a:rPr>
              <a:t>en français </a:t>
            </a:r>
            <a:r>
              <a:rPr lang="fr-FR" sz="2400" dirty="0">
                <a:latin typeface="Arial"/>
                <a:cs typeface="Arial"/>
              </a:rPr>
              <a:t>et </a:t>
            </a:r>
            <a:r>
              <a:rPr lang="fr-FR" sz="2400" spc="-5" dirty="0">
                <a:latin typeface="Arial"/>
                <a:cs typeface="Arial"/>
              </a:rPr>
              <a:t>non « </a:t>
            </a:r>
            <a:r>
              <a:rPr lang="fr-FR" sz="2400" spc="-5" dirty="0" err="1">
                <a:latin typeface="Arial"/>
                <a:cs typeface="Arial"/>
              </a:rPr>
              <a:t>pittsa</a:t>
            </a:r>
            <a:r>
              <a:rPr lang="fr-FR" sz="2400" spc="-5" dirty="0">
                <a:latin typeface="Arial"/>
                <a:cs typeface="Arial"/>
              </a:rPr>
              <a:t> »  </a:t>
            </a:r>
            <a:r>
              <a:rPr lang="fr-FR" sz="2400" dirty="0">
                <a:latin typeface="Arial"/>
                <a:cs typeface="Arial"/>
              </a:rPr>
              <a:t>comme </a:t>
            </a:r>
            <a:r>
              <a:rPr lang="fr-FR" sz="2400" spc="-5" dirty="0">
                <a:latin typeface="Arial"/>
                <a:cs typeface="Arial"/>
              </a:rPr>
              <a:t>en italien.</a:t>
            </a:r>
          </a:p>
          <a:p>
            <a:pPr marL="12066" marR="389255" indent="0" algn="just">
              <a:lnSpc>
                <a:spcPct val="100000"/>
              </a:lnSpc>
              <a:spcBef>
                <a:spcPts val="100"/>
              </a:spcBef>
              <a:buClr>
                <a:schemeClr val="bg2">
                  <a:lumMod val="25000"/>
                </a:schemeClr>
              </a:buClr>
              <a:buSzPct val="68750"/>
              <a:buNone/>
              <a:tabLst>
                <a:tab pos="461009" algn="l"/>
              </a:tabLst>
            </a:pPr>
            <a:endParaRPr lang="fr-FR" sz="2400" dirty="0">
              <a:latin typeface="Times New Roman"/>
              <a:cs typeface="Times New Roman"/>
            </a:endParaRPr>
          </a:p>
          <a:p>
            <a:pPr marL="460375" marR="389255" indent="-448309" algn="just">
              <a:lnSpc>
                <a:spcPct val="100000"/>
              </a:lnSpc>
              <a:spcBef>
                <a:spcPts val="100"/>
              </a:spcBef>
              <a:buClr>
                <a:schemeClr val="bg2">
                  <a:lumMod val="25000"/>
                </a:schemeClr>
              </a:buClr>
              <a:buSzPct val="68750"/>
              <a:buFont typeface="Wingdings" charset="2"/>
              <a:buChar char="§"/>
              <a:tabLst>
                <a:tab pos="461009" algn="l"/>
              </a:tabLst>
            </a:pPr>
            <a:r>
              <a:rPr lang="fr-FR" sz="2400" spc="-5" dirty="0">
                <a:latin typeface="Arial"/>
                <a:cs typeface="Arial"/>
              </a:rPr>
              <a:t>Sans </a:t>
            </a:r>
            <a:r>
              <a:rPr lang="fr-FR" sz="2400" dirty="0">
                <a:latin typeface="Arial"/>
                <a:cs typeface="Arial"/>
              </a:rPr>
              <a:t>cette </a:t>
            </a:r>
            <a:r>
              <a:rPr lang="fr-FR" sz="2400" spc="-5" dirty="0">
                <a:latin typeface="Arial"/>
                <a:cs typeface="Arial"/>
              </a:rPr>
              <a:t>activation, la situation dans laquelle on </a:t>
            </a:r>
            <a:r>
              <a:rPr lang="fr-FR" sz="2400" dirty="0">
                <a:latin typeface="Arial"/>
                <a:cs typeface="Arial"/>
              </a:rPr>
              <a:t>se trouve </a:t>
            </a:r>
            <a:r>
              <a:rPr lang="fr-FR" sz="2400" spc="-5" dirty="0">
                <a:latin typeface="Arial"/>
                <a:cs typeface="Arial"/>
              </a:rPr>
              <a:t>et </a:t>
            </a:r>
            <a:r>
              <a:rPr lang="fr-FR" sz="2400" dirty="0">
                <a:latin typeface="Arial"/>
                <a:cs typeface="Arial"/>
              </a:rPr>
              <a:t>tout ce </a:t>
            </a:r>
            <a:r>
              <a:rPr lang="fr-FR" sz="2400" spc="-10" dirty="0">
                <a:latin typeface="Arial"/>
                <a:cs typeface="Arial"/>
              </a:rPr>
              <a:t>qu’elle </a:t>
            </a:r>
            <a:r>
              <a:rPr lang="fr-FR" sz="2400" spc="-5" dirty="0">
                <a:latin typeface="Arial"/>
                <a:cs typeface="Arial"/>
              </a:rPr>
              <a:t>comprend (objets,  personnes, etc.) </a:t>
            </a:r>
            <a:r>
              <a:rPr lang="fr-FR" sz="2400" spc="-10" dirty="0">
                <a:latin typeface="Arial"/>
                <a:cs typeface="Arial"/>
              </a:rPr>
              <a:t>n’aurait </a:t>
            </a:r>
            <a:r>
              <a:rPr lang="fr-FR" sz="2400" spc="-5" dirty="0">
                <a:latin typeface="Arial"/>
                <a:cs typeface="Arial"/>
              </a:rPr>
              <a:t>aucun </a:t>
            </a:r>
            <a:r>
              <a:rPr lang="fr-FR" sz="2400" dirty="0">
                <a:latin typeface="Arial"/>
                <a:cs typeface="Arial"/>
              </a:rPr>
              <a:t>sens. </a:t>
            </a:r>
          </a:p>
          <a:p>
            <a:pPr marL="12066" marR="389255" indent="0" algn="just">
              <a:lnSpc>
                <a:spcPct val="100000"/>
              </a:lnSpc>
              <a:spcBef>
                <a:spcPts val="100"/>
              </a:spcBef>
              <a:buClr>
                <a:schemeClr val="bg2">
                  <a:lumMod val="25000"/>
                </a:schemeClr>
              </a:buClr>
              <a:buSzPct val="68750"/>
              <a:buNone/>
              <a:tabLst>
                <a:tab pos="461009" algn="l"/>
              </a:tabLst>
            </a:pPr>
            <a:endParaRPr lang="fr-FR" sz="2400" spc="-5" dirty="0">
              <a:latin typeface="Arial"/>
              <a:cs typeface="Arial"/>
            </a:endParaRPr>
          </a:p>
          <a:p>
            <a:pPr marL="12066" marR="389255" indent="0" algn="just">
              <a:lnSpc>
                <a:spcPct val="100000"/>
              </a:lnSpc>
              <a:spcBef>
                <a:spcPts val="100"/>
              </a:spcBef>
              <a:buClr>
                <a:schemeClr val="bg2">
                  <a:lumMod val="25000"/>
                </a:schemeClr>
              </a:buClr>
              <a:buSzPct val="68750"/>
              <a:buNone/>
              <a:tabLst>
                <a:tab pos="461009" algn="l"/>
              </a:tabLst>
            </a:pPr>
            <a:r>
              <a:rPr lang="fr-FR" sz="2400" spc="-5" dirty="0">
                <a:latin typeface="Arial"/>
                <a:cs typeface="Arial"/>
                <a:sym typeface="Wingdings" panose="05000000000000000000" pitchFamily="2" charset="2"/>
              </a:rPr>
              <a:t> </a:t>
            </a:r>
            <a:r>
              <a:rPr lang="fr-FR" sz="2400" b="1" spc="-5" dirty="0">
                <a:solidFill>
                  <a:srgbClr val="FF2561"/>
                </a:solidFill>
                <a:latin typeface="Arial"/>
                <a:cs typeface="Arial"/>
              </a:rPr>
              <a:t>Apprendre, c’est donc d’abord utiliser </a:t>
            </a:r>
            <a:r>
              <a:rPr lang="fr-FR" sz="2400" b="1" dirty="0">
                <a:solidFill>
                  <a:srgbClr val="FF2561"/>
                </a:solidFill>
                <a:latin typeface="Arial"/>
                <a:cs typeface="Arial"/>
              </a:rPr>
              <a:t>ce </a:t>
            </a:r>
            <a:r>
              <a:rPr lang="fr-FR" sz="2400" b="1" spc="-5" dirty="0">
                <a:solidFill>
                  <a:srgbClr val="FF2561"/>
                </a:solidFill>
                <a:latin typeface="Arial"/>
                <a:cs typeface="Arial"/>
              </a:rPr>
              <a:t>que l’on sait</a:t>
            </a:r>
            <a:r>
              <a:rPr lang="fr-FR" sz="2400" b="1" spc="55" dirty="0">
                <a:solidFill>
                  <a:srgbClr val="FF2561"/>
                </a:solidFill>
                <a:latin typeface="Arial"/>
                <a:cs typeface="Arial"/>
              </a:rPr>
              <a:t> </a:t>
            </a:r>
            <a:r>
              <a:rPr lang="fr-FR" sz="2400" b="1" spc="-5" dirty="0">
                <a:solidFill>
                  <a:srgbClr val="FF2561"/>
                </a:solidFill>
                <a:latin typeface="Arial"/>
                <a:cs typeface="Arial"/>
              </a:rPr>
              <a:t>déjà</a:t>
            </a:r>
            <a:r>
              <a:rPr lang="fr-FR" sz="2400" spc="-5" dirty="0">
                <a:solidFill>
                  <a:srgbClr val="FF2561"/>
                </a:solidFill>
                <a:latin typeface="Arial"/>
                <a:cs typeface="Arial"/>
              </a:rPr>
              <a:t>.</a:t>
            </a:r>
          </a:p>
          <a:p>
            <a:pPr marL="12066" marR="389255" indent="0" algn="just">
              <a:lnSpc>
                <a:spcPct val="100000"/>
              </a:lnSpc>
              <a:spcBef>
                <a:spcPts val="100"/>
              </a:spcBef>
              <a:buClr>
                <a:schemeClr val="bg2">
                  <a:lumMod val="25000"/>
                </a:schemeClr>
              </a:buClr>
              <a:buSzPct val="68750"/>
              <a:buNone/>
              <a:tabLst>
                <a:tab pos="461009" algn="l"/>
              </a:tabLst>
            </a:pPr>
            <a:endParaRPr lang="fr-FR" sz="2400" dirty="0">
              <a:latin typeface="Arial"/>
              <a:cs typeface="Arial"/>
            </a:endParaRPr>
          </a:p>
          <a:p>
            <a:pPr algn="just">
              <a:buClr>
                <a:schemeClr val="bg2">
                  <a:lumMod val="25000"/>
                </a:schemeClr>
              </a:buClr>
              <a:buFont typeface="Wingdings" charset="2"/>
              <a:buChar char="§"/>
            </a:pPr>
            <a:endParaRPr lang="fr-FR" sz="2400" dirty="0"/>
          </a:p>
        </p:txBody>
      </p:sp>
    </p:spTree>
    <p:extLst>
      <p:ext uri="{BB962C8B-B14F-4D97-AF65-F5344CB8AC3E}">
        <p14:creationId xmlns:p14="http://schemas.microsoft.com/office/powerpoint/2010/main" val="371767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Accommodation</a:t>
            </a:r>
          </a:p>
        </p:txBody>
      </p:sp>
      <p:sp>
        <p:nvSpPr>
          <p:cNvPr id="3" name="Espace réservé du contenu 2"/>
          <p:cNvSpPr>
            <a:spLocks noGrp="1"/>
          </p:cNvSpPr>
          <p:nvPr>
            <p:ph idx="1"/>
          </p:nvPr>
        </p:nvSpPr>
        <p:spPr>
          <a:xfrm>
            <a:off x="677333" y="2160589"/>
            <a:ext cx="10430378" cy="3880773"/>
          </a:xfrm>
        </p:spPr>
        <p:txBody>
          <a:bodyPr>
            <a:normAutofit fontScale="92500" lnSpcReduction="10000"/>
          </a:bodyPr>
          <a:lstStyle/>
          <a:p>
            <a:pPr marL="354966" marR="137795" algn="just">
              <a:lnSpc>
                <a:spcPct val="100000"/>
              </a:lnSpc>
              <a:spcBef>
                <a:spcPts val="100"/>
              </a:spcBef>
              <a:buClr>
                <a:schemeClr val="bg2">
                  <a:lumMod val="25000"/>
                </a:schemeClr>
              </a:buClr>
              <a:buSzPct val="68750"/>
              <a:buFont typeface="Wingdings" charset="2"/>
              <a:buChar char="§"/>
              <a:tabLst>
                <a:tab pos="460375" algn="l"/>
                <a:tab pos="461009" algn="l"/>
              </a:tabLst>
            </a:pPr>
            <a:r>
              <a:rPr lang="fr-FR" sz="2400" spc="-70" dirty="0">
                <a:latin typeface="Arial"/>
                <a:cs typeface="Arial"/>
              </a:rPr>
              <a:t>Tout </a:t>
            </a:r>
            <a:r>
              <a:rPr lang="fr-FR" sz="2400" spc="-5" dirty="0">
                <a:latin typeface="Arial"/>
                <a:cs typeface="Arial"/>
              </a:rPr>
              <a:t>apprentissage repose sur la </a:t>
            </a:r>
            <a:r>
              <a:rPr lang="fr-FR" sz="2400" dirty="0">
                <a:latin typeface="Arial"/>
                <a:cs typeface="Arial"/>
              </a:rPr>
              <a:t>transformation </a:t>
            </a:r>
            <a:r>
              <a:rPr lang="fr-FR" sz="2400" spc="-5" dirty="0">
                <a:latin typeface="Arial"/>
                <a:cs typeface="Arial"/>
              </a:rPr>
              <a:t>de ses connaissances</a:t>
            </a:r>
            <a:r>
              <a:rPr lang="fr-FR" sz="2400" spc="35" dirty="0">
                <a:latin typeface="Arial"/>
                <a:cs typeface="Arial"/>
              </a:rPr>
              <a:t> </a:t>
            </a:r>
            <a:r>
              <a:rPr lang="fr-FR" sz="2400" spc="-5" dirty="0">
                <a:latin typeface="Arial"/>
                <a:cs typeface="Arial"/>
              </a:rPr>
              <a:t>antérieures.</a:t>
            </a:r>
          </a:p>
          <a:p>
            <a:pPr marL="354966" marR="137795" algn="just">
              <a:lnSpc>
                <a:spcPct val="100000"/>
              </a:lnSpc>
              <a:spcBef>
                <a:spcPts val="100"/>
              </a:spcBef>
              <a:buClr>
                <a:schemeClr val="bg2">
                  <a:lumMod val="25000"/>
                </a:schemeClr>
              </a:buClr>
              <a:buSzPct val="68750"/>
              <a:buFont typeface="Wingdings" charset="2"/>
              <a:buChar char="§"/>
              <a:tabLst>
                <a:tab pos="460375" algn="l"/>
                <a:tab pos="461009" algn="l"/>
              </a:tabLst>
            </a:pPr>
            <a:endParaRPr lang="fr-FR" sz="2400" dirty="0">
              <a:latin typeface="Arial"/>
              <a:cs typeface="Arial"/>
            </a:endParaRPr>
          </a:p>
          <a:p>
            <a:pPr marL="354966" marR="137795" algn="just">
              <a:lnSpc>
                <a:spcPct val="100000"/>
              </a:lnSpc>
              <a:spcBef>
                <a:spcPts val="100"/>
              </a:spcBef>
              <a:buClr>
                <a:schemeClr val="bg2">
                  <a:lumMod val="25000"/>
                </a:schemeClr>
              </a:buClr>
              <a:buSzPct val="68750"/>
              <a:buFont typeface="Wingdings" charset="2"/>
              <a:buChar char="§"/>
              <a:tabLst>
                <a:tab pos="460375" algn="l"/>
                <a:tab pos="461009" algn="l"/>
              </a:tabLst>
            </a:pPr>
            <a:r>
              <a:rPr lang="fr-FR" sz="2400" spc="-15" dirty="0">
                <a:latin typeface="Arial"/>
                <a:cs typeface="Arial"/>
              </a:rPr>
              <a:t>Accommoder, </a:t>
            </a:r>
            <a:r>
              <a:rPr lang="fr-FR" sz="2400" spc="-5" dirty="0">
                <a:latin typeface="Arial"/>
                <a:cs typeface="Arial"/>
              </a:rPr>
              <a:t>c’est donc transformer ou</a:t>
            </a:r>
            <a:r>
              <a:rPr lang="fr-FR" sz="2400" spc="60" dirty="0">
                <a:latin typeface="Arial"/>
                <a:cs typeface="Arial"/>
              </a:rPr>
              <a:t> </a:t>
            </a:r>
            <a:r>
              <a:rPr lang="fr-FR" sz="2400" spc="-5" dirty="0">
                <a:latin typeface="Arial"/>
                <a:cs typeface="Arial"/>
              </a:rPr>
              <a:t>réorganiser</a:t>
            </a:r>
            <a:r>
              <a:rPr lang="fr-FR" sz="2400" dirty="0">
                <a:latin typeface="Arial"/>
                <a:cs typeface="Arial"/>
              </a:rPr>
              <a:t> </a:t>
            </a:r>
            <a:r>
              <a:rPr lang="fr-FR" sz="2400" spc="-5" dirty="0">
                <a:latin typeface="Arial"/>
                <a:cs typeface="Arial"/>
              </a:rPr>
              <a:t>ses connaissances</a:t>
            </a:r>
            <a:r>
              <a:rPr lang="fr-FR" sz="2400" spc="30" dirty="0">
                <a:latin typeface="Arial"/>
                <a:cs typeface="Arial"/>
              </a:rPr>
              <a:t> </a:t>
            </a:r>
            <a:r>
              <a:rPr lang="fr-FR" sz="2400" spc="-5" dirty="0">
                <a:latin typeface="Arial"/>
                <a:cs typeface="Arial"/>
              </a:rPr>
              <a:t>anciennes en connaissances nouvelles / renouveler.</a:t>
            </a:r>
          </a:p>
          <a:p>
            <a:pPr marL="263526" marR="137795" indent="0" algn="just">
              <a:lnSpc>
                <a:spcPct val="100000"/>
              </a:lnSpc>
              <a:spcBef>
                <a:spcPts val="100"/>
              </a:spcBef>
              <a:buClr>
                <a:schemeClr val="bg2">
                  <a:lumMod val="25000"/>
                </a:schemeClr>
              </a:buClr>
              <a:buSzPct val="68750"/>
              <a:buNone/>
              <a:tabLst>
                <a:tab pos="460375" algn="l"/>
                <a:tab pos="461009" algn="l"/>
              </a:tabLst>
            </a:pPr>
            <a:endParaRPr lang="fr-FR" sz="2400" spc="-5" dirty="0">
              <a:latin typeface="Arial"/>
              <a:cs typeface="Arial"/>
            </a:endParaRPr>
          </a:p>
          <a:p>
            <a:pPr marL="263526" marR="137795" indent="0" algn="just">
              <a:lnSpc>
                <a:spcPct val="100000"/>
              </a:lnSpc>
              <a:spcBef>
                <a:spcPts val="100"/>
              </a:spcBef>
              <a:buClr>
                <a:schemeClr val="bg2">
                  <a:lumMod val="25000"/>
                </a:schemeClr>
              </a:buClr>
              <a:buSzPct val="68750"/>
              <a:buNone/>
              <a:tabLst>
                <a:tab pos="460375" algn="l"/>
                <a:tab pos="461009" algn="l"/>
              </a:tabLst>
            </a:pPr>
            <a:r>
              <a:rPr lang="fr-FR" sz="2400" spc="-5" dirty="0">
                <a:latin typeface="Arial"/>
                <a:cs typeface="Arial"/>
              </a:rPr>
              <a:t>Ex: Je connaissais le </a:t>
            </a:r>
            <a:r>
              <a:rPr lang="fr-FR" sz="2400" dirty="0">
                <a:latin typeface="Arial"/>
                <a:cs typeface="Arial"/>
              </a:rPr>
              <a:t>mot </a:t>
            </a:r>
            <a:r>
              <a:rPr lang="fr-FR" sz="2400" spc="-5" dirty="0">
                <a:latin typeface="Arial"/>
                <a:cs typeface="Arial"/>
              </a:rPr>
              <a:t>« table » en français. </a:t>
            </a:r>
            <a:r>
              <a:rPr lang="fr-FR" sz="2400" spc="-10" dirty="0">
                <a:latin typeface="Arial"/>
                <a:cs typeface="Arial"/>
              </a:rPr>
              <a:t>En </a:t>
            </a:r>
            <a:r>
              <a:rPr lang="fr-FR" sz="2400" spc="-5" dirty="0">
                <a:latin typeface="Arial"/>
                <a:cs typeface="Arial"/>
              </a:rPr>
              <a:t>anglais, je </a:t>
            </a:r>
            <a:r>
              <a:rPr lang="fr-FR" sz="2400" dirty="0">
                <a:latin typeface="Arial"/>
                <a:cs typeface="Arial"/>
              </a:rPr>
              <a:t>transforme cette </a:t>
            </a:r>
            <a:r>
              <a:rPr lang="fr-FR" sz="2400" spc="-5" dirty="0">
                <a:latin typeface="Arial"/>
                <a:cs typeface="Arial"/>
              </a:rPr>
              <a:t>façon de lire le </a:t>
            </a:r>
            <a:r>
              <a:rPr lang="fr-FR" sz="2400" dirty="0">
                <a:latin typeface="Arial"/>
                <a:cs typeface="Arial"/>
              </a:rPr>
              <a:t>mot </a:t>
            </a:r>
            <a:r>
              <a:rPr lang="fr-FR" sz="2400" spc="-5" dirty="0">
                <a:latin typeface="Arial"/>
                <a:cs typeface="Arial"/>
              </a:rPr>
              <a:t>pour  prononcer </a:t>
            </a:r>
            <a:r>
              <a:rPr lang="fr-FR" sz="2400" dirty="0">
                <a:latin typeface="Arial"/>
                <a:cs typeface="Arial"/>
              </a:rPr>
              <a:t>« </a:t>
            </a:r>
            <a:r>
              <a:rPr lang="fr-FR" sz="2400" i="1" dirty="0" err="1">
                <a:latin typeface="Arial"/>
                <a:cs typeface="Arial"/>
              </a:rPr>
              <a:t>tabel</a:t>
            </a:r>
            <a:r>
              <a:rPr lang="fr-FR" sz="2400" i="1" dirty="0">
                <a:latin typeface="Arial"/>
                <a:cs typeface="Arial"/>
              </a:rPr>
              <a:t> </a:t>
            </a:r>
            <a:r>
              <a:rPr lang="fr-FR" sz="2400" dirty="0">
                <a:latin typeface="Arial"/>
                <a:cs typeface="Arial"/>
              </a:rPr>
              <a:t>».</a:t>
            </a:r>
          </a:p>
          <a:p>
            <a:pPr marL="263526" marR="137795" indent="0" algn="just">
              <a:lnSpc>
                <a:spcPct val="100000"/>
              </a:lnSpc>
              <a:spcBef>
                <a:spcPts val="100"/>
              </a:spcBef>
              <a:buClr>
                <a:schemeClr val="bg2">
                  <a:lumMod val="25000"/>
                </a:schemeClr>
              </a:buClr>
              <a:buSzPct val="68750"/>
              <a:buNone/>
              <a:tabLst>
                <a:tab pos="460375" algn="l"/>
                <a:tab pos="461009" algn="l"/>
              </a:tabLst>
            </a:pPr>
            <a:endParaRPr lang="fr-FR" sz="2400" dirty="0">
              <a:latin typeface="Arial"/>
              <a:cs typeface="Arial"/>
            </a:endParaRPr>
          </a:p>
          <a:p>
            <a:pPr marL="263526" marR="137795" indent="0">
              <a:lnSpc>
                <a:spcPct val="100000"/>
              </a:lnSpc>
              <a:spcBef>
                <a:spcPts val="100"/>
              </a:spcBef>
              <a:buClr>
                <a:schemeClr val="bg2">
                  <a:lumMod val="25000"/>
                </a:schemeClr>
              </a:buClr>
              <a:buSzPct val="68750"/>
              <a:buNone/>
              <a:tabLst>
                <a:tab pos="460375" algn="l"/>
                <a:tab pos="461009" algn="l"/>
              </a:tabLst>
            </a:pPr>
            <a:r>
              <a:rPr lang="fr-FR" sz="2400" b="1" spc="-5" dirty="0">
                <a:solidFill>
                  <a:srgbClr val="FF2561"/>
                </a:solidFill>
                <a:latin typeface="Arial"/>
                <a:cs typeface="Arial"/>
              </a:rPr>
              <a:t>-&gt; Donc, </a:t>
            </a:r>
            <a:r>
              <a:rPr lang="fr-FR" sz="2400" b="1" dirty="0">
                <a:solidFill>
                  <a:srgbClr val="FF2561"/>
                </a:solidFill>
                <a:latin typeface="Arial"/>
                <a:cs typeface="Arial"/>
              </a:rPr>
              <a:t>je transforme mes </a:t>
            </a:r>
            <a:r>
              <a:rPr lang="fr-FR" sz="2400" b="1" spc="-5" dirty="0">
                <a:solidFill>
                  <a:srgbClr val="FF2561"/>
                </a:solidFill>
                <a:latin typeface="Arial"/>
                <a:cs typeface="Arial"/>
              </a:rPr>
              <a:t>connaissances anciennes en connaissances  nouvelles.</a:t>
            </a:r>
            <a:endParaRPr lang="fr-FR" sz="2400" b="1" dirty="0">
              <a:solidFill>
                <a:srgbClr val="FF2561"/>
              </a:solidFill>
              <a:latin typeface="Arial"/>
              <a:cs typeface="Arial"/>
            </a:endParaRPr>
          </a:p>
          <a:p>
            <a:pPr algn="just">
              <a:lnSpc>
                <a:spcPct val="100000"/>
              </a:lnSpc>
              <a:spcBef>
                <a:spcPts val="10"/>
              </a:spcBef>
              <a:buClr>
                <a:schemeClr val="bg2">
                  <a:lumMod val="25000"/>
                </a:schemeClr>
              </a:buClr>
              <a:buFont typeface="Wingdings" charset="2"/>
              <a:buChar char="§"/>
            </a:pPr>
            <a:endParaRPr lang="fr-FR" sz="2400" dirty="0">
              <a:latin typeface="Times New Roman"/>
              <a:cs typeface="Times New Roman"/>
            </a:endParaRPr>
          </a:p>
        </p:txBody>
      </p:sp>
    </p:spTree>
    <p:extLst>
      <p:ext uri="{BB962C8B-B14F-4D97-AF65-F5344CB8AC3E}">
        <p14:creationId xmlns:p14="http://schemas.microsoft.com/office/powerpoint/2010/main" val="1271939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Equilibration</a:t>
            </a:r>
          </a:p>
        </p:txBody>
      </p:sp>
      <p:sp>
        <p:nvSpPr>
          <p:cNvPr id="4" name="object 6"/>
          <p:cNvSpPr txBox="1">
            <a:spLocks noGrp="1"/>
          </p:cNvSpPr>
          <p:nvPr>
            <p:ph idx="1"/>
          </p:nvPr>
        </p:nvSpPr>
        <p:spPr>
          <a:xfrm>
            <a:off x="850953" y="2314132"/>
            <a:ext cx="10715191" cy="3531095"/>
          </a:xfrm>
          <a:prstGeom prst="rect">
            <a:avLst/>
          </a:prstGeom>
        </p:spPr>
        <p:txBody>
          <a:bodyPr vert="horz" wrap="square" lIns="0" tIns="12065" rIns="0" bIns="0" rtlCol="0">
            <a:spAutoFit/>
          </a:bodyPr>
          <a:lstStyle/>
          <a:p>
            <a:pPr marL="12066" marR="925830" indent="0" algn="ctr">
              <a:lnSpc>
                <a:spcPct val="100000"/>
              </a:lnSpc>
              <a:spcBef>
                <a:spcPts val="95"/>
              </a:spcBef>
              <a:buClr>
                <a:srgbClr val="CC6600"/>
              </a:buClr>
              <a:buSzPct val="68181"/>
              <a:buNone/>
              <a:tabLst>
                <a:tab pos="460375" algn="l"/>
                <a:tab pos="461009" algn="l"/>
              </a:tabLst>
            </a:pPr>
            <a:r>
              <a:rPr sz="2400" b="1" spc="-5" dirty="0">
                <a:solidFill>
                  <a:schemeClr val="bg2">
                    <a:lumMod val="25000"/>
                  </a:schemeClr>
                </a:solidFill>
                <a:latin typeface="Arial"/>
                <a:cs typeface="Arial"/>
              </a:rPr>
              <a:t>Assimiler </a:t>
            </a:r>
            <a:r>
              <a:rPr sz="2400" b="1" dirty="0">
                <a:solidFill>
                  <a:schemeClr val="bg2">
                    <a:lumMod val="25000"/>
                  </a:schemeClr>
                </a:solidFill>
                <a:latin typeface="Arial"/>
                <a:cs typeface="Arial"/>
              </a:rPr>
              <a:t>et </a:t>
            </a:r>
            <a:r>
              <a:rPr sz="2400" b="1" spc="-15" dirty="0">
                <a:solidFill>
                  <a:schemeClr val="bg2">
                    <a:lumMod val="25000"/>
                  </a:schemeClr>
                </a:solidFill>
                <a:latin typeface="Arial"/>
                <a:cs typeface="Arial"/>
              </a:rPr>
              <a:t>s’accommoder, </a:t>
            </a:r>
            <a:r>
              <a:rPr sz="2400" b="1" spc="-5" dirty="0">
                <a:solidFill>
                  <a:schemeClr val="bg2">
                    <a:lumMod val="25000"/>
                  </a:schemeClr>
                </a:solidFill>
                <a:latin typeface="Arial"/>
                <a:cs typeface="Arial"/>
              </a:rPr>
              <a:t>c’est s’adapter …  trouver</a:t>
            </a:r>
            <a:r>
              <a:rPr sz="2400" b="1" dirty="0">
                <a:solidFill>
                  <a:schemeClr val="bg2">
                    <a:lumMod val="25000"/>
                  </a:schemeClr>
                </a:solidFill>
                <a:latin typeface="Arial"/>
                <a:cs typeface="Arial"/>
              </a:rPr>
              <a:t> </a:t>
            </a:r>
            <a:r>
              <a:rPr sz="2400" b="1" spc="-5" dirty="0">
                <a:solidFill>
                  <a:srgbClr val="FF2561"/>
                </a:solidFill>
                <a:latin typeface="Arial"/>
                <a:cs typeface="Arial"/>
              </a:rPr>
              <a:t>l’équilibre</a:t>
            </a:r>
            <a:endParaRPr sz="2400" dirty="0">
              <a:solidFill>
                <a:srgbClr val="FF2561"/>
              </a:solidFill>
              <a:latin typeface="Arial"/>
              <a:cs typeface="Arial"/>
            </a:endParaRPr>
          </a:p>
          <a:p>
            <a:pPr marL="12066" marR="5080" indent="0" algn="just">
              <a:lnSpc>
                <a:spcPct val="100000"/>
              </a:lnSpc>
              <a:spcBef>
                <a:spcPts val="1964"/>
              </a:spcBef>
              <a:buClr>
                <a:schemeClr val="bg2">
                  <a:lumMod val="25000"/>
                </a:schemeClr>
              </a:buClr>
              <a:buSzPct val="68181"/>
              <a:buNone/>
              <a:tabLst>
                <a:tab pos="460375" algn="l"/>
                <a:tab pos="461009" algn="l"/>
              </a:tabLst>
            </a:pPr>
            <a:r>
              <a:rPr sz="2400" spc="-5" dirty="0">
                <a:latin typeface="Arial"/>
                <a:cs typeface="Arial"/>
              </a:rPr>
              <a:t>Lorsqu’une personne fait </a:t>
            </a:r>
            <a:r>
              <a:rPr sz="2400" dirty="0">
                <a:latin typeface="Arial"/>
                <a:cs typeface="Arial"/>
              </a:rPr>
              <a:t>face </a:t>
            </a:r>
            <a:r>
              <a:rPr sz="2400" spc="-5" dirty="0">
                <a:latin typeface="Arial"/>
                <a:cs typeface="Arial"/>
              </a:rPr>
              <a:t>à une situation nouvelle </a:t>
            </a:r>
            <a:r>
              <a:rPr sz="2400" spc="-10" dirty="0">
                <a:latin typeface="Arial"/>
                <a:cs typeface="Arial"/>
              </a:rPr>
              <a:t>et</a:t>
            </a:r>
            <a:r>
              <a:rPr lang="fr-BE" sz="2400" spc="-10" dirty="0">
                <a:latin typeface="Arial"/>
                <a:cs typeface="Arial"/>
              </a:rPr>
              <a:t> </a:t>
            </a:r>
            <a:r>
              <a:rPr sz="2400" spc="-10" dirty="0">
                <a:latin typeface="Arial"/>
                <a:cs typeface="Arial"/>
              </a:rPr>
              <a:t>que </a:t>
            </a:r>
            <a:r>
              <a:rPr sz="2400" spc="-5" dirty="0">
                <a:latin typeface="Arial"/>
                <a:cs typeface="Arial"/>
              </a:rPr>
              <a:t>l’assimilation n’est </a:t>
            </a:r>
            <a:r>
              <a:rPr sz="2400" spc="-10" dirty="0">
                <a:latin typeface="Arial"/>
                <a:cs typeface="Arial"/>
              </a:rPr>
              <a:t>pas </a:t>
            </a:r>
            <a:r>
              <a:rPr sz="2400" spc="-5" dirty="0">
                <a:latin typeface="Arial"/>
                <a:cs typeface="Arial"/>
              </a:rPr>
              <a:t>suivie d’une accommodation,  il se produit alors un déséquilibre. Par contre, dès que la </a:t>
            </a:r>
            <a:r>
              <a:rPr sz="2400" spc="-5" dirty="0" err="1">
                <a:latin typeface="Arial"/>
                <a:cs typeface="Arial"/>
              </a:rPr>
              <a:t>personne</a:t>
            </a:r>
            <a:r>
              <a:rPr sz="2400" spc="-5" dirty="0">
                <a:latin typeface="Arial"/>
                <a:cs typeface="Arial"/>
              </a:rPr>
              <a:t> parvient à </a:t>
            </a:r>
            <a:r>
              <a:rPr sz="2400" spc="-15" dirty="0">
                <a:latin typeface="Arial"/>
                <a:cs typeface="Arial"/>
              </a:rPr>
              <a:t>s’accommoder, </a:t>
            </a:r>
            <a:r>
              <a:rPr sz="2400" spc="-5" dirty="0">
                <a:latin typeface="Arial"/>
                <a:cs typeface="Arial"/>
              </a:rPr>
              <a:t>il s’ensuit </a:t>
            </a:r>
            <a:r>
              <a:rPr sz="2400" spc="-10" dirty="0">
                <a:latin typeface="Arial"/>
                <a:cs typeface="Arial"/>
              </a:rPr>
              <a:t>un  </a:t>
            </a:r>
            <a:r>
              <a:rPr sz="2400" spc="-5" dirty="0">
                <a:solidFill>
                  <a:srgbClr val="FF2561"/>
                </a:solidFill>
                <a:latin typeface="Arial"/>
                <a:cs typeface="Arial"/>
              </a:rPr>
              <a:t>rééquilibre</a:t>
            </a:r>
            <a:r>
              <a:rPr sz="2400" spc="-5" dirty="0">
                <a:latin typeface="Arial"/>
                <a:cs typeface="Arial"/>
              </a:rPr>
              <a:t> qui correspond à une </a:t>
            </a:r>
            <a:r>
              <a:rPr sz="2400" spc="-5" dirty="0">
                <a:solidFill>
                  <a:srgbClr val="FF2561"/>
                </a:solidFill>
                <a:latin typeface="Arial"/>
                <a:cs typeface="Arial"/>
              </a:rPr>
              <a:t>adaptation à la situation</a:t>
            </a:r>
            <a:r>
              <a:rPr sz="2400" spc="-15" dirty="0">
                <a:solidFill>
                  <a:srgbClr val="FF2561"/>
                </a:solidFill>
                <a:latin typeface="Arial"/>
                <a:cs typeface="Arial"/>
              </a:rPr>
              <a:t> </a:t>
            </a:r>
            <a:r>
              <a:rPr sz="2400" spc="-5" dirty="0">
                <a:solidFill>
                  <a:srgbClr val="FF2561"/>
                </a:solidFill>
                <a:latin typeface="Arial"/>
                <a:cs typeface="Arial"/>
              </a:rPr>
              <a:t>nouvelle</a:t>
            </a:r>
            <a:r>
              <a:rPr sz="2400" spc="-5" dirty="0">
                <a:latin typeface="Arial"/>
                <a:cs typeface="Arial"/>
              </a:rPr>
              <a:t>.</a:t>
            </a:r>
            <a:endParaRPr sz="2400" dirty="0">
              <a:latin typeface="Arial"/>
              <a:cs typeface="Arial"/>
            </a:endParaRPr>
          </a:p>
          <a:p>
            <a:pPr marL="12066" marR="722630" indent="0" algn="ctr">
              <a:lnSpc>
                <a:spcPct val="100000"/>
              </a:lnSpc>
              <a:spcBef>
                <a:spcPts val="1975"/>
              </a:spcBef>
              <a:buClr>
                <a:schemeClr val="bg2">
                  <a:lumMod val="25000"/>
                </a:schemeClr>
              </a:buClr>
              <a:buSzPct val="68181"/>
              <a:buNone/>
              <a:tabLst>
                <a:tab pos="460375" algn="l"/>
                <a:tab pos="461009" algn="l"/>
              </a:tabLst>
            </a:pPr>
            <a:r>
              <a:rPr sz="2400" b="1" i="1" spc="-10" dirty="0">
                <a:solidFill>
                  <a:schemeClr val="bg2">
                    <a:lumMod val="25000"/>
                  </a:schemeClr>
                </a:solidFill>
                <a:latin typeface="Arial"/>
                <a:cs typeface="Arial"/>
              </a:rPr>
              <a:t>Lorsqu’il </a:t>
            </a:r>
            <a:r>
              <a:rPr sz="2400" b="1" i="1" spc="-5" dirty="0">
                <a:solidFill>
                  <a:schemeClr val="bg2">
                    <a:lumMod val="25000"/>
                  </a:schemeClr>
                </a:solidFill>
                <a:latin typeface="Arial"/>
                <a:cs typeface="Arial"/>
              </a:rPr>
              <a:t>y a équilibre entre </a:t>
            </a:r>
            <a:r>
              <a:rPr sz="2400" b="1" i="1" spc="-10" dirty="0">
                <a:solidFill>
                  <a:schemeClr val="bg2">
                    <a:lumMod val="25000"/>
                  </a:schemeClr>
                </a:solidFill>
                <a:latin typeface="Arial"/>
                <a:cs typeface="Arial"/>
              </a:rPr>
              <a:t>l’assimilation et  l’accommodation, </a:t>
            </a:r>
            <a:r>
              <a:rPr sz="2400" b="1" i="1" spc="-5" dirty="0">
                <a:solidFill>
                  <a:schemeClr val="bg2">
                    <a:lumMod val="25000"/>
                  </a:schemeClr>
                </a:solidFill>
                <a:latin typeface="Arial"/>
                <a:cs typeface="Arial"/>
              </a:rPr>
              <a:t>il y a construction </a:t>
            </a:r>
            <a:r>
              <a:rPr sz="2400" b="1" i="1" spc="-10" dirty="0">
                <a:solidFill>
                  <a:schemeClr val="bg2">
                    <a:lumMod val="25000"/>
                  </a:schemeClr>
                </a:solidFill>
                <a:latin typeface="Arial"/>
                <a:cs typeface="Arial"/>
              </a:rPr>
              <a:t>d’une </a:t>
            </a:r>
            <a:r>
              <a:rPr sz="2400" b="1" i="1" spc="-5" dirty="0">
                <a:solidFill>
                  <a:schemeClr val="bg2">
                    <a:lumMod val="25000"/>
                  </a:schemeClr>
                </a:solidFill>
                <a:latin typeface="Arial"/>
                <a:cs typeface="Arial"/>
              </a:rPr>
              <a:t>nouvelle  connaissance et adaptation à la</a:t>
            </a:r>
            <a:r>
              <a:rPr sz="2400" b="1" i="1" spc="20" dirty="0">
                <a:solidFill>
                  <a:schemeClr val="bg2">
                    <a:lumMod val="25000"/>
                  </a:schemeClr>
                </a:solidFill>
                <a:latin typeface="Arial"/>
                <a:cs typeface="Arial"/>
              </a:rPr>
              <a:t> </a:t>
            </a:r>
            <a:r>
              <a:rPr sz="2400" b="1" i="1" spc="-5" dirty="0">
                <a:solidFill>
                  <a:schemeClr val="bg2">
                    <a:lumMod val="25000"/>
                  </a:schemeClr>
                </a:solidFill>
                <a:latin typeface="Arial"/>
                <a:cs typeface="Arial"/>
              </a:rPr>
              <a:t>situation.</a:t>
            </a:r>
            <a:endParaRPr sz="2400" b="1" dirty="0">
              <a:solidFill>
                <a:schemeClr val="bg2">
                  <a:lumMod val="25000"/>
                </a:schemeClr>
              </a:solidFill>
              <a:latin typeface="Arial"/>
              <a:cs typeface="Arial"/>
            </a:endParaRPr>
          </a:p>
        </p:txBody>
      </p:sp>
      <p:pic>
        <p:nvPicPr>
          <p:cNvPr id="7" name="Image 6">
            <a:extLst>
              <a:ext uri="{FF2B5EF4-FFF2-40B4-BE49-F238E27FC236}">
                <a16:creationId xmlns:a16="http://schemas.microsoft.com/office/drawing/2014/main" id="{BB3A08C0-E634-2520-1995-4BA3EB6F0269}"/>
              </a:ext>
            </a:extLst>
          </p:cNvPr>
          <p:cNvPicPr>
            <a:picLocks noChangeAspect="1"/>
          </p:cNvPicPr>
          <p:nvPr/>
        </p:nvPicPr>
        <p:blipFill>
          <a:blip r:embed="rId3"/>
          <a:stretch>
            <a:fillRect/>
          </a:stretch>
        </p:blipFill>
        <p:spPr>
          <a:xfrm>
            <a:off x="8812090" y="160929"/>
            <a:ext cx="2172284" cy="1923903"/>
          </a:xfrm>
          <a:prstGeom prst="rect">
            <a:avLst/>
          </a:prstGeom>
        </p:spPr>
      </p:pic>
    </p:spTree>
    <p:extLst>
      <p:ext uri="{BB962C8B-B14F-4D97-AF65-F5344CB8AC3E}">
        <p14:creationId xmlns:p14="http://schemas.microsoft.com/office/powerpoint/2010/main" val="2114242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rotWithShape="1">
          <a:blip r:embed="rId2"/>
          <a:srcRect r="49625" b="5767"/>
          <a:stretch/>
        </p:blipFill>
        <p:spPr>
          <a:xfrm>
            <a:off x="171530" y="2172776"/>
            <a:ext cx="2276831" cy="4553487"/>
          </a:xfrm>
          <a:prstGeom prst="rect">
            <a:avLst/>
          </a:prstGeom>
        </p:spPr>
      </p:pic>
      <p:pic>
        <p:nvPicPr>
          <p:cNvPr id="13" name="Image 12"/>
          <p:cNvPicPr>
            <a:picLocks noChangeAspect="1"/>
          </p:cNvPicPr>
          <p:nvPr/>
        </p:nvPicPr>
        <p:blipFill>
          <a:blip r:embed="rId3"/>
          <a:stretch>
            <a:fillRect/>
          </a:stretch>
        </p:blipFill>
        <p:spPr>
          <a:xfrm>
            <a:off x="7429994" y="3440164"/>
            <a:ext cx="1793697" cy="1449307"/>
          </a:xfrm>
          <a:prstGeom prst="rect">
            <a:avLst/>
          </a:prstGeom>
        </p:spPr>
      </p:pic>
      <p:pic>
        <p:nvPicPr>
          <p:cNvPr id="7" name="Image 6"/>
          <p:cNvPicPr>
            <a:picLocks noChangeAspect="1"/>
          </p:cNvPicPr>
          <p:nvPr/>
        </p:nvPicPr>
        <p:blipFill rotWithShape="1">
          <a:blip r:embed="rId4"/>
          <a:srcRect l="11651" r="8701" b="20440"/>
          <a:stretch/>
        </p:blipFill>
        <p:spPr>
          <a:xfrm>
            <a:off x="3440624" y="2388241"/>
            <a:ext cx="1828776" cy="1345662"/>
          </a:xfrm>
          <a:prstGeom prst="rect">
            <a:avLst/>
          </a:prstGeom>
        </p:spPr>
      </p:pic>
      <p:sp>
        <p:nvSpPr>
          <p:cNvPr id="8" name="ZoneTexte 7"/>
          <p:cNvSpPr txBox="1"/>
          <p:nvPr/>
        </p:nvSpPr>
        <p:spPr>
          <a:xfrm>
            <a:off x="171530" y="1041863"/>
            <a:ext cx="2866490" cy="923330"/>
          </a:xfrm>
          <a:prstGeom prst="rect">
            <a:avLst/>
          </a:prstGeom>
          <a:noFill/>
        </p:spPr>
        <p:txBody>
          <a:bodyPr wrap="none" rtlCol="0">
            <a:spAutoFit/>
          </a:bodyPr>
          <a:lstStyle/>
          <a:p>
            <a:pPr algn="ctr"/>
            <a:r>
              <a:rPr lang="fr-FR" dirty="0"/>
              <a:t>Déjà-là</a:t>
            </a:r>
          </a:p>
          <a:p>
            <a:pPr algn="ctr"/>
            <a:r>
              <a:rPr lang="fr-FR" dirty="0"/>
              <a:t>Représentations</a:t>
            </a:r>
          </a:p>
          <a:p>
            <a:pPr algn="ctr"/>
            <a:r>
              <a:rPr lang="fr-FR" dirty="0"/>
              <a:t>« </a:t>
            </a:r>
            <a:r>
              <a:rPr lang="fr-FR" i="1" dirty="0"/>
              <a:t>La pomme est un fruit </a:t>
            </a:r>
            <a:r>
              <a:rPr lang="fr-FR" dirty="0"/>
              <a:t>»</a:t>
            </a:r>
          </a:p>
        </p:txBody>
      </p:sp>
      <p:sp>
        <p:nvSpPr>
          <p:cNvPr id="9" name="ZoneTexte 8"/>
          <p:cNvSpPr txBox="1"/>
          <p:nvPr/>
        </p:nvSpPr>
        <p:spPr>
          <a:xfrm>
            <a:off x="3440624" y="952278"/>
            <a:ext cx="2116285" cy="923330"/>
          </a:xfrm>
          <a:prstGeom prst="rect">
            <a:avLst/>
          </a:prstGeom>
          <a:noFill/>
        </p:spPr>
        <p:txBody>
          <a:bodyPr wrap="none" rtlCol="0">
            <a:spAutoFit/>
          </a:bodyPr>
          <a:lstStyle/>
          <a:p>
            <a:pPr algn="ctr"/>
            <a:r>
              <a:rPr lang="fr-FR" dirty="0"/>
              <a:t>Découverte des</a:t>
            </a:r>
          </a:p>
          <a:p>
            <a:pPr algn="ctr"/>
            <a:r>
              <a:rPr lang="fr-FR" dirty="0"/>
              <a:t>pommes en classe </a:t>
            </a:r>
          </a:p>
          <a:p>
            <a:pPr algn="ctr"/>
            <a:r>
              <a:rPr lang="fr-FR" dirty="0"/>
              <a:t>par les sens</a:t>
            </a:r>
          </a:p>
        </p:txBody>
      </p:sp>
      <p:sp>
        <p:nvSpPr>
          <p:cNvPr id="10" name="Nuage 9"/>
          <p:cNvSpPr/>
          <p:nvPr/>
        </p:nvSpPr>
        <p:spPr>
          <a:xfrm>
            <a:off x="2840447" y="3998563"/>
            <a:ext cx="3316637" cy="2611464"/>
          </a:xfrm>
          <a:prstGeom prst="cloud">
            <a:avLst/>
          </a:prstGeom>
          <a:solidFill>
            <a:srgbClr val="FF2561">
              <a:alpha val="21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bg2">
                    <a:lumMod val="25000"/>
                  </a:schemeClr>
                </a:solidFill>
              </a:rPr>
              <a:t>La pomme est un fruit avec une queue, des pépins, sucrée. Elle peut être rouge, verte ou jaune</a:t>
            </a:r>
          </a:p>
        </p:txBody>
      </p:sp>
      <p:sp>
        <p:nvSpPr>
          <p:cNvPr id="11" name="ZoneTexte 10"/>
          <p:cNvSpPr txBox="1"/>
          <p:nvPr/>
        </p:nvSpPr>
        <p:spPr>
          <a:xfrm>
            <a:off x="233522" y="480103"/>
            <a:ext cx="4865420" cy="369332"/>
          </a:xfrm>
          <a:prstGeom prst="rect">
            <a:avLst/>
          </a:prstGeom>
          <a:solidFill>
            <a:schemeClr val="bg2"/>
          </a:solidFill>
        </p:spPr>
        <p:txBody>
          <a:bodyPr wrap="square" rtlCol="0">
            <a:spAutoFit/>
          </a:bodyPr>
          <a:lstStyle/>
          <a:p>
            <a:pPr algn="ctr"/>
            <a:r>
              <a:rPr lang="fr-FR"/>
              <a:t>ASSIMILATION</a:t>
            </a:r>
          </a:p>
        </p:txBody>
      </p:sp>
      <p:sp>
        <p:nvSpPr>
          <p:cNvPr id="12" name="ZoneTexte 11"/>
          <p:cNvSpPr txBox="1"/>
          <p:nvPr/>
        </p:nvSpPr>
        <p:spPr>
          <a:xfrm>
            <a:off x="5732839" y="446135"/>
            <a:ext cx="4865420" cy="369332"/>
          </a:xfrm>
          <a:prstGeom prst="rect">
            <a:avLst/>
          </a:prstGeom>
          <a:solidFill>
            <a:schemeClr val="bg2"/>
          </a:solidFill>
        </p:spPr>
        <p:txBody>
          <a:bodyPr wrap="square" rtlCol="0">
            <a:spAutoFit/>
          </a:bodyPr>
          <a:lstStyle/>
          <a:p>
            <a:pPr algn="ctr"/>
            <a:r>
              <a:rPr lang="fr-FR" dirty="0"/>
              <a:t>ACCOMODATION</a:t>
            </a:r>
          </a:p>
        </p:txBody>
      </p:sp>
      <p:pic>
        <p:nvPicPr>
          <p:cNvPr id="15" name="Image 14"/>
          <p:cNvPicPr>
            <a:picLocks noChangeAspect="1"/>
          </p:cNvPicPr>
          <p:nvPr/>
        </p:nvPicPr>
        <p:blipFill>
          <a:blip r:embed="rId5"/>
          <a:stretch>
            <a:fillRect/>
          </a:stretch>
        </p:blipFill>
        <p:spPr>
          <a:xfrm>
            <a:off x="5589154" y="1124941"/>
            <a:ext cx="2526599" cy="2526599"/>
          </a:xfrm>
          <a:prstGeom prst="rect">
            <a:avLst/>
          </a:prstGeom>
        </p:spPr>
      </p:pic>
      <p:sp>
        <p:nvSpPr>
          <p:cNvPr id="16" name="ZoneTexte 15"/>
          <p:cNvSpPr txBox="1"/>
          <p:nvPr/>
        </p:nvSpPr>
        <p:spPr>
          <a:xfrm>
            <a:off x="5890518" y="1546789"/>
            <a:ext cx="2156360" cy="923330"/>
          </a:xfrm>
          <a:prstGeom prst="rect">
            <a:avLst/>
          </a:prstGeom>
          <a:noFill/>
        </p:spPr>
        <p:txBody>
          <a:bodyPr wrap="none" rtlCol="0">
            <a:spAutoFit/>
          </a:bodyPr>
          <a:lstStyle/>
          <a:p>
            <a:r>
              <a:rPr lang="fr-FR" dirty="0" err="1"/>
              <a:t>OOOh</a:t>
            </a:r>
            <a:r>
              <a:rPr lang="fr-FR" dirty="0"/>
              <a:t>, des </a:t>
            </a:r>
          </a:p>
          <a:p>
            <a:r>
              <a:rPr lang="fr-FR" dirty="0"/>
              <a:t>Fruits, ce sont des </a:t>
            </a:r>
          </a:p>
          <a:p>
            <a:r>
              <a:rPr lang="fr-FR" dirty="0"/>
              <a:t>pommes</a:t>
            </a:r>
          </a:p>
        </p:txBody>
      </p:sp>
      <p:pic>
        <p:nvPicPr>
          <p:cNvPr id="17" name="Image 16"/>
          <p:cNvPicPr>
            <a:picLocks noChangeAspect="1"/>
          </p:cNvPicPr>
          <p:nvPr/>
        </p:nvPicPr>
        <p:blipFill rotWithShape="1">
          <a:blip r:embed="rId6"/>
          <a:srcRect b="67720"/>
          <a:stretch/>
        </p:blipFill>
        <p:spPr>
          <a:xfrm>
            <a:off x="8892882" y="851027"/>
            <a:ext cx="3118304" cy="2465626"/>
          </a:xfrm>
          <a:prstGeom prst="rect">
            <a:avLst/>
          </a:prstGeom>
        </p:spPr>
      </p:pic>
      <p:sp>
        <p:nvSpPr>
          <p:cNvPr id="18" name="ZoneTexte 17"/>
          <p:cNvSpPr txBox="1"/>
          <p:nvPr/>
        </p:nvSpPr>
        <p:spPr>
          <a:xfrm>
            <a:off x="9161274" y="1503528"/>
            <a:ext cx="2581520" cy="1200329"/>
          </a:xfrm>
          <a:prstGeom prst="rect">
            <a:avLst/>
          </a:prstGeom>
          <a:noFill/>
        </p:spPr>
        <p:txBody>
          <a:bodyPr wrap="square" rtlCol="0">
            <a:spAutoFit/>
          </a:bodyPr>
          <a:lstStyle/>
          <a:p>
            <a:pPr algn="ctr"/>
            <a:r>
              <a:rPr lang="fr-FR" dirty="0"/>
              <a:t>Ce sont bien des fruits</a:t>
            </a:r>
          </a:p>
          <a:p>
            <a:pPr algn="ctr"/>
            <a:r>
              <a:rPr lang="fr-FR" dirty="0"/>
              <a:t> mais es-tu sûr que ce</a:t>
            </a:r>
          </a:p>
          <a:p>
            <a:pPr algn="ctr"/>
            <a:r>
              <a:rPr lang="fr-FR" dirty="0"/>
              <a:t> sont des pommes?</a:t>
            </a:r>
          </a:p>
          <a:p>
            <a:pPr algn="ctr"/>
            <a:r>
              <a:rPr lang="fr-FR" dirty="0"/>
              <a:t>Goûte</a:t>
            </a:r>
            <a:r>
              <a:rPr lang="mr-IN" dirty="0"/>
              <a:t>…</a:t>
            </a:r>
            <a:endParaRPr lang="fr-FR" dirty="0"/>
          </a:p>
        </p:txBody>
      </p:sp>
      <p:sp>
        <p:nvSpPr>
          <p:cNvPr id="19" name="Nuage 18"/>
          <p:cNvSpPr/>
          <p:nvPr/>
        </p:nvSpPr>
        <p:spPr>
          <a:xfrm>
            <a:off x="8793715" y="4193447"/>
            <a:ext cx="3316637" cy="2611464"/>
          </a:xfrm>
          <a:prstGeom prst="cloud">
            <a:avLst/>
          </a:prstGeom>
          <a:solidFill>
            <a:schemeClr val="bg1">
              <a:alpha val="9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bg2">
                    <a:lumMod val="25000"/>
                  </a:schemeClr>
                </a:solidFill>
              </a:rPr>
              <a:t>Ce sont tous les 3 des fruits.</a:t>
            </a:r>
          </a:p>
          <a:p>
            <a:pPr algn="ctr"/>
            <a:endParaRPr lang="fr-FR" dirty="0">
              <a:solidFill>
                <a:schemeClr val="bg2">
                  <a:lumMod val="25000"/>
                </a:schemeClr>
              </a:solidFill>
            </a:endParaRPr>
          </a:p>
          <a:p>
            <a:pPr algn="ctr"/>
            <a:r>
              <a:rPr lang="fr-FR" dirty="0">
                <a:solidFill>
                  <a:schemeClr val="bg2">
                    <a:lumMod val="25000"/>
                  </a:schemeClr>
                </a:solidFill>
              </a:rPr>
              <a:t>FRUIT= sucré, queue, pépins ou noyau</a:t>
            </a:r>
          </a:p>
        </p:txBody>
      </p:sp>
      <p:pic>
        <p:nvPicPr>
          <p:cNvPr id="20" name="Image 19"/>
          <p:cNvPicPr>
            <a:picLocks noChangeAspect="1"/>
          </p:cNvPicPr>
          <p:nvPr/>
        </p:nvPicPr>
        <p:blipFill>
          <a:blip r:embed="rId7"/>
          <a:stretch>
            <a:fillRect/>
          </a:stretch>
        </p:blipFill>
        <p:spPr>
          <a:xfrm>
            <a:off x="7314091" y="4889471"/>
            <a:ext cx="1367666" cy="1367666"/>
          </a:xfrm>
          <a:prstGeom prst="rect">
            <a:avLst/>
          </a:prstGeom>
        </p:spPr>
      </p:pic>
      <p:pic>
        <p:nvPicPr>
          <p:cNvPr id="21" name="Image 20"/>
          <p:cNvPicPr>
            <a:picLocks noChangeAspect="1"/>
          </p:cNvPicPr>
          <p:nvPr/>
        </p:nvPicPr>
        <p:blipFill rotWithShape="1">
          <a:blip r:embed="rId4"/>
          <a:srcRect l="11651" t="22064" r="58119" b="20440"/>
          <a:stretch/>
        </p:blipFill>
        <p:spPr>
          <a:xfrm>
            <a:off x="607744" y="4479010"/>
            <a:ext cx="694114" cy="972486"/>
          </a:xfrm>
          <a:prstGeom prst="rect">
            <a:avLst/>
          </a:prstGeom>
        </p:spPr>
      </p:pic>
    </p:spTree>
    <p:extLst>
      <p:ext uri="{BB962C8B-B14F-4D97-AF65-F5344CB8AC3E}">
        <p14:creationId xmlns:p14="http://schemas.microsoft.com/office/powerpoint/2010/main" val="5762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15"/>
                                        </p:tgtEl>
                                        <p:attrNameLst>
                                          <p:attrName>style.visibility</p:attrName>
                                        </p:attrNameLst>
                                      </p:cBhvr>
                                      <p:to>
                                        <p:strVal val="visible"/>
                                      </p:to>
                                    </p:set>
                                    <p:anim calcmode="lin" valueType="num">
                                      <p:cBhvr additive="base">
                                        <p:cTn id="42" dur="500" fill="hold"/>
                                        <p:tgtEl>
                                          <p:spTgt spid="15"/>
                                        </p:tgtEl>
                                        <p:attrNameLst>
                                          <p:attrName>ppt_x</p:attrName>
                                        </p:attrNameLst>
                                      </p:cBhvr>
                                      <p:tavLst>
                                        <p:tav tm="0">
                                          <p:val>
                                            <p:strVal val="#ppt_x"/>
                                          </p:val>
                                        </p:tav>
                                        <p:tav tm="100000">
                                          <p:val>
                                            <p:strVal val="#ppt_x"/>
                                          </p:val>
                                        </p:tav>
                                      </p:tavLst>
                                    </p:anim>
                                    <p:anim calcmode="lin" valueType="num">
                                      <p:cBhvr additive="base">
                                        <p:cTn id="4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16"/>
                                        </p:tgtEl>
                                        <p:attrNameLst>
                                          <p:attrName>style.visibility</p:attrName>
                                        </p:attrNameLst>
                                      </p:cBhvr>
                                      <p:to>
                                        <p:strVal val="visible"/>
                                      </p:to>
                                    </p:set>
                                    <p:anim calcmode="lin" valueType="num">
                                      <p:cBhvr additive="base">
                                        <p:cTn id="48" dur="500" fill="hold"/>
                                        <p:tgtEl>
                                          <p:spTgt spid="16"/>
                                        </p:tgtEl>
                                        <p:attrNameLst>
                                          <p:attrName>ppt_x</p:attrName>
                                        </p:attrNameLst>
                                      </p:cBhvr>
                                      <p:tavLst>
                                        <p:tav tm="0">
                                          <p:val>
                                            <p:strVal val="#ppt_x"/>
                                          </p:val>
                                        </p:tav>
                                        <p:tav tm="100000">
                                          <p:val>
                                            <p:strVal val="#ppt_x"/>
                                          </p:val>
                                        </p:tav>
                                      </p:tavLst>
                                    </p:anim>
                                    <p:anim calcmode="lin" valueType="num">
                                      <p:cBhvr additive="base">
                                        <p:cTn id="49"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nodeType="clickEffect">
                                  <p:stCondLst>
                                    <p:cond delay="0"/>
                                  </p:stCondLst>
                                  <p:childTnLst>
                                    <p:set>
                                      <p:cBhvr>
                                        <p:cTn id="53" dur="1" fill="hold">
                                          <p:stCondLst>
                                            <p:cond delay="0"/>
                                          </p:stCondLst>
                                        </p:cTn>
                                        <p:tgtEl>
                                          <p:spTgt spid="20"/>
                                        </p:tgtEl>
                                        <p:attrNameLst>
                                          <p:attrName>style.visibility</p:attrName>
                                        </p:attrNameLst>
                                      </p:cBhvr>
                                      <p:to>
                                        <p:strVal val="visible"/>
                                      </p:to>
                                    </p:set>
                                    <p:anim calcmode="lin" valueType="num">
                                      <p:cBhvr additive="base">
                                        <p:cTn id="54" dur="500" fill="hold"/>
                                        <p:tgtEl>
                                          <p:spTgt spid="20"/>
                                        </p:tgtEl>
                                        <p:attrNameLst>
                                          <p:attrName>ppt_x</p:attrName>
                                        </p:attrNameLst>
                                      </p:cBhvr>
                                      <p:tavLst>
                                        <p:tav tm="0">
                                          <p:val>
                                            <p:strVal val="#ppt_x"/>
                                          </p:val>
                                        </p:tav>
                                        <p:tav tm="100000">
                                          <p:val>
                                            <p:strVal val="#ppt_x"/>
                                          </p:val>
                                        </p:tav>
                                      </p:tavLst>
                                    </p:anim>
                                    <p:anim calcmode="lin" valueType="num">
                                      <p:cBhvr additive="base">
                                        <p:cTn id="55"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nodeType="clickEffect">
                                  <p:stCondLst>
                                    <p:cond delay="0"/>
                                  </p:stCondLst>
                                  <p:childTnLst>
                                    <p:set>
                                      <p:cBhvr>
                                        <p:cTn id="59" dur="1" fill="hold">
                                          <p:stCondLst>
                                            <p:cond delay="0"/>
                                          </p:stCondLst>
                                        </p:cTn>
                                        <p:tgtEl>
                                          <p:spTgt spid="13"/>
                                        </p:tgtEl>
                                        <p:attrNameLst>
                                          <p:attrName>style.visibility</p:attrName>
                                        </p:attrNameLst>
                                      </p:cBhvr>
                                      <p:to>
                                        <p:strVal val="visible"/>
                                      </p:to>
                                    </p:set>
                                    <p:anim calcmode="lin" valueType="num">
                                      <p:cBhvr additive="base">
                                        <p:cTn id="60" dur="500" fill="hold"/>
                                        <p:tgtEl>
                                          <p:spTgt spid="13"/>
                                        </p:tgtEl>
                                        <p:attrNameLst>
                                          <p:attrName>ppt_x</p:attrName>
                                        </p:attrNameLst>
                                      </p:cBhvr>
                                      <p:tavLst>
                                        <p:tav tm="0">
                                          <p:val>
                                            <p:strVal val="#ppt_x"/>
                                          </p:val>
                                        </p:tav>
                                        <p:tav tm="100000">
                                          <p:val>
                                            <p:strVal val="#ppt_x"/>
                                          </p:val>
                                        </p:tav>
                                      </p:tavLst>
                                    </p:anim>
                                    <p:anim calcmode="lin" valueType="num">
                                      <p:cBhvr additive="base">
                                        <p:cTn id="61"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18"/>
                                        </p:tgtEl>
                                        <p:attrNameLst>
                                          <p:attrName>style.visibility</p:attrName>
                                        </p:attrNameLst>
                                      </p:cBhvr>
                                      <p:to>
                                        <p:strVal val="visible"/>
                                      </p:to>
                                    </p:set>
                                    <p:animEffect transition="in" filter="fade">
                                      <p:cBhvr>
                                        <p:cTn id="66" dur="500"/>
                                        <p:tgtEl>
                                          <p:spTgt spid="18"/>
                                        </p:tgtEl>
                                      </p:cBhvr>
                                    </p:animEffect>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nodeType="clickEffect">
                                  <p:stCondLst>
                                    <p:cond delay="0"/>
                                  </p:stCondLst>
                                  <p:childTnLst>
                                    <p:set>
                                      <p:cBhvr>
                                        <p:cTn id="70" dur="1" fill="hold">
                                          <p:stCondLst>
                                            <p:cond delay="0"/>
                                          </p:stCondLst>
                                        </p:cTn>
                                        <p:tgtEl>
                                          <p:spTgt spid="17"/>
                                        </p:tgtEl>
                                        <p:attrNameLst>
                                          <p:attrName>style.visibility</p:attrName>
                                        </p:attrNameLst>
                                      </p:cBhvr>
                                      <p:to>
                                        <p:strVal val="visible"/>
                                      </p:to>
                                    </p:set>
                                    <p:anim calcmode="lin" valueType="num">
                                      <p:cBhvr additive="base">
                                        <p:cTn id="71" dur="500" fill="hold"/>
                                        <p:tgtEl>
                                          <p:spTgt spid="17"/>
                                        </p:tgtEl>
                                        <p:attrNameLst>
                                          <p:attrName>ppt_x</p:attrName>
                                        </p:attrNameLst>
                                      </p:cBhvr>
                                      <p:tavLst>
                                        <p:tav tm="0">
                                          <p:val>
                                            <p:strVal val="#ppt_x"/>
                                          </p:val>
                                        </p:tav>
                                        <p:tav tm="100000">
                                          <p:val>
                                            <p:strVal val="#ppt_x"/>
                                          </p:val>
                                        </p:tav>
                                      </p:tavLst>
                                    </p:anim>
                                    <p:anim calcmode="lin" valueType="num">
                                      <p:cBhvr additive="base">
                                        <p:cTn id="7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19"/>
                                        </p:tgtEl>
                                        <p:attrNameLst>
                                          <p:attrName>style.visibility</p:attrName>
                                        </p:attrNameLst>
                                      </p:cBhvr>
                                      <p:to>
                                        <p:strVal val="visible"/>
                                      </p:to>
                                    </p:set>
                                    <p:animEffect transition="in" filter="fade">
                                      <p:cBhvr>
                                        <p:cTn id="77" dur="500"/>
                                        <p:tgtEl>
                                          <p:spTgt spid="19"/>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21"/>
                                        </p:tgtEl>
                                        <p:attrNameLst>
                                          <p:attrName>style.visibility</p:attrName>
                                        </p:attrNameLst>
                                      </p:cBhvr>
                                      <p:to>
                                        <p:strVal val="visible"/>
                                      </p:to>
                                    </p:set>
                                    <p:animEffect transition="in" filter="fade">
                                      <p:cBhvr>
                                        <p:cTn id="8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animBg="1"/>
      <p:bldP spid="11" grpId="0" animBg="1"/>
      <p:bldP spid="12" grpId="0" animBg="1"/>
      <p:bldP spid="16" grpId="0"/>
      <p:bldP spid="18" grpId="0"/>
      <p:bldP spid="1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ln>
            <a:solidFill>
              <a:schemeClr val="accent1"/>
            </a:solidFill>
          </a:ln>
        </p:spPr>
        <p:txBody>
          <a:bodyPr/>
          <a:lstStyle/>
          <a:p>
            <a:pPr algn="ctr"/>
            <a:r>
              <a:rPr lang="fr-FR" dirty="0"/>
              <a:t>A. Le modèle transmissif</a:t>
            </a:r>
            <a:br>
              <a:rPr lang="fr-FR" dirty="0"/>
            </a:br>
            <a:r>
              <a:rPr lang="fr-FR" sz="2800" i="1" dirty="0"/>
              <a:t>« enseigner c’est transmettre le savoir »</a:t>
            </a:r>
          </a:p>
        </p:txBody>
      </p:sp>
      <p:sp>
        <p:nvSpPr>
          <p:cNvPr id="3" name="Espace réservé du contenu 2"/>
          <p:cNvSpPr>
            <a:spLocks noGrp="1"/>
          </p:cNvSpPr>
          <p:nvPr>
            <p:ph idx="1"/>
          </p:nvPr>
        </p:nvSpPr>
        <p:spPr/>
        <p:txBody>
          <a:bodyPr>
            <a:normAutofit/>
          </a:bodyPr>
          <a:lstStyle/>
          <a:p>
            <a:pPr marL="0" indent="0">
              <a:buNone/>
            </a:pPr>
            <a:r>
              <a:rPr lang="fr-BE" sz="2400" b="1" u="sng" dirty="0"/>
              <a:t>Hypothèse de départ:</a:t>
            </a:r>
          </a:p>
          <a:p>
            <a:pPr marL="0" indent="0">
              <a:buNone/>
            </a:pPr>
            <a:r>
              <a:rPr lang="fr-BE" sz="2400" dirty="0"/>
              <a:t>L’apprenant ne sait rien/ou peu du contenu enseigné </a:t>
            </a:r>
          </a:p>
          <a:p>
            <a:pPr marL="0" indent="0">
              <a:buNone/>
            </a:pPr>
            <a:endParaRPr lang="fr-FR" sz="2400" dirty="0"/>
          </a:p>
        </p:txBody>
      </p:sp>
      <p:pic>
        <p:nvPicPr>
          <p:cNvPr id="4" name="Image 3" descr="../../../../Sans%20titre.jpeg"/>
          <p:cNvPicPr/>
          <p:nvPr/>
        </p:nvPicPr>
        <p:blipFill>
          <a:blip r:embed="rId3">
            <a:extLst>
              <a:ext uri="{28A0092B-C50C-407E-A947-70E740481C1C}">
                <a14:useLocalDpi xmlns:a14="http://schemas.microsoft.com/office/drawing/2010/main" val="0"/>
              </a:ext>
            </a:extLst>
          </a:blip>
          <a:srcRect/>
          <a:stretch>
            <a:fillRect/>
          </a:stretch>
        </p:blipFill>
        <p:spPr bwMode="auto">
          <a:xfrm>
            <a:off x="3469247" y="3556793"/>
            <a:ext cx="6767547" cy="2715294"/>
          </a:xfrm>
          <a:prstGeom prst="rect">
            <a:avLst/>
          </a:prstGeom>
          <a:noFill/>
          <a:ln w="22225">
            <a:solidFill>
              <a:srgbClr val="000000"/>
            </a:solidFill>
          </a:ln>
        </p:spPr>
      </p:pic>
      <p:pic>
        <p:nvPicPr>
          <p:cNvPr id="7" name="Image 6">
            <a:extLst>
              <a:ext uri="{FF2B5EF4-FFF2-40B4-BE49-F238E27FC236}">
                <a16:creationId xmlns:a16="http://schemas.microsoft.com/office/drawing/2014/main" id="{9BFC9FC9-5340-71A4-4728-9031F5E666FB}"/>
              </a:ext>
            </a:extLst>
          </p:cNvPr>
          <p:cNvPicPr>
            <a:picLocks noChangeAspect="1"/>
          </p:cNvPicPr>
          <p:nvPr/>
        </p:nvPicPr>
        <p:blipFill>
          <a:blip r:embed="rId4"/>
          <a:stretch>
            <a:fillRect/>
          </a:stretch>
        </p:blipFill>
        <p:spPr>
          <a:xfrm>
            <a:off x="379870" y="3429000"/>
            <a:ext cx="2771157" cy="2970880"/>
          </a:xfrm>
          <a:prstGeom prst="rect">
            <a:avLst/>
          </a:prstGeom>
        </p:spPr>
      </p:pic>
    </p:spTree>
    <p:extLst>
      <p:ext uri="{BB962C8B-B14F-4D97-AF65-F5344CB8AC3E}">
        <p14:creationId xmlns:p14="http://schemas.microsoft.com/office/powerpoint/2010/main" val="33206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5"/>
          <p:cNvSpPr txBox="1">
            <a:spLocks noGrp="1"/>
          </p:cNvSpPr>
          <p:nvPr>
            <p:ph type="title"/>
          </p:nvPr>
        </p:nvSpPr>
        <p:spPr>
          <a:xfrm>
            <a:off x="1053097" y="621857"/>
            <a:ext cx="10413367" cy="781624"/>
          </a:xfrm>
          <a:prstGeom prst="rect">
            <a:avLst/>
          </a:prstGeom>
        </p:spPr>
        <p:txBody>
          <a:bodyPr vert="horz" wrap="square" lIns="0" tIns="12065" rIns="0" bIns="0" rtlCol="0">
            <a:spAutoFit/>
          </a:bodyPr>
          <a:lstStyle/>
          <a:p>
            <a:pPr marL="12700">
              <a:lnSpc>
                <a:spcPct val="100000"/>
              </a:lnSpc>
              <a:spcBef>
                <a:spcPts val="95"/>
              </a:spcBef>
            </a:pPr>
            <a:r>
              <a:rPr spc="-5" dirty="0"/>
              <a:t>Un </a:t>
            </a:r>
            <a:r>
              <a:rPr spc="-5" dirty="0" err="1"/>
              <a:t>exemple</a:t>
            </a:r>
            <a:r>
              <a:rPr spc="-5" dirty="0"/>
              <a:t> :</a:t>
            </a:r>
            <a:r>
              <a:rPr lang="fr-BE" spc="-5" dirty="0"/>
              <a:t> </a:t>
            </a:r>
            <a:r>
              <a:rPr spc="-5" dirty="0"/>
              <a:t>Ombre et</a:t>
            </a:r>
            <a:r>
              <a:rPr spc="50" dirty="0"/>
              <a:t> </a:t>
            </a:r>
            <a:r>
              <a:rPr spc="-5" dirty="0"/>
              <a:t>lumière</a:t>
            </a:r>
          </a:p>
        </p:txBody>
      </p:sp>
      <p:sp>
        <p:nvSpPr>
          <p:cNvPr id="7" name="object 6"/>
          <p:cNvSpPr txBox="1">
            <a:spLocks noGrp="1"/>
          </p:cNvSpPr>
          <p:nvPr>
            <p:ph idx="1"/>
          </p:nvPr>
        </p:nvSpPr>
        <p:spPr>
          <a:xfrm>
            <a:off x="677333" y="1767993"/>
            <a:ext cx="11164897" cy="4306307"/>
          </a:xfrm>
          <a:prstGeom prst="rect">
            <a:avLst/>
          </a:prstGeom>
        </p:spPr>
        <p:txBody>
          <a:bodyPr vert="horz" wrap="square" lIns="0" tIns="12700" rIns="0" bIns="0" rtlCol="0">
            <a:spAutoFit/>
          </a:bodyPr>
          <a:lstStyle/>
          <a:p>
            <a:pPr marL="460375" marR="360045" indent="-448309">
              <a:lnSpc>
                <a:spcPct val="100000"/>
              </a:lnSpc>
              <a:spcBef>
                <a:spcPts val="100"/>
              </a:spcBef>
              <a:buClr>
                <a:schemeClr val="accent3">
                  <a:lumMod val="50000"/>
                </a:schemeClr>
              </a:buClr>
              <a:buSzPct val="63000"/>
              <a:buFont typeface="Wingdings"/>
              <a:buChar char=""/>
              <a:tabLst>
                <a:tab pos="460375" algn="l"/>
                <a:tab pos="461009" algn="l"/>
              </a:tabLst>
            </a:pPr>
            <a:r>
              <a:rPr sz="2400" spc="-5" dirty="0">
                <a:latin typeface="Arial"/>
                <a:cs typeface="Arial"/>
              </a:rPr>
              <a:t>Quelles </a:t>
            </a:r>
            <a:r>
              <a:rPr sz="2400" dirty="0">
                <a:latin typeface="Arial"/>
                <a:cs typeface="Arial"/>
              </a:rPr>
              <a:t>sont </a:t>
            </a:r>
            <a:r>
              <a:rPr sz="2400" spc="-5" dirty="0">
                <a:latin typeface="Arial"/>
                <a:cs typeface="Arial"/>
              </a:rPr>
              <a:t>les matières qui ne laissent pas passer de</a:t>
            </a:r>
            <a:r>
              <a:rPr sz="2400" dirty="0">
                <a:latin typeface="Arial"/>
                <a:cs typeface="Arial"/>
              </a:rPr>
              <a:t> </a:t>
            </a:r>
            <a:r>
              <a:rPr sz="2400" spc="-5" dirty="0">
                <a:latin typeface="Arial"/>
                <a:cs typeface="Arial"/>
              </a:rPr>
              <a:t>lumière?</a:t>
            </a:r>
            <a:endParaRPr lang="fr-BE" sz="2400" dirty="0">
              <a:latin typeface="Arial"/>
              <a:cs typeface="Arial"/>
            </a:endParaRPr>
          </a:p>
          <a:p>
            <a:pPr marL="460375" marR="360045" indent="-448309">
              <a:lnSpc>
                <a:spcPct val="100000"/>
              </a:lnSpc>
              <a:spcBef>
                <a:spcPts val="100"/>
              </a:spcBef>
              <a:buClr>
                <a:schemeClr val="accent3">
                  <a:lumMod val="50000"/>
                </a:schemeClr>
              </a:buClr>
              <a:buSzPct val="63000"/>
              <a:buFont typeface="Wingdings"/>
              <a:buChar char=""/>
              <a:tabLst>
                <a:tab pos="460375" algn="l"/>
                <a:tab pos="461009" algn="l"/>
              </a:tabLst>
            </a:pPr>
            <a:r>
              <a:rPr sz="2400" spc="-25" dirty="0" err="1">
                <a:latin typeface="Arial"/>
                <a:cs typeface="Arial"/>
              </a:rPr>
              <a:t>L’enfant</a:t>
            </a:r>
            <a:r>
              <a:rPr sz="2400" spc="-25" dirty="0">
                <a:latin typeface="Arial"/>
                <a:cs typeface="Arial"/>
              </a:rPr>
              <a:t> </a:t>
            </a:r>
            <a:r>
              <a:rPr sz="2400" dirty="0">
                <a:latin typeface="Arial"/>
                <a:cs typeface="Arial"/>
              </a:rPr>
              <a:t>comprend </a:t>
            </a:r>
            <a:r>
              <a:rPr sz="2400" spc="-5" dirty="0">
                <a:latin typeface="Arial"/>
                <a:cs typeface="Arial"/>
              </a:rPr>
              <a:t>le problème </a:t>
            </a:r>
            <a:r>
              <a:rPr sz="2400" dirty="0">
                <a:latin typeface="Arial"/>
                <a:cs typeface="Arial"/>
              </a:rPr>
              <a:t>car </a:t>
            </a:r>
            <a:r>
              <a:rPr sz="2400" spc="-5" dirty="0">
                <a:latin typeface="Arial"/>
                <a:cs typeface="Arial"/>
              </a:rPr>
              <a:t>il </a:t>
            </a:r>
            <a:r>
              <a:rPr sz="2400" dirty="0">
                <a:latin typeface="Arial"/>
                <a:cs typeface="Arial"/>
              </a:rPr>
              <a:t>a </a:t>
            </a:r>
            <a:r>
              <a:rPr sz="2400" spc="-5" dirty="0">
                <a:latin typeface="Arial"/>
                <a:cs typeface="Arial"/>
              </a:rPr>
              <a:t>déjà  observ</a:t>
            </a:r>
            <a:r>
              <a:rPr lang="nl-BE" sz="2400" spc="-5" dirty="0">
                <a:latin typeface="Arial"/>
                <a:cs typeface="Arial"/>
              </a:rPr>
              <a:t>é</a:t>
            </a:r>
            <a:r>
              <a:rPr sz="2400" spc="-5" dirty="0">
                <a:latin typeface="Arial"/>
                <a:cs typeface="Arial"/>
              </a:rPr>
              <a:t> le phénomène dans la vie de </a:t>
            </a:r>
            <a:r>
              <a:rPr sz="2400" dirty="0">
                <a:latin typeface="Arial"/>
                <a:cs typeface="Arial"/>
              </a:rPr>
              <a:t>tous </a:t>
            </a:r>
            <a:r>
              <a:rPr sz="2400" spc="-5" dirty="0">
                <a:latin typeface="Arial"/>
                <a:cs typeface="Arial"/>
              </a:rPr>
              <a:t>les  jours </a:t>
            </a:r>
            <a:r>
              <a:rPr sz="2400" dirty="0">
                <a:latin typeface="Arial"/>
                <a:cs typeface="Arial"/>
              </a:rPr>
              <a:t>: </a:t>
            </a:r>
            <a:r>
              <a:rPr sz="2400" spc="-5" dirty="0">
                <a:latin typeface="Arial"/>
                <a:cs typeface="Arial"/>
              </a:rPr>
              <a:t>rideau, ombre d’un arbre, </a:t>
            </a:r>
            <a:r>
              <a:rPr sz="2400" dirty="0">
                <a:latin typeface="Arial"/>
                <a:cs typeface="Arial"/>
              </a:rPr>
              <a:t>… </a:t>
            </a:r>
            <a:endParaRPr lang="fr-BE" sz="2400" dirty="0">
              <a:latin typeface="Arial"/>
              <a:cs typeface="Arial"/>
            </a:endParaRPr>
          </a:p>
          <a:p>
            <a:pPr marL="12066" marR="360045" indent="0">
              <a:lnSpc>
                <a:spcPct val="100000"/>
              </a:lnSpc>
              <a:spcBef>
                <a:spcPts val="100"/>
              </a:spcBef>
              <a:buClr>
                <a:schemeClr val="accent3">
                  <a:lumMod val="50000"/>
                </a:schemeClr>
              </a:buClr>
              <a:buSzPct val="63000"/>
              <a:buNone/>
              <a:tabLst>
                <a:tab pos="460375" algn="l"/>
                <a:tab pos="461009" algn="l"/>
              </a:tabLst>
            </a:pPr>
            <a:r>
              <a:rPr lang="fr-BE" sz="2400" b="1" dirty="0">
                <a:latin typeface="Arial"/>
                <a:cs typeface="Arial"/>
              </a:rPr>
              <a:t>-&gt; </a:t>
            </a:r>
            <a:r>
              <a:rPr sz="2400" b="1" dirty="0">
                <a:latin typeface="Arial"/>
                <a:cs typeface="Arial"/>
              </a:rPr>
              <a:t>Il</a:t>
            </a:r>
            <a:r>
              <a:rPr sz="2400" b="1" spc="-15" dirty="0">
                <a:latin typeface="Arial"/>
                <a:cs typeface="Arial"/>
              </a:rPr>
              <a:t> </a:t>
            </a:r>
            <a:r>
              <a:rPr sz="2400" b="1" dirty="0" err="1">
                <a:latin typeface="Arial"/>
                <a:cs typeface="Arial"/>
              </a:rPr>
              <a:t>assimile</a:t>
            </a:r>
            <a:r>
              <a:rPr sz="2400" dirty="0">
                <a:latin typeface="Arial"/>
                <a:cs typeface="Arial"/>
              </a:rPr>
              <a:t>.</a:t>
            </a:r>
            <a:endParaRPr lang="fr-BE" sz="2400" dirty="0">
              <a:latin typeface="Arial"/>
              <a:cs typeface="Arial"/>
            </a:endParaRPr>
          </a:p>
          <a:p>
            <a:pPr marL="460375" marR="360045" indent="-448309">
              <a:lnSpc>
                <a:spcPct val="100000"/>
              </a:lnSpc>
              <a:spcBef>
                <a:spcPts val="100"/>
              </a:spcBef>
              <a:buClr>
                <a:schemeClr val="accent3">
                  <a:lumMod val="50000"/>
                </a:schemeClr>
              </a:buClr>
              <a:buSzPct val="63000"/>
              <a:buFont typeface="Wingdings"/>
              <a:buChar char=""/>
              <a:tabLst>
                <a:tab pos="460375" algn="l"/>
                <a:tab pos="461009" algn="l"/>
              </a:tabLst>
            </a:pPr>
            <a:r>
              <a:rPr sz="2400" spc="-5" dirty="0">
                <a:latin typeface="Arial"/>
                <a:cs typeface="Arial"/>
              </a:rPr>
              <a:t>Grâce </a:t>
            </a:r>
            <a:r>
              <a:rPr sz="2400" dirty="0">
                <a:latin typeface="Arial"/>
                <a:cs typeface="Arial"/>
              </a:rPr>
              <a:t>à </a:t>
            </a:r>
            <a:r>
              <a:rPr sz="2400" spc="-5" dirty="0">
                <a:latin typeface="Arial"/>
                <a:cs typeface="Arial"/>
              </a:rPr>
              <a:t>l’activité, il peut </a:t>
            </a:r>
            <a:r>
              <a:rPr sz="2400" dirty="0">
                <a:latin typeface="Arial"/>
                <a:cs typeface="Arial"/>
              </a:rPr>
              <a:t>compléter </a:t>
            </a:r>
            <a:r>
              <a:rPr sz="2400" dirty="0" err="1">
                <a:latin typeface="Arial"/>
                <a:cs typeface="Arial"/>
              </a:rPr>
              <a:t>ses</a:t>
            </a:r>
            <a:r>
              <a:rPr sz="2400" dirty="0">
                <a:latin typeface="Arial"/>
                <a:cs typeface="Arial"/>
              </a:rPr>
              <a:t> </a:t>
            </a:r>
            <a:r>
              <a:rPr sz="2400" spc="-5" dirty="0" err="1">
                <a:latin typeface="Arial"/>
                <a:cs typeface="Arial"/>
              </a:rPr>
              <a:t>connaissances</a:t>
            </a:r>
            <a:r>
              <a:rPr sz="2400" spc="-5" dirty="0">
                <a:latin typeface="Arial"/>
                <a:cs typeface="Arial"/>
              </a:rPr>
              <a:t>, les </a:t>
            </a:r>
            <a:r>
              <a:rPr sz="2400" spc="-20" dirty="0">
                <a:latin typeface="Arial"/>
                <a:cs typeface="Arial"/>
              </a:rPr>
              <a:t>préciser. </a:t>
            </a:r>
            <a:endParaRPr lang="fr-BE" sz="2400" spc="-20" dirty="0">
              <a:latin typeface="Arial"/>
              <a:cs typeface="Arial"/>
            </a:endParaRPr>
          </a:p>
          <a:p>
            <a:pPr marL="12066" marR="360045" indent="0">
              <a:lnSpc>
                <a:spcPct val="100000"/>
              </a:lnSpc>
              <a:spcBef>
                <a:spcPts val="100"/>
              </a:spcBef>
              <a:buClr>
                <a:schemeClr val="accent3">
                  <a:lumMod val="50000"/>
                </a:schemeClr>
              </a:buClr>
              <a:buSzPct val="63000"/>
              <a:buNone/>
              <a:tabLst>
                <a:tab pos="460375" algn="l"/>
                <a:tab pos="461009" algn="l"/>
              </a:tabLst>
            </a:pPr>
            <a:r>
              <a:rPr lang="fr-BE" sz="2400" b="1" spc="-20" dirty="0">
                <a:latin typeface="Arial"/>
                <a:cs typeface="Arial"/>
              </a:rPr>
              <a:t>-&gt; </a:t>
            </a:r>
            <a:r>
              <a:rPr sz="2400" b="1" dirty="0">
                <a:latin typeface="Arial"/>
                <a:cs typeface="Arial"/>
              </a:rPr>
              <a:t>Il</a:t>
            </a:r>
            <a:r>
              <a:rPr sz="2400" b="1" spc="85" dirty="0">
                <a:latin typeface="Arial"/>
                <a:cs typeface="Arial"/>
              </a:rPr>
              <a:t> </a:t>
            </a:r>
            <a:r>
              <a:rPr sz="2400" b="1" spc="-5" dirty="0" err="1">
                <a:latin typeface="Arial"/>
                <a:cs typeface="Arial"/>
              </a:rPr>
              <a:t>accommode</a:t>
            </a:r>
            <a:r>
              <a:rPr sz="2400" spc="-5" dirty="0">
                <a:latin typeface="Arial"/>
                <a:cs typeface="Arial"/>
              </a:rPr>
              <a:t>.</a:t>
            </a:r>
            <a:endParaRPr lang="fr-BE" sz="2400" spc="-5" dirty="0">
              <a:latin typeface="Arial"/>
              <a:cs typeface="Arial"/>
            </a:endParaRPr>
          </a:p>
          <a:p>
            <a:pPr marL="12066" marR="360045" indent="0">
              <a:lnSpc>
                <a:spcPct val="100000"/>
              </a:lnSpc>
              <a:spcBef>
                <a:spcPts val="100"/>
              </a:spcBef>
              <a:buClr>
                <a:schemeClr val="accent3">
                  <a:lumMod val="50000"/>
                </a:schemeClr>
              </a:buClr>
              <a:buSzPct val="63000"/>
              <a:buNone/>
              <a:tabLst>
                <a:tab pos="460375" algn="l"/>
                <a:tab pos="461009" algn="l"/>
              </a:tabLst>
            </a:pPr>
            <a:endParaRPr lang="fr-BE" sz="2400" spc="-5" dirty="0">
              <a:latin typeface="Arial"/>
              <a:cs typeface="Arial"/>
            </a:endParaRPr>
          </a:p>
          <a:p>
            <a:pPr marL="460375" marR="360045" indent="-448309">
              <a:lnSpc>
                <a:spcPct val="100000"/>
              </a:lnSpc>
              <a:spcBef>
                <a:spcPts val="100"/>
              </a:spcBef>
              <a:buClr>
                <a:schemeClr val="accent3">
                  <a:lumMod val="50000"/>
                </a:schemeClr>
              </a:buClr>
              <a:buSzPct val="63000"/>
              <a:buFont typeface="Wingdings"/>
              <a:buChar char=""/>
              <a:tabLst>
                <a:tab pos="460375" algn="l"/>
                <a:tab pos="461009" algn="l"/>
              </a:tabLst>
            </a:pPr>
            <a:r>
              <a:rPr sz="2400" spc="-5" dirty="0" err="1">
                <a:latin typeface="Arial"/>
                <a:cs typeface="Arial"/>
              </a:rPr>
              <a:t>Imaginons</a:t>
            </a:r>
            <a:r>
              <a:rPr sz="2400" spc="-5" dirty="0">
                <a:latin typeface="Arial"/>
                <a:cs typeface="Arial"/>
              </a:rPr>
              <a:t> maintenant qu’un enfant pense que </a:t>
            </a:r>
            <a:r>
              <a:rPr sz="2400" dirty="0" err="1">
                <a:latin typeface="Arial"/>
                <a:cs typeface="Arial"/>
              </a:rPr>
              <a:t>toutes</a:t>
            </a:r>
            <a:r>
              <a:rPr sz="2400" dirty="0">
                <a:latin typeface="Arial"/>
                <a:cs typeface="Arial"/>
              </a:rPr>
              <a:t> </a:t>
            </a:r>
            <a:r>
              <a:rPr sz="2400" spc="-5" dirty="0">
                <a:latin typeface="Arial"/>
                <a:cs typeface="Arial"/>
              </a:rPr>
              <a:t>les matières laissent passer la lumière si celle-ci </a:t>
            </a:r>
            <a:r>
              <a:rPr sz="2400" dirty="0">
                <a:latin typeface="Arial"/>
                <a:cs typeface="Arial"/>
              </a:rPr>
              <a:t>est </a:t>
            </a:r>
            <a:r>
              <a:rPr sz="2400" spc="-5" dirty="0">
                <a:latin typeface="Arial"/>
                <a:cs typeface="Arial"/>
              </a:rPr>
              <a:t>assez</a:t>
            </a:r>
            <a:r>
              <a:rPr sz="2400" spc="20" dirty="0">
                <a:latin typeface="Arial"/>
                <a:cs typeface="Arial"/>
              </a:rPr>
              <a:t> </a:t>
            </a:r>
            <a:r>
              <a:rPr sz="2400" dirty="0">
                <a:latin typeface="Arial"/>
                <a:cs typeface="Arial"/>
              </a:rPr>
              <a:t>forte.</a:t>
            </a:r>
            <a:endParaRPr lang="fr-BE" sz="2400" dirty="0">
              <a:latin typeface="Arial"/>
              <a:cs typeface="Arial"/>
            </a:endParaRPr>
          </a:p>
          <a:p>
            <a:pPr marL="460375" marR="360045" indent="-448309">
              <a:lnSpc>
                <a:spcPct val="100000"/>
              </a:lnSpc>
              <a:spcBef>
                <a:spcPts val="100"/>
              </a:spcBef>
              <a:buClr>
                <a:schemeClr val="accent3">
                  <a:lumMod val="50000"/>
                </a:schemeClr>
              </a:buClr>
              <a:buSzPct val="63000"/>
              <a:buFont typeface="Wingdings"/>
              <a:buChar char=""/>
              <a:tabLst>
                <a:tab pos="460375" algn="l"/>
                <a:tab pos="461009" algn="l"/>
              </a:tabLst>
            </a:pPr>
            <a:r>
              <a:rPr sz="2400" spc="-5" dirty="0">
                <a:latin typeface="Arial"/>
                <a:cs typeface="Arial"/>
              </a:rPr>
              <a:t>Si on ne </a:t>
            </a:r>
            <a:r>
              <a:rPr sz="2400" dirty="0">
                <a:latin typeface="Arial"/>
                <a:cs typeface="Arial"/>
              </a:rPr>
              <a:t>trouve </a:t>
            </a:r>
            <a:r>
              <a:rPr sz="2400" spc="-5" dirty="0">
                <a:latin typeface="Arial"/>
                <a:cs typeface="Arial"/>
              </a:rPr>
              <a:t>pas le moyen de </a:t>
            </a:r>
            <a:r>
              <a:rPr sz="2400" dirty="0">
                <a:latin typeface="Arial"/>
                <a:cs typeface="Arial"/>
              </a:rPr>
              <a:t>mettre </a:t>
            </a:r>
            <a:r>
              <a:rPr sz="2400" spc="-5" dirty="0">
                <a:latin typeface="Arial"/>
                <a:cs typeface="Arial"/>
              </a:rPr>
              <a:t>en </a:t>
            </a:r>
            <a:r>
              <a:rPr sz="2400" spc="-5" dirty="0" err="1">
                <a:latin typeface="Arial"/>
                <a:cs typeface="Arial"/>
              </a:rPr>
              <a:t>déséquilibre</a:t>
            </a:r>
            <a:r>
              <a:rPr sz="2400" spc="-5" dirty="0">
                <a:latin typeface="Arial"/>
                <a:cs typeface="Arial"/>
              </a:rPr>
              <a:t> </a:t>
            </a:r>
            <a:r>
              <a:rPr sz="2400" dirty="0">
                <a:latin typeface="Arial"/>
                <a:cs typeface="Arial"/>
              </a:rPr>
              <a:t>cette </a:t>
            </a:r>
            <a:r>
              <a:rPr sz="2400" spc="-5" dirty="0">
                <a:latin typeface="Arial"/>
                <a:cs typeface="Arial"/>
              </a:rPr>
              <a:t>conception, il n’y aura pas </a:t>
            </a:r>
            <a:r>
              <a:rPr lang="fr-BE" sz="2400" spc="-5" dirty="0">
                <a:latin typeface="Arial"/>
                <a:cs typeface="Arial"/>
              </a:rPr>
              <a:t>d’</a:t>
            </a:r>
            <a:r>
              <a:rPr sz="2400" spc="-5" dirty="0">
                <a:latin typeface="Arial"/>
                <a:cs typeface="Arial"/>
              </a:rPr>
              <a:t>accommodation</a:t>
            </a:r>
            <a:r>
              <a:rPr lang="fr-BE" sz="2400" spc="-5" dirty="0">
                <a:latin typeface="Arial"/>
                <a:cs typeface="Arial"/>
              </a:rPr>
              <a:t>,</a:t>
            </a:r>
            <a:r>
              <a:rPr sz="2400" spc="-5" dirty="0">
                <a:latin typeface="Arial"/>
                <a:cs typeface="Arial"/>
              </a:rPr>
              <a:t> donc pas</a:t>
            </a:r>
            <a:r>
              <a:rPr sz="2400" spc="-15" dirty="0">
                <a:latin typeface="Arial"/>
                <a:cs typeface="Arial"/>
              </a:rPr>
              <a:t> </a:t>
            </a:r>
            <a:r>
              <a:rPr sz="2400" spc="-5" dirty="0">
                <a:latin typeface="Arial"/>
                <a:cs typeface="Arial"/>
              </a:rPr>
              <a:t>d’apprentissage.</a:t>
            </a:r>
            <a:endParaRPr sz="2400" dirty="0">
              <a:latin typeface="Arial"/>
              <a:cs typeface="Arial"/>
            </a:endParaRPr>
          </a:p>
        </p:txBody>
      </p:sp>
    </p:spTree>
    <p:extLst>
      <p:ext uri="{BB962C8B-B14F-4D97-AF65-F5344CB8AC3E}">
        <p14:creationId xmlns:p14="http://schemas.microsoft.com/office/powerpoint/2010/main" val="953996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fade">
                                      <p:cBhvr>
                                        <p:cTn id="22" dur="5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fade">
                                      <p:cBhvr>
                                        <p:cTn id="27" dur="500"/>
                                        <p:tgtEl>
                                          <p:spTgt spid="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
                                            <p:txEl>
                                              <p:pRg st="6" end="6"/>
                                            </p:txEl>
                                          </p:spTgt>
                                        </p:tgtEl>
                                        <p:attrNameLst>
                                          <p:attrName>style.visibility</p:attrName>
                                        </p:attrNameLst>
                                      </p:cBhvr>
                                      <p:to>
                                        <p:strVal val="visible"/>
                                      </p:to>
                                    </p:set>
                                    <p:animEffect transition="in" filter="fade">
                                      <p:cBhvr>
                                        <p:cTn id="32" dur="500"/>
                                        <p:tgtEl>
                                          <p:spTgt spid="7">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
                                            <p:txEl>
                                              <p:pRg st="7" end="7"/>
                                            </p:txEl>
                                          </p:spTgt>
                                        </p:tgtEl>
                                        <p:attrNameLst>
                                          <p:attrName>style.visibility</p:attrName>
                                        </p:attrNameLst>
                                      </p:cBhvr>
                                      <p:to>
                                        <p:strVal val="visible"/>
                                      </p:to>
                                    </p:set>
                                    <p:animEffect transition="in" filter="fade">
                                      <p:cBhvr>
                                        <p:cTn id="37" dur="500"/>
                                        <p:tgtEl>
                                          <p:spTgt spid="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Schéma</a:t>
            </a:r>
          </a:p>
        </p:txBody>
      </p:sp>
      <p:pic>
        <p:nvPicPr>
          <p:cNvPr id="3" name="Image 2">
            <a:extLst>
              <a:ext uri="{FF2B5EF4-FFF2-40B4-BE49-F238E27FC236}">
                <a16:creationId xmlns:a16="http://schemas.microsoft.com/office/drawing/2014/main" id="{7C1D848C-89A6-177D-7A98-C5BF52123CEA}"/>
              </a:ext>
            </a:extLst>
          </p:cNvPr>
          <p:cNvPicPr>
            <a:picLocks noChangeAspect="1"/>
          </p:cNvPicPr>
          <p:nvPr/>
        </p:nvPicPr>
        <p:blipFill>
          <a:blip r:embed="rId3"/>
          <a:stretch>
            <a:fillRect/>
          </a:stretch>
        </p:blipFill>
        <p:spPr>
          <a:xfrm>
            <a:off x="1934781" y="1914618"/>
            <a:ext cx="9233091" cy="4697769"/>
          </a:xfrm>
          <a:prstGeom prst="rect">
            <a:avLst/>
          </a:prstGeom>
          <a:ln w="25400">
            <a:solidFill>
              <a:schemeClr val="accent1">
                <a:alpha val="51000"/>
              </a:schemeClr>
            </a:solidFill>
          </a:ln>
          <a:effectLst/>
        </p:spPr>
      </p:pic>
    </p:spTree>
    <p:extLst>
      <p:ext uri="{BB962C8B-B14F-4D97-AF65-F5344CB8AC3E}">
        <p14:creationId xmlns:p14="http://schemas.microsoft.com/office/powerpoint/2010/main" val="89924412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3DF148-F637-2FF2-6211-489CDDF1C26E}"/>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5F1EE266-CDE2-B564-4F64-AAC40EB33C32}"/>
              </a:ext>
            </a:extLst>
          </p:cNvPr>
          <p:cNvSpPr>
            <a:spLocks noGrp="1"/>
          </p:cNvSpPr>
          <p:nvPr>
            <p:ph type="title"/>
          </p:nvPr>
        </p:nvSpPr>
        <p:spPr/>
        <p:txBody>
          <a:bodyPr/>
          <a:lstStyle/>
          <a:p>
            <a:r>
              <a:rPr lang="fr-BE" dirty="0"/>
              <a:t>Plusieurs principes d’action</a:t>
            </a:r>
          </a:p>
        </p:txBody>
      </p:sp>
      <p:sp>
        <p:nvSpPr>
          <p:cNvPr id="3" name="Rectangle : coins arrondis 2">
            <a:extLst>
              <a:ext uri="{FF2B5EF4-FFF2-40B4-BE49-F238E27FC236}">
                <a16:creationId xmlns:a16="http://schemas.microsoft.com/office/drawing/2014/main" id="{F6919F57-D312-AE37-9E65-5D56198927B5}"/>
              </a:ext>
            </a:extLst>
          </p:cNvPr>
          <p:cNvSpPr/>
          <p:nvPr/>
        </p:nvSpPr>
        <p:spPr>
          <a:xfrm>
            <a:off x="1023938" y="1911718"/>
            <a:ext cx="10497502" cy="794284"/>
          </a:xfrm>
          <a:prstGeom prst="roundRect">
            <a:avLst>
              <a:gd name="adj" fmla="val 10000"/>
            </a:avLst>
          </a:prstGeom>
          <a:solidFill>
            <a:schemeClr val="accent2">
              <a:lumMod val="50000"/>
            </a:schemeClr>
          </a:solidFill>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txBody>
          <a:bodyPr/>
          <a:lstStyle/>
          <a:p>
            <a:endParaRPr lang="fr-BE"/>
          </a:p>
        </p:txBody>
      </p:sp>
      <p:sp>
        <p:nvSpPr>
          <p:cNvPr id="5" name="ZoneTexte 4">
            <a:extLst>
              <a:ext uri="{FF2B5EF4-FFF2-40B4-BE49-F238E27FC236}">
                <a16:creationId xmlns:a16="http://schemas.microsoft.com/office/drawing/2014/main" id="{8DF6E135-BF60-7818-886F-1F6940EB904C}"/>
              </a:ext>
            </a:extLst>
          </p:cNvPr>
          <p:cNvSpPr txBox="1"/>
          <p:nvPr/>
        </p:nvSpPr>
        <p:spPr>
          <a:xfrm>
            <a:off x="1355408" y="2088718"/>
            <a:ext cx="9720262" cy="461665"/>
          </a:xfrm>
          <a:prstGeom prst="rect">
            <a:avLst/>
          </a:prstGeom>
          <a:noFill/>
        </p:spPr>
        <p:txBody>
          <a:bodyPr wrap="square">
            <a:spAutoFit/>
          </a:bodyPr>
          <a:lstStyle/>
          <a:p>
            <a:pPr lvl="0">
              <a:lnSpc>
                <a:spcPct val="100000"/>
              </a:lnSpc>
            </a:pPr>
            <a:r>
              <a:rPr lang="fr-BE" sz="2400" b="1" i="1" dirty="0">
                <a:solidFill>
                  <a:schemeClr val="bg1"/>
                </a:solidFill>
              </a:rPr>
              <a:t>Un premier principe constructiviste : l’importance des connaissances antérieures</a:t>
            </a:r>
            <a:endParaRPr lang="en-US" sz="2400" dirty="0">
              <a:solidFill>
                <a:schemeClr val="bg1"/>
              </a:solidFill>
            </a:endParaRPr>
          </a:p>
        </p:txBody>
      </p:sp>
      <p:sp>
        <p:nvSpPr>
          <p:cNvPr id="8" name="Rectangle : coins arrondis 7">
            <a:extLst>
              <a:ext uri="{FF2B5EF4-FFF2-40B4-BE49-F238E27FC236}">
                <a16:creationId xmlns:a16="http://schemas.microsoft.com/office/drawing/2014/main" id="{58454483-781D-4A75-4D77-7F15599B0F10}"/>
              </a:ext>
            </a:extLst>
          </p:cNvPr>
          <p:cNvSpPr/>
          <p:nvPr/>
        </p:nvSpPr>
        <p:spPr>
          <a:xfrm>
            <a:off x="1050608" y="2858402"/>
            <a:ext cx="10470832" cy="794284"/>
          </a:xfrm>
          <a:prstGeom prst="roundRect">
            <a:avLst>
              <a:gd name="adj" fmla="val 10000"/>
            </a:avLst>
          </a:prstGeom>
          <a:solidFill>
            <a:schemeClr val="accent2">
              <a:lumMod val="75000"/>
            </a:schemeClr>
          </a:solidFill>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txBody>
          <a:bodyPr/>
          <a:lstStyle/>
          <a:p>
            <a:endParaRPr lang="fr-BE"/>
          </a:p>
        </p:txBody>
      </p:sp>
      <p:sp>
        <p:nvSpPr>
          <p:cNvPr id="9" name="ZoneTexte 8">
            <a:extLst>
              <a:ext uri="{FF2B5EF4-FFF2-40B4-BE49-F238E27FC236}">
                <a16:creationId xmlns:a16="http://schemas.microsoft.com/office/drawing/2014/main" id="{8A0529B3-DF7F-2C61-38C2-1FAE964A02E1}"/>
              </a:ext>
            </a:extLst>
          </p:cNvPr>
          <p:cNvSpPr txBox="1"/>
          <p:nvPr/>
        </p:nvSpPr>
        <p:spPr>
          <a:xfrm>
            <a:off x="1421130" y="3001907"/>
            <a:ext cx="10157460" cy="446276"/>
          </a:xfrm>
          <a:prstGeom prst="rect">
            <a:avLst/>
          </a:prstGeom>
          <a:noFill/>
        </p:spPr>
        <p:txBody>
          <a:bodyPr wrap="square">
            <a:spAutoFit/>
          </a:bodyPr>
          <a:lstStyle/>
          <a:p>
            <a:pPr lvl="0">
              <a:lnSpc>
                <a:spcPct val="100000"/>
              </a:lnSpc>
            </a:pPr>
            <a:r>
              <a:rPr lang="fr-FR" sz="2300" b="1" i="1" dirty="0">
                <a:solidFill>
                  <a:schemeClr val="bg1"/>
                </a:solidFill>
              </a:rPr>
              <a:t>Un deuxième principe constructiviste : la transformation de ses connaissances antérieures</a:t>
            </a:r>
          </a:p>
        </p:txBody>
      </p:sp>
      <p:sp>
        <p:nvSpPr>
          <p:cNvPr id="10" name="Rectangle : coins arrondis 9">
            <a:extLst>
              <a:ext uri="{FF2B5EF4-FFF2-40B4-BE49-F238E27FC236}">
                <a16:creationId xmlns:a16="http://schemas.microsoft.com/office/drawing/2014/main" id="{340E0344-BF3B-753D-9CBA-0EA5AF4274B2}"/>
              </a:ext>
            </a:extLst>
          </p:cNvPr>
          <p:cNvSpPr/>
          <p:nvPr/>
        </p:nvSpPr>
        <p:spPr>
          <a:xfrm>
            <a:off x="1050608" y="3818995"/>
            <a:ext cx="10470832" cy="794284"/>
          </a:xfrm>
          <a:prstGeom prst="roundRect">
            <a:avLst>
              <a:gd name="adj" fmla="val 10000"/>
            </a:avLst>
          </a:prstGeom>
          <a:solidFill>
            <a:schemeClr val="accent2">
              <a:lumMod val="60000"/>
              <a:lumOff val="40000"/>
            </a:schemeClr>
          </a:solidFill>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txBody>
          <a:bodyPr/>
          <a:lstStyle/>
          <a:p>
            <a:endParaRPr lang="fr-BE"/>
          </a:p>
        </p:txBody>
      </p:sp>
      <p:sp>
        <p:nvSpPr>
          <p:cNvPr id="11" name="ZoneTexte 10">
            <a:extLst>
              <a:ext uri="{FF2B5EF4-FFF2-40B4-BE49-F238E27FC236}">
                <a16:creationId xmlns:a16="http://schemas.microsoft.com/office/drawing/2014/main" id="{232F252D-C507-DDA0-B1ED-C0AA9645EF4F}"/>
              </a:ext>
            </a:extLst>
          </p:cNvPr>
          <p:cNvSpPr txBox="1"/>
          <p:nvPr/>
        </p:nvSpPr>
        <p:spPr>
          <a:xfrm>
            <a:off x="1176338" y="3985304"/>
            <a:ext cx="9720262" cy="446276"/>
          </a:xfrm>
          <a:prstGeom prst="rect">
            <a:avLst/>
          </a:prstGeom>
          <a:noFill/>
        </p:spPr>
        <p:txBody>
          <a:bodyPr wrap="square">
            <a:spAutoFit/>
          </a:bodyPr>
          <a:lstStyle/>
          <a:p>
            <a:pPr lvl="0">
              <a:lnSpc>
                <a:spcPct val="100000"/>
              </a:lnSpc>
            </a:pPr>
            <a:r>
              <a:rPr lang="fr-FR" sz="2300" b="1" i="1" dirty="0">
                <a:solidFill>
                  <a:schemeClr val="bg1"/>
                </a:solidFill>
              </a:rPr>
              <a:t>Un troisième principe du constructivisme : développement d'une pédagogie active</a:t>
            </a:r>
          </a:p>
        </p:txBody>
      </p:sp>
      <p:sp>
        <p:nvSpPr>
          <p:cNvPr id="12" name="Rectangle : coins arrondis 11">
            <a:extLst>
              <a:ext uri="{FF2B5EF4-FFF2-40B4-BE49-F238E27FC236}">
                <a16:creationId xmlns:a16="http://schemas.microsoft.com/office/drawing/2014/main" id="{C863C3B3-E904-B6F1-2A5D-8199FF370B9B}"/>
              </a:ext>
            </a:extLst>
          </p:cNvPr>
          <p:cNvSpPr/>
          <p:nvPr/>
        </p:nvSpPr>
        <p:spPr>
          <a:xfrm>
            <a:off x="1024128" y="4779588"/>
            <a:ext cx="10497312" cy="794284"/>
          </a:xfrm>
          <a:prstGeom prst="roundRect">
            <a:avLst>
              <a:gd name="adj" fmla="val 10000"/>
            </a:avLst>
          </a:prstGeom>
          <a:solidFill>
            <a:schemeClr val="accent2">
              <a:lumMod val="40000"/>
              <a:lumOff val="60000"/>
            </a:schemeClr>
          </a:solidFill>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txBody>
          <a:bodyPr/>
          <a:lstStyle/>
          <a:p>
            <a:endParaRPr lang="fr-BE"/>
          </a:p>
        </p:txBody>
      </p:sp>
      <p:sp>
        <p:nvSpPr>
          <p:cNvPr id="13" name="ZoneTexte 12">
            <a:extLst>
              <a:ext uri="{FF2B5EF4-FFF2-40B4-BE49-F238E27FC236}">
                <a16:creationId xmlns:a16="http://schemas.microsoft.com/office/drawing/2014/main" id="{F9079A81-C3BE-633B-8B0A-3ECFC5DE59A0}"/>
              </a:ext>
            </a:extLst>
          </p:cNvPr>
          <p:cNvSpPr txBox="1"/>
          <p:nvPr/>
        </p:nvSpPr>
        <p:spPr>
          <a:xfrm>
            <a:off x="1149858" y="4945897"/>
            <a:ext cx="9720262" cy="461665"/>
          </a:xfrm>
          <a:prstGeom prst="rect">
            <a:avLst/>
          </a:prstGeom>
          <a:noFill/>
        </p:spPr>
        <p:txBody>
          <a:bodyPr wrap="square">
            <a:spAutoFit/>
          </a:bodyPr>
          <a:lstStyle/>
          <a:p>
            <a:pPr lvl="0">
              <a:lnSpc>
                <a:spcPct val="100000"/>
              </a:lnSpc>
            </a:pPr>
            <a:r>
              <a:rPr lang="fr-FR" sz="2400" b="1" i="1" dirty="0">
                <a:solidFill>
                  <a:schemeClr val="bg1"/>
                </a:solidFill>
              </a:rPr>
              <a:t>Un quatrième principe du constructivisme : favoriser la découverte par le jeu</a:t>
            </a:r>
          </a:p>
        </p:txBody>
      </p:sp>
      <p:sp>
        <p:nvSpPr>
          <p:cNvPr id="14" name="Rectangle : coins arrondis 13">
            <a:extLst>
              <a:ext uri="{FF2B5EF4-FFF2-40B4-BE49-F238E27FC236}">
                <a16:creationId xmlns:a16="http://schemas.microsoft.com/office/drawing/2014/main" id="{1D631BF3-0B5F-6D04-86F3-D7B802A1BC75}"/>
              </a:ext>
            </a:extLst>
          </p:cNvPr>
          <p:cNvSpPr/>
          <p:nvPr/>
        </p:nvSpPr>
        <p:spPr>
          <a:xfrm>
            <a:off x="1023938" y="5740180"/>
            <a:ext cx="10497502" cy="794284"/>
          </a:xfrm>
          <a:prstGeom prst="roundRect">
            <a:avLst>
              <a:gd name="adj" fmla="val 10000"/>
            </a:avLst>
          </a:prstGeom>
          <a:solidFill>
            <a:schemeClr val="accent3">
              <a:lumMod val="60000"/>
              <a:lumOff val="40000"/>
            </a:schemeClr>
          </a:solidFill>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txBody>
          <a:bodyPr/>
          <a:lstStyle/>
          <a:p>
            <a:endParaRPr lang="fr-BE" dirty="0"/>
          </a:p>
        </p:txBody>
      </p:sp>
      <p:sp>
        <p:nvSpPr>
          <p:cNvPr id="15" name="ZoneTexte 14">
            <a:extLst>
              <a:ext uri="{FF2B5EF4-FFF2-40B4-BE49-F238E27FC236}">
                <a16:creationId xmlns:a16="http://schemas.microsoft.com/office/drawing/2014/main" id="{1B527C4F-A36C-DF10-EC9C-73060BCEF7F7}"/>
              </a:ext>
            </a:extLst>
          </p:cNvPr>
          <p:cNvSpPr txBox="1"/>
          <p:nvPr/>
        </p:nvSpPr>
        <p:spPr>
          <a:xfrm>
            <a:off x="1149668" y="5906489"/>
            <a:ext cx="9720262" cy="461665"/>
          </a:xfrm>
          <a:prstGeom prst="rect">
            <a:avLst/>
          </a:prstGeom>
          <a:noFill/>
        </p:spPr>
        <p:txBody>
          <a:bodyPr wrap="square">
            <a:spAutoFit/>
          </a:bodyPr>
          <a:lstStyle/>
          <a:p>
            <a:pPr lvl="0">
              <a:lnSpc>
                <a:spcPct val="100000"/>
              </a:lnSpc>
            </a:pPr>
            <a:r>
              <a:rPr lang="fr-FR" sz="2400" b="1" i="1" dirty="0">
                <a:solidFill>
                  <a:schemeClr val="bg1"/>
                </a:solidFill>
              </a:rPr>
              <a:t>Un cinquième principe du constructivisme : favoriser les situations-problèmes</a:t>
            </a:r>
          </a:p>
        </p:txBody>
      </p:sp>
      <p:sp>
        <p:nvSpPr>
          <p:cNvPr id="16" name="Rectangle 15" descr="Confused Person">
            <a:extLst>
              <a:ext uri="{FF2B5EF4-FFF2-40B4-BE49-F238E27FC236}">
                <a16:creationId xmlns:a16="http://schemas.microsoft.com/office/drawing/2014/main" id="{4913831E-AD75-81C3-741A-39A4BCB46BAE}"/>
              </a:ext>
            </a:extLst>
          </p:cNvPr>
          <p:cNvSpPr/>
          <p:nvPr/>
        </p:nvSpPr>
        <p:spPr>
          <a:xfrm>
            <a:off x="1024128" y="2119964"/>
            <a:ext cx="436856" cy="436856"/>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endParaRPr lang="fr-BE"/>
          </a:p>
        </p:txBody>
      </p:sp>
      <p:sp>
        <p:nvSpPr>
          <p:cNvPr id="17" name="Rectangle 16" descr="Head with Gears">
            <a:extLst>
              <a:ext uri="{FF2B5EF4-FFF2-40B4-BE49-F238E27FC236}">
                <a16:creationId xmlns:a16="http://schemas.microsoft.com/office/drawing/2014/main" id="{AB8C8702-A5A0-C960-3642-DDCDF4075099}"/>
              </a:ext>
            </a:extLst>
          </p:cNvPr>
          <p:cNvSpPr/>
          <p:nvPr/>
        </p:nvSpPr>
        <p:spPr>
          <a:xfrm>
            <a:off x="1050608" y="3072862"/>
            <a:ext cx="436856" cy="436856"/>
          </a:xfrm>
          <a:prstGeom prst="rect">
            <a:avLst/>
          </a:prstGeom>
          <a: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endParaRPr lang="fr-BE"/>
          </a:p>
        </p:txBody>
      </p:sp>
      <p:sp>
        <p:nvSpPr>
          <p:cNvPr id="4" name="Flèche : droite 3">
            <a:extLst>
              <a:ext uri="{FF2B5EF4-FFF2-40B4-BE49-F238E27FC236}">
                <a16:creationId xmlns:a16="http://schemas.microsoft.com/office/drawing/2014/main" id="{419373CD-948B-4593-7590-D3184D6804E5}"/>
              </a:ext>
            </a:extLst>
          </p:cNvPr>
          <p:cNvSpPr/>
          <p:nvPr/>
        </p:nvSpPr>
        <p:spPr>
          <a:xfrm>
            <a:off x="0" y="3985304"/>
            <a:ext cx="1023938" cy="62797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Tree>
    <p:extLst>
      <p:ext uri="{BB962C8B-B14F-4D97-AF65-F5344CB8AC3E}">
        <p14:creationId xmlns:p14="http://schemas.microsoft.com/office/powerpoint/2010/main" val="4065174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 coins arrondis 5">
            <a:extLst>
              <a:ext uri="{FF2B5EF4-FFF2-40B4-BE49-F238E27FC236}">
                <a16:creationId xmlns:a16="http://schemas.microsoft.com/office/drawing/2014/main" id="{D0691C57-A88E-CFC5-0B93-CDD987D97DC1}"/>
              </a:ext>
            </a:extLst>
          </p:cNvPr>
          <p:cNvSpPr/>
          <p:nvPr/>
        </p:nvSpPr>
        <p:spPr>
          <a:xfrm>
            <a:off x="735298" y="98878"/>
            <a:ext cx="10470832" cy="794284"/>
          </a:xfrm>
          <a:prstGeom prst="roundRect">
            <a:avLst>
              <a:gd name="adj" fmla="val 10000"/>
            </a:avLst>
          </a:prstGeom>
          <a:solidFill>
            <a:schemeClr val="accent2">
              <a:lumMod val="60000"/>
              <a:lumOff val="40000"/>
            </a:schemeClr>
          </a:solidFill>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txBody>
          <a:bodyPr/>
          <a:lstStyle/>
          <a:p>
            <a:endParaRPr lang="fr-BE"/>
          </a:p>
        </p:txBody>
      </p:sp>
      <p:sp>
        <p:nvSpPr>
          <p:cNvPr id="7" name="ZoneTexte 6">
            <a:extLst>
              <a:ext uri="{FF2B5EF4-FFF2-40B4-BE49-F238E27FC236}">
                <a16:creationId xmlns:a16="http://schemas.microsoft.com/office/drawing/2014/main" id="{0D6C8C99-7549-CE69-0A8E-F55043454BF5}"/>
              </a:ext>
            </a:extLst>
          </p:cNvPr>
          <p:cNvSpPr txBox="1"/>
          <p:nvPr/>
        </p:nvSpPr>
        <p:spPr>
          <a:xfrm>
            <a:off x="1110583" y="272882"/>
            <a:ext cx="9720262" cy="446276"/>
          </a:xfrm>
          <a:prstGeom prst="rect">
            <a:avLst/>
          </a:prstGeom>
          <a:noFill/>
        </p:spPr>
        <p:txBody>
          <a:bodyPr wrap="square">
            <a:spAutoFit/>
          </a:bodyPr>
          <a:lstStyle/>
          <a:p>
            <a:pPr lvl="0">
              <a:lnSpc>
                <a:spcPct val="100000"/>
              </a:lnSpc>
            </a:pPr>
            <a:r>
              <a:rPr lang="fr-FR" sz="2300" b="1" i="1" dirty="0">
                <a:solidFill>
                  <a:schemeClr val="bg1"/>
                </a:solidFill>
              </a:rPr>
              <a:t>Un troisième principe du constructivisme : développement d'une pédagogie active</a:t>
            </a:r>
          </a:p>
        </p:txBody>
      </p:sp>
      <p:sp>
        <p:nvSpPr>
          <p:cNvPr id="8" name="Espace réservé du contenu 2">
            <a:extLst>
              <a:ext uri="{FF2B5EF4-FFF2-40B4-BE49-F238E27FC236}">
                <a16:creationId xmlns:a16="http://schemas.microsoft.com/office/drawing/2014/main" id="{C920B0AB-671E-8700-A789-9C4D52A6BA92}"/>
              </a:ext>
            </a:extLst>
          </p:cNvPr>
          <p:cNvSpPr txBox="1">
            <a:spLocks/>
          </p:cNvSpPr>
          <p:nvPr/>
        </p:nvSpPr>
        <p:spPr>
          <a:xfrm>
            <a:off x="559920" y="1017185"/>
            <a:ext cx="10821588" cy="6056026"/>
          </a:xfrm>
          <a:prstGeom prst="rect">
            <a:avLst/>
          </a:prstGeom>
        </p:spPr>
        <p:txBody>
          <a:bodyPr>
            <a:normAutofit lnSpcReduction="1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marL="0" indent="0" algn="just">
              <a:lnSpc>
                <a:spcPct val="107000"/>
              </a:lnSpc>
              <a:buNone/>
            </a:pPr>
            <a:r>
              <a:rPr lang="fr-FR" sz="1800" dirty="0">
                <a:latin typeface="Arial Nova Cond Light" panose="020B0306020202020204" pitchFamily="34" charset="0"/>
                <a:ea typeface="MS Mincho" panose="02020609040205080304" pitchFamily="49" charset="-128"/>
                <a:cs typeface="Times" panose="02020603050405020304" pitchFamily="18" charset="0"/>
              </a:rPr>
              <a:t>L’approche constructiviste:</a:t>
            </a:r>
          </a:p>
          <a:p>
            <a:pPr marL="342900" indent="-342900" algn="just">
              <a:lnSpc>
                <a:spcPct val="107000"/>
              </a:lnSpc>
              <a:buFont typeface="Symbol" panose="05050102010706020507" pitchFamily="18" charset="2"/>
              <a:buChar char=""/>
            </a:pPr>
            <a:r>
              <a:rPr lang="fr-FR" sz="1800" dirty="0">
                <a:latin typeface="Arial Nova Cond Light" panose="020B0306020202020204" pitchFamily="34" charset="0"/>
                <a:ea typeface="MS Mincho" panose="02020609040205080304" pitchFamily="49" charset="-128"/>
                <a:cs typeface="Times" panose="02020603050405020304" pitchFamily="18" charset="0"/>
              </a:rPr>
              <a:t>considère davantage l'élève comme </a:t>
            </a:r>
            <a:r>
              <a:rPr lang="fr-FR" sz="1800" dirty="0">
                <a:solidFill>
                  <a:srgbClr val="FF2561"/>
                </a:solidFill>
                <a:latin typeface="Arial Nova Cond Light" panose="020B0306020202020204" pitchFamily="34" charset="0"/>
                <a:ea typeface="MS Mincho" panose="02020609040205080304" pitchFamily="49" charset="-128"/>
                <a:cs typeface="Times" panose="02020603050405020304" pitchFamily="18" charset="0"/>
              </a:rPr>
              <a:t>l'artisan</a:t>
            </a:r>
            <a:r>
              <a:rPr lang="fr-FR" sz="1800" dirty="0">
                <a:latin typeface="Arial Nova Cond Light" panose="020B0306020202020204" pitchFamily="34" charset="0"/>
                <a:ea typeface="MS Mincho" panose="02020609040205080304" pitchFamily="49" charset="-128"/>
                <a:cs typeface="Times" panose="02020603050405020304" pitchFamily="18" charset="0"/>
              </a:rPr>
              <a:t> de ses connaissances ;</a:t>
            </a:r>
            <a:endParaRPr lang="fr-BE" sz="1800" dirty="0">
              <a:latin typeface="Cambria" panose="02040503050406030204" pitchFamily="18" charset="0"/>
              <a:ea typeface="Cambria" panose="02040503050406030204" pitchFamily="18" charset="0"/>
              <a:cs typeface="Times New Roman" panose="02020603050405020304" pitchFamily="18" charset="0"/>
            </a:endParaRPr>
          </a:p>
          <a:p>
            <a:pPr marL="342900" indent="-342900" algn="just">
              <a:lnSpc>
                <a:spcPct val="107000"/>
              </a:lnSpc>
              <a:buFont typeface="Symbol" panose="05050102010706020507" pitchFamily="18" charset="2"/>
              <a:buChar char=""/>
            </a:pPr>
            <a:r>
              <a:rPr lang="fr-FR" sz="1800" dirty="0">
                <a:latin typeface="Arial Nova Cond Light" panose="020B0306020202020204" pitchFamily="34" charset="0"/>
                <a:ea typeface="MS Mincho" panose="02020609040205080304" pitchFamily="49" charset="-128"/>
                <a:cs typeface="Times" panose="02020603050405020304" pitchFamily="18" charset="0"/>
              </a:rPr>
              <a:t>place ceux qui apprennent en activités de </a:t>
            </a:r>
            <a:r>
              <a:rPr lang="fr-FR" sz="1800" dirty="0">
                <a:solidFill>
                  <a:srgbClr val="FF2561"/>
                </a:solidFill>
                <a:latin typeface="Arial Nova Cond Light" panose="020B0306020202020204" pitchFamily="34" charset="0"/>
                <a:ea typeface="MS Mincho" panose="02020609040205080304" pitchFamily="49" charset="-128"/>
                <a:cs typeface="Times" panose="02020603050405020304" pitchFamily="18" charset="0"/>
              </a:rPr>
              <a:t>manipulation</a:t>
            </a:r>
            <a:r>
              <a:rPr lang="fr-FR" sz="1800" dirty="0">
                <a:latin typeface="Arial Nova Cond Light" panose="020B0306020202020204" pitchFamily="34" charset="0"/>
                <a:ea typeface="MS Mincho" panose="02020609040205080304" pitchFamily="49" charset="-128"/>
                <a:cs typeface="Times" panose="02020603050405020304" pitchFamily="18" charset="0"/>
              </a:rPr>
              <a:t> d'idées, de connaissances, de </a:t>
            </a:r>
            <a:r>
              <a:rPr lang="fr-FR" sz="1800" b="1" dirty="0">
                <a:solidFill>
                  <a:srgbClr val="000000"/>
                </a:solidFill>
                <a:latin typeface="Arial Nova Cond Light" panose="020B0306020202020204" pitchFamily="34" charset="0"/>
                <a:ea typeface="MS Mincho" panose="02020609040205080304" pitchFamily="49" charset="-128"/>
                <a:cs typeface="Times" panose="02020603050405020304" pitchFamily="18" charset="0"/>
              </a:rPr>
              <a:t>conceptions</a:t>
            </a:r>
            <a:r>
              <a:rPr lang="fr-FR" sz="1800" dirty="0">
                <a:latin typeface="Arial Nova Cond Light" panose="020B0306020202020204" pitchFamily="34" charset="0"/>
                <a:ea typeface="MS Mincho" panose="02020609040205080304" pitchFamily="49" charset="-128"/>
                <a:cs typeface="Times" panose="02020603050405020304" pitchFamily="18" charset="0"/>
              </a:rPr>
              <a:t>, de manières de faire, etc. ;</a:t>
            </a:r>
            <a:endParaRPr lang="fr-BE" sz="1800" dirty="0">
              <a:latin typeface="Cambria" panose="02040503050406030204" pitchFamily="18" charset="0"/>
              <a:ea typeface="Cambria" panose="02040503050406030204" pitchFamily="18" charset="0"/>
              <a:cs typeface="Times New Roman" panose="02020603050405020304" pitchFamily="18" charset="0"/>
            </a:endParaRPr>
          </a:p>
          <a:p>
            <a:pPr marL="342900" indent="-342900" algn="just">
              <a:lnSpc>
                <a:spcPct val="107000"/>
              </a:lnSpc>
              <a:buFont typeface="Symbol" panose="05050102010706020507" pitchFamily="18" charset="2"/>
              <a:buChar char=""/>
            </a:pPr>
            <a:r>
              <a:rPr lang="fr-FR" sz="1800" dirty="0">
                <a:latin typeface="Arial Nova Cond Light" panose="020B0306020202020204" pitchFamily="34" charset="0"/>
                <a:ea typeface="MS Mincho" panose="02020609040205080304" pitchFamily="49" charset="-128"/>
                <a:cs typeface="Times" panose="02020603050405020304" pitchFamily="18" charset="0"/>
              </a:rPr>
              <a:t>valorise les activités d’apprentissage, en mettant l'élève en </a:t>
            </a:r>
            <a:r>
              <a:rPr lang="fr-FR" sz="1800" b="1" dirty="0">
                <a:solidFill>
                  <a:srgbClr val="000000"/>
                </a:solidFill>
                <a:latin typeface="Arial Nova Cond Light" panose="020B0306020202020204" pitchFamily="34" charset="0"/>
                <a:ea typeface="MS Mincho" panose="02020609040205080304" pitchFamily="49" charset="-128"/>
                <a:cs typeface="Times" panose="02020603050405020304" pitchFamily="18" charset="0"/>
              </a:rPr>
              <a:t>position </a:t>
            </a:r>
            <a:r>
              <a:rPr lang="fr-FR" sz="1800" b="1" dirty="0">
                <a:solidFill>
                  <a:srgbClr val="FF2561"/>
                </a:solidFill>
                <a:latin typeface="Arial Nova Cond Light" panose="020B0306020202020204" pitchFamily="34" charset="0"/>
                <a:ea typeface="MS Mincho" panose="02020609040205080304" pitchFamily="49" charset="-128"/>
                <a:cs typeface="Times" panose="02020603050405020304" pitchFamily="18" charset="0"/>
              </a:rPr>
              <a:t>centrale</a:t>
            </a:r>
            <a:r>
              <a:rPr lang="fr-FR" sz="1800" dirty="0">
                <a:latin typeface="Arial Nova Cond Light" panose="020B0306020202020204" pitchFamily="34" charset="0"/>
                <a:ea typeface="MS Mincho" panose="02020609040205080304" pitchFamily="49" charset="-128"/>
                <a:cs typeface="Times" panose="02020603050405020304" pitchFamily="18" charset="0"/>
              </a:rPr>
              <a:t> dans les dispositifs d'enseignement- apprentissage, notamment via la </a:t>
            </a:r>
            <a:r>
              <a:rPr lang="fr-FR" sz="1800" b="1" dirty="0">
                <a:solidFill>
                  <a:srgbClr val="FF2561"/>
                </a:solidFill>
                <a:latin typeface="Arial Nova Cond Light" panose="020B0306020202020204" pitchFamily="34" charset="0"/>
                <a:ea typeface="MS Mincho" panose="02020609040205080304" pitchFamily="49" charset="-128"/>
                <a:cs typeface="Times" panose="02020603050405020304" pitchFamily="18" charset="0"/>
              </a:rPr>
              <a:t>manipulation</a:t>
            </a:r>
            <a:r>
              <a:rPr lang="fr-FR" sz="1800" dirty="0">
                <a:latin typeface="Arial Nova Cond Light" panose="020B0306020202020204" pitchFamily="34" charset="0"/>
                <a:ea typeface="MS Mincho" panose="02020609040205080304" pitchFamily="49" charset="-128"/>
                <a:cs typeface="Times" panose="02020603050405020304" pitchFamily="18" charset="0"/>
              </a:rPr>
              <a:t>. </a:t>
            </a:r>
            <a:endParaRPr lang="fr-BE" sz="1800" dirty="0">
              <a:latin typeface="Cambria" panose="02040503050406030204" pitchFamily="18" charset="0"/>
              <a:ea typeface="Cambria" panose="02040503050406030204" pitchFamily="18" charset="0"/>
              <a:cs typeface="Times New Roman" panose="02020603050405020304" pitchFamily="18" charset="0"/>
            </a:endParaRPr>
          </a:p>
          <a:p>
            <a:r>
              <a:rPr lang="fr-BE" dirty="0">
                <a:sym typeface="Wingdings" panose="05000000000000000000" pitchFamily="2" charset="2"/>
              </a:rPr>
              <a:t></a:t>
            </a:r>
            <a:r>
              <a:rPr lang="fr-BE" sz="1800" b="1" dirty="0">
                <a:solidFill>
                  <a:srgbClr val="0070C0"/>
                </a:solidFill>
                <a:latin typeface="Georgia" panose="02040502050405020303" pitchFamily="18" charset="0"/>
                <a:ea typeface="Cambria" panose="02040503050406030204" pitchFamily="18" charset="0"/>
                <a:cs typeface="Times New Roman" panose="02020603050405020304" pitchFamily="18" charset="0"/>
              </a:rPr>
              <a:t>Essentiel n°4 : Besoin de concret/ manipulation: </a:t>
            </a:r>
          </a:p>
          <a:p>
            <a:pPr marL="1528763" indent="449263">
              <a:buFont typeface="Wingdings" panose="05000000000000000000" pitchFamily="2" charset="2"/>
              <a:buChar char="§"/>
            </a:pPr>
            <a:r>
              <a:rPr lang="fr-BE" sz="1800" b="1" dirty="0">
                <a:latin typeface="Georgia" panose="02040502050405020303" pitchFamily="18" charset="0"/>
                <a:ea typeface="Cambria" panose="02040503050406030204" pitchFamily="18" charset="0"/>
                <a:cs typeface="Times New Roman" panose="02020603050405020304" pitchFamily="18" charset="0"/>
              </a:rPr>
              <a:t>La manipulation est le fait de rendre une situation concrète grâce à l’aide du matériel</a:t>
            </a:r>
          </a:p>
          <a:p>
            <a:pPr marL="1528763" indent="449263">
              <a:buFont typeface="Wingdings" panose="05000000000000000000" pitchFamily="2" charset="2"/>
              <a:buChar char="§"/>
            </a:pPr>
            <a:r>
              <a:rPr lang="fr-BE" sz="1800" dirty="0">
                <a:latin typeface="Georgia" panose="02040502050405020303" pitchFamily="18" charset="0"/>
                <a:ea typeface="Cambria" panose="02040503050406030204" pitchFamily="18" charset="0"/>
                <a:cs typeface="Times New Roman" panose="02020603050405020304" pitchFamily="18" charset="0"/>
              </a:rPr>
              <a:t>Elle permet donc à l’élève de </a:t>
            </a:r>
            <a:r>
              <a:rPr lang="fr-BE" sz="1800" b="1" dirty="0">
                <a:latin typeface="Georgia" panose="02040502050405020303" pitchFamily="18" charset="0"/>
                <a:ea typeface="Cambria" panose="02040503050406030204" pitchFamily="18" charset="0"/>
                <a:cs typeface="Times New Roman" panose="02020603050405020304" pitchFamily="18" charset="0"/>
              </a:rPr>
              <a:t>vivre réellement le problème.</a:t>
            </a:r>
          </a:p>
          <a:p>
            <a:pPr marL="1528763" indent="449263">
              <a:buFont typeface="Wingdings" panose="05000000000000000000" pitchFamily="2" charset="2"/>
              <a:buChar char="§"/>
            </a:pPr>
            <a:r>
              <a:rPr lang="fr-BE" sz="1800" dirty="0">
                <a:latin typeface="Georgia" panose="02040502050405020303" pitchFamily="18" charset="0"/>
                <a:ea typeface="Cambria" panose="02040503050406030204" pitchFamily="18" charset="0"/>
                <a:cs typeface="Times New Roman" panose="02020603050405020304" pitchFamily="18" charset="0"/>
              </a:rPr>
              <a:t>Il est indispensable de </a:t>
            </a:r>
            <a:r>
              <a:rPr lang="fr-BE" sz="1800" b="1" dirty="0">
                <a:latin typeface="Georgia" panose="02040502050405020303" pitchFamily="18" charset="0"/>
                <a:ea typeface="Cambria" panose="02040503050406030204" pitchFamily="18" charset="0"/>
                <a:cs typeface="Times New Roman" panose="02020603050405020304" pitchFamily="18" charset="0"/>
              </a:rPr>
              <a:t>faire verbaliser</a:t>
            </a:r>
            <a:r>
              <a:rPr lang="fr-BE" sz="1800" dirty="0">
                <a:latin typeface="Georgia" panose="02040502050405020303" pitchFamily="18" charset="0"/>
                <a:ea typeface="Cambria" panose="02040503050406030204" pitchFamily="18" charset="0"/>
                <a:cs typeface="Times New Roman" panose="02020603050405020304" pitchFamily="18" charset="0"/>
              </a:rPr>
              <a:t> les élèves.</a:t>
            </a:r>
          </a:p>
          <a:p>
            <a:pPr marL="1528763" indent="449263">
              <a:buFont typeface="Wingdings" panose="05000000000000000000" pitchFamily="2" charset="2"/>
              <a:buChar char="§"/>
            </a:pPr>
            <a:r>
              <a:rPr lang="fr-BE" sz="1800" dirty="0">
                <a:latin typeface="Georgia" panose="02040502050405020303" pitchFamily="18" charset="0"/>
                <a:ea typeface="Cambria" panose="02040503050406030204" pitchFamily="18" charset="0"/>
                <a:cs typeface="Times New Roman" panose="02020603050405020304" pitchFamily="18" charset="0"/>
              </a:rPr>
              <a:t>En situation de recherche, </a:t>
            </a:r>
            <a:r>
              <a:rPr lang="fr-BE" sz="1800" b="1" dirty="0">
                <a:latin typeface="Georgia" panose="02040502050405020303" pitchFamily="18" charset="0"/>
                <a:ea typeface="Cambria" panose="02040503050406030204" pitchFamily="18" charset="0"/>
                <a:cs typeface="Times New Roman" panose="02020603050405020304" pitchFamily="18" charset="0"/>
              </a:rPr>
              <a:t>il expérimente, il raisonne, exprime des choix, confirme ou infirme ces derniers</a:t>
            </a:r>
            <a:r>
              <a:rPr lang="fr-BE" sz="1800" dirty="0">
                <a:latin typeface="Georgia" panose="02040502050405020303" pitchFamily="18" charset="0"/>
                <a:ea typeface="Cambria" panose="02040503050406030204" pitchFamily="18" charset="0"/>
                <a:cs typeface="Times New Roman" panose="02020603050405020304" pitchFamily="18" charset="0"/>
              </a:rPr>
              <a:t>. </a:t>
            </a:r>
          </a:p>
          <a:p>
            <a:pPr marL="1528763" indent="449263">
              <a:buFont typeface="Wingdings" panose="05000000000000000000" pitchFamily="2" charset="2"/>
              <a:buChar char="§"/>
            </a:pPr>
            <a:r>
              <a:rPr lang="fr-BE" sz="1800" dirty="0">
                <a:latin typeface="Georgia" panose="02040502050405020303" pitchFamily="18" charset="0"/>
                <a:ea typeface="Cambria" panose="02040503050406030204" pitchFamily="18" charset="0"/>
                <a:cs typeface="Times New Roman" panose="02020603050405020304" pitchFamily="18" charset="0"/>
              </a:rPr>
              <a:t>Il se constitue avec et par ses pairs un capital de connaissances évolutif et un répertoire d’expériences motrices et </a:t>
            </a:r>
            <a:r>
              <a:rPr lang="fr-BE" sz="1800" b="1" dirty="0">
                <a:solidFill>
                  <a:schemeClr val="accent2">
                    <a:lumMod val="75000"/>
                  </a:schemeClr>
                </a:solidFill>
                <a:latin typeface="Georgia" panose="02040502050405020303" pitchFamily="18" charset="0"/>
                <a:ea typeface="Cambria" panose="02040503050406030204" pitchFamily="18" charset="0"/>
                <a:cs typeface="Times New Roman" panose="02020603050405020304" pitchFamily="18" charset="0"/>
              </a:rPr>
              <a:t>sensorielles.</a:t>
            </a:r>
            <a:endParaRPr lang="fr-BE" sz="1800" b="1" dirty="0">
              <a:solidFill>
                <a:srgbClr val="0070C0"/>
              </a:solidFill>
              <a:latin typeface="Georgia" panose="02040502050405020303" pitchFamily="18" charset="0"/>
              <a:ea typeface="Cambria" panose="02040503050406030204" pitchFamily="18" charset="0"/>
              <a:cs typeface="Times New Roman" panose="02020603050405020304" pitchFamily="18" charset="0"/>
              <a:sym typeface="Wingdings" panose="05000000000000000000" pitchFamily="2" charset="2"/>
            </a:endParaRPr>
          </a:p>
          <a:p>
            <a:pPr marL="265113" indent="0">
              <a:buFont typeface="Tw Cen MT" panose="020B0602020104020603" pitchFamily="34" charset="0"/>
              <a:buNone/>
            </a:pPr>
            <a:r>
              <a:rPr lang="fr-BE" sz="1800" b="1" dirty="0">
                <a:solidFill>
                  <a:srgbClr val="0070C0"/>
                </a:solidFill>
                <a:latin typeface="Georgia" panose="02040502050405020303" pitchFamily="18" charset="0"/>
                <a:ea typeface="Cambria" panose="02040503050406030204" pitchFamily="18" charset="0"/>
                <a:cs typeface="Times New Roman" panose="02020603050405020304" pitchFamily="18" charset="0"/>
                <a:sym typeface="Wingdings" panose="05000000000000000000" pitchFamily="2" charset="2"/>
              </a:rPr>
              <a:t>Essentiel 5: A</a:t>
            </a:r>
            <a:r>
              <a:rPr lang="fr-BE" sz="1800" b="1" dirty="0">
                <a:solidFill>
                  <a:srgbClr val="0070C0"/>
                </a:solidFill>
                <a:latin typeface="Georgia" panose="02040502050405020303" pitchFamily="18" charset="0"/>
                <a:ea typeface="Cambria" panose="02040503050406030204" pitchFamily="18" charset="0"/>
                <a:cs typeface="Times New Roman" panose="02020603050405020304" pitchFamily="18" charset="0"/>
              </a:rPr>
              <a:t>pprentissage par les sens  : </a:t>
            </a:r>
            <a:r>
              <a:rPr lang="fr-BE" b="1" dirty="0"/>
              <a:t>utiliser tous leurs sens afin d'observer et de décrire, de façon détaillée, les objets ou les phénomènes du monde qui les entoure.</a:t>
            </a:r>
            <a:endParaRPr lang="fr-BE" sz="1800" b="1" dirty="0">
              <a:solidFill>
                <a:srgbClr val="0070C0"/>
              </a:solidFill>
              <a:latin typeface="Georgia" panose="02040502050405020303" pitchFamily="18" charset="0"/>
              <a:ea typeface="Cambria" panose="02040503050406030204" pitchFamily="18" charset="0"/>
              <a:cs typeface="Times New Roman" panose="02020603050405020304" pitchFamily="18" charset="0"/>
            </a:endParaRPr>
          </a:p>
          <a:p>
            <a:pPr marL="1528763" indent="0">
              <a:buFont typeface="Tw Cen MT" panose="020B0602020104020603" pitchFamily="34" charset="0"/>
              <a:buNone/>
            </a:pPr>
            <a:endParaRPr lang="fr-BE" sz="1800" dirty="0">
              <a:latin typeface="Cambria" panose="02040503050406030204" pitchFamily="18" charset="0"/>
              <a:ea typeface="Cambria" panose="02040503050406030204" pitchFamily="18" charset="0"/>
              <a:cs typeface="Times New Roman" panose="02020603050405020304" pitchFamily="18" charset="0"/>
            </a:endParaRPr>
          </a:p>
          <a:p>
            <a:pPr marL="1528763" indent="449263">
              <a:buFont typeface="Wingdings" panose="05000000000000000000" pitchFamily="2" charset="2"/>
              <a:buChar char="§"/>
            </a:pPr>
            <a:endParaRPr lang="fr-BE" sz="1800" dirty="0">
              <a:latin typeface="Cambria" panose="02040503050406030204" pitchFamily="18" charset="0"/>
              <a:ea typeface="Cambria" panose="02040503050406030204" pitchFamily="18" charset="0"/>
              <a:cs typeface="Times New Roman" panose="02020603050405020304" pitchFamily="18" charset="0"/>
            </a:endParaRPr>
          </a:p>
          <a:p>
            <a:endParaRPr lang="fr-BE" dirty="0"/>
          </a:p>
        </p:txBody>
      </p:sp>
      <p:pic>
        <p:nvPicPr>
          <p:cNvPr id="9" name="Picture 2" descr="Résultat d’images pour lecture picto">
            <a:extLst>
              <a:ext uri="{FF2B5EF4-FFF2-40B4-BE49-F238E27FC236}">
                <a16:creationId xmlns:a16="http://schemas.microsoft.com/office/drawing/2014/main" id="{A5C67885-274F-F091-23B6-192EF801604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569" r="10651"/>
          <a:stretch/>
        </p:blipFill>
        <p:spPr bwMode="auto">
          <a:xfrm>
            <a:off x="110703" y="3731341"/>
            <a:ext cx="1135968" cy="1082415"/>
          </a:xfrm>
          <a:prstGeom prst="rect">
            <a:avLst/>
          </a:prstGeom>
          <a:noFill/>
          <a:extLst>
            <a:ext uri="{909E8E84-426E-40DD-AFC4-6F175D3DCCD1}">
              <a14:hiddenFill xmlns:a14="http://schemas.microsoft.com/office/drawing/2010/main">
                <a:solidFill>
                  <a:srgbClr val="FFFFFF"/>
                </a:solidFill>
              </a14:hiddenFill>
            </a:ext>
          </a:extLst>
        </p:spPr>
      </p:pic>
      <p:sp>
        <p:nvSpPr>
          <p:cNvPr id="10" name="ZoneTexte 9">
            <a:extLst>
              <a:ext uri="{FF2B5EF4-FFF2-40B4-BE49-F238E27FC236}">
                <a16:creationId xmlns:a16="http://schemas.microsoft.com/office/drawing/2014/main" id="{CC3FBC0F-8EF8-B853-CD92-70B12E04A721}"/>
              </a:ext>
            </a:extLst>
          </p:cNvPr>
          <p:cNvSpPr txBox="1"/>
          <p:nvPr/>
        </p:nvSpPr>
        <p:spPr>
          <a:xfrm>
            <a:off x="1271414" y="4444424"/>
            <a:ext cx="702885" cy="369332"/>
          </a:xfrm>
          <a:prstGeom prst="rect">
            <a:avLst/>
          </a:prstGeom>
          <a:noFill/>
        </p:spPr>
        <p:txBody>
          <a:bodyPr wrap="none" rtlCol="0">
            <a:spAutoFit/>
          </a:bodyPr>
          <a:lstStyle/>
          <a:p>
            <a:r>
              <a:rPr lang="fr-BE" dirty="0"/>
              <a:t>P. 16 </a:t>
            </a:r>
          </a:p>
        </p:txBody>
      </p:sp>
      <p:pic>
        <p:nvPicPr>
          <p:cNvPr id="2" name="Picture 2" descr="Résultat d’images pour lecture picto">
            <a:extLst>
              <a:ext uri="{FF2B5EF4-FFF2-40B4-BE49-F238E27FC236}">
                <a16:creationId xmlns:a16="http://schemas.microsoft.com/office/drawing/2014/main" id="{BD857C6D-D6A7-5575-EEC6-664FD2E6B4D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569" r="10651"/>
          <a:stretch/>
        </p:blipFill>
        <p:spPr bwMode="auto">
          <a:xfrm>
            <a:off x="89146" y="5081920"/>
            <a:ext cx="1135968" cy="1082415"/>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a:extLst>
              <a:ext uri="{FF2B5EF4-FFF2-40B4-BE49-F238E27FC236}">
                <a16:creationId xmlns:a16="http://schemas.microsoft.com/office/drawing/2014/main" id="{F42B1062-E9B5-3533-2EEE-CE43FAB332E1}"/>
              </a:ext>
            </a:extLst>
          </p:cNvPr>
          <p:cNvSpPr txBox="1"/>
          <p:nvPr/>
        </p:nvSpPr>
        <p:spPr>
          <a:xfrm>
            <a:off x="1296157" y="5795003"/>
            <a:ext cx="638765" cy="369332"/>
          </a:xfrm>
          <a:prstGeom prst="rect">
            <a:avLst/>
          </a:prstGeom>
          <a:noFill/>
        </p:spPr>
        <p:txBody>
          <a:bodyPr wrap="none" rtlCol="0">
            <a:spAutoFit/>
          </a:bodyPr>
          <a:lstStyle/>
          <a:p>
            <a:r>
              <a:rPr lang="fr-BE" dirty="0"/>
              <a:t>P. 17</a:t>
            </a:r>
          </a:p>
        </p:txBody>
      </p:sp>
    </p:spTree>
    <p:extLst>
      <p:ext uri="{BB962C8B-B14F-4D97-AF65-F5344CB8AC3E}">
        <p14:creationId xmlns:p14="http://schemas.microsoft.com/office/powerpoint/2010/main" val="2479908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Effect transition="in" filter="fade">
                                      <p:cBhvr>
                                        <p:cTn id="17" dur="500"/>
                                        <p:tgtEl>
                                          <p:spTgt spid="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xEl>
                                              <p:pRg st="2" end="2"/>
                                            </p:txEl>
                                          </p:spTgt>
                                        </p:tgtEl>
                                        <p:attrNameLst>
                                          <p:attrName>style.visibility</p:attrName>
                                        </p:attrNameLst>
                                      </p:cBhvr>
                                      <p:to>
                                        <p:strVal val="visible"/>
                                      </p:to>
                                    </p:set>
                                    <p:animEffect transition="in" filter="fade">
                                      <p:cBhvr>
                                        <p:cTn id="22" dur="500"/>
                                        <p:tgtEl>
                                          <p:spTgt spid="8">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xEl>
                                              <p:pRg st="3" end="3"/>
                                            </p:txEl>
                                          </p:spTgt>
                                        </p:tgtEl>
                                        <p:attrNameLst>
                                          <p:attrName>style.visibility</p:attrName>
                                        </p:attrNameLst>
                                      </p:cBhvr>
                                      <p:to>
                                        <p:strVal val="visible"/>
                                      </p:to>
                                    </p:set>
                                    <p:animEffect transition="in" filter="fade">
                                      <p:cBhvr>
                                        <p:cTn id="27" dur="500"/>
                                        <p:tgtEl>
                                          <p:spTgt spid="8">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8">
                                            <p:txEl>
                                              <p:pRg st="4" end="4"/>
                                            </p:txEl>
                                          </p:spTgt>
                                        </p:tgtEl>
                                        <p:attrNameLst>
                                          <p:attrName>style.visibility</p:attrName>
                                        </p:attrNameLst>
                                      </p:cBhvr>
                                      <p:to>
                                        <p:strVal val="visible"/>
                                      </p:to>
                                    </p:set>
                                    <p:anim calcmode="lin" valueType="num">
                                      <p:cBhvr additive="base">
                                        <p:cTn id="32"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8">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8">
                                            <p:txEl>
                                              <p:pRg st="5" end="5"/>
                                            </p:txEl>
                                          </p:spTgt>
                                        </p:tgtEl>
                                        <p:attrNameLst>
                                          <p:attrName>style.visibility</p:attrName>
                                        </p:attrNameLst>
                                      </p:cBhvr>
                                      <p:to>
                                        <p:strVal val="visible"/>
                                      </p:to>
                                    </p:set>
                                    <p:animEffect transition="in" filter="fade">
                                      <p:cBhvr>
                                        <p:cTn id="38" dur="1000"/>
                                        <p:tgtEl>
                                          <p:spTgt spid="8">
                                            <p:txEl>
                                              <p:pRg st="5" end="5"/>
                                            </p:txEl>
                                          </p:spTgt>
                                        </p:tgtEl>
                                      </p:cBhvr>
                                    </p:animEffect>
                                    <p:anim calcmode="lin" valueType="num">
                                      <p:cBhvr>
                                        <p:cTn id="39" dur="1000" fill="hold"/>
                                        <p:tgtEl>
                                          <p:spTgt spid="8">
                                            <p:txEl>
                                              <p:pRg st="5" end="5"/>
                                            </p:txEl>
                                          </p:spTgt>
                                        </p:tgtEl>
                                        <p:attrNameLst>
                                          <p:attrName>ppt_x</p:attrName>
                                        </p:attrNameLst>
                                      </p:cBhvr>
                                      <p:tavLst>
                                        <p:tav tm="0">
                                          <p:val>
                                            <p:strVal val="#ppt_x"/>
                                          </p:val>
                                        </p:tav>
                                        <p:tav tm="100000">
                                          <p:val>
                                            <p:strVal val="#ppt_x"/>
                                          </p:val>
                                        </p:tav>
                                      </p:tavLst>
                                    </p:anim>
                                    <p:anim calcmode="lin" valueType="num">
                                      <p:cBhvr>
                                        <p:cTn id="40" dur="1000" fill="hold"/>
                                        <p:tgtEl>
                                          <p:spTgt spid="8">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8">
                                            <p:txEl>
                                              <p:pRg st="6" end="6"/>
                                            </p:txEl>
                                          </p:spTgt>
                                        </p:tgtEl>
                                        <p:attrNameLst>
                                          <p:attrName>style.visibility</p:attrName>
                                        </p:attrNameLst>
                                      </p:cBhvr>
                                      <p:to>
                                        <p:strVal val="visible"/>
                                      </p:to>
                                    </p:set>
                                    <p:animEffect transition="in" filter="fade">
                                      <p:cBhvr>
                                        <p:cTn id="45" dur="1000"/>
                                        <p:tgtEl>
                                          <p:spTgt spid="8">
                                            <p:txEl>
                                              <p:pRg st="6" end="6"/>
                                            </p:txEl>
                                          </p:spTgt>
                                        </p:tgtEl>
                                      </p:cBhvr>
                                    </p:animEffect>
                                    <p:anim calcmode="lin" valueType="num">
                                      <p:cBhvr>
                                        <p:cTn id="46" dur="1000" fill="hold"/>
                                        <p:tgtEl>
                                          <p:spTgt spid="8">
                                            <p:txEl>
                                              <p:pRg st="6" end="6"/>
                                            </p:txEl>
                                          </p:spTgt>
                                        </p:tgtEl>
                                        <p:attrNameLst>
                                          <p:attrName>ppt_x</p:attrName>
                                        </p:attrNameLst>
                                      </p:cBhvr>
                                      <p:tavLst>
                                        <p:tav tm="0">
                                          <p:val>
                                            <p:strVal val="#ppt_x"/>
                                          </p:val>
                                        </p:tav>
                                        <p:tav tm="100000">
                                          <p:val>
                                            <p:strVal val="#ppt_x"/>
                                          </p:val>
                                        </p:tav>
                                      </p:tavLst>
                                    </p:anim>
                                    <p:anim calcmode="lin" valueType="num">
                                      <p:cBhvr>
                                        <p:cTn id="47" dur="1000" fill="hold"/>
                                        <p:tgtEl>
                                          <p:spTgt spid="8">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nodeType="clickEffect">
                                  <p:stCondLst>
                                    <p:cond delay="0"/>
                                  </p:stCondLst>
                                  <p:childTnLst>
                                    <p:set>
                                      <p:cBhvr>
                                        <p:cTn id="51" dur="1" fill="hold">
                                          <p:stCondLst>
                                            <p:cond delay="0"/>
                                          </p:stCondLst>
                                        </p:cTn>
                                        <p:tgtEl>
                                          <p:spTgt spid="8">
                                            <p:txEl>
                                              <p:pRg st="7" end="7"/>
                                            </p:txEl>
                                          </p:spTgt>
                                        </p:tgtEl>
                                        <p:attrNameLst>
                                          <p:attrName>style.visibility</p:attrName>
                                        </p:attrNameLst>
                                      </p:cBhvr>
                                      <p:to>
                                        <p:strVal val="visible"/>
                                      </p:to>
                                    </p:set>
                                    <p:animEffect transition="in" filter="fade">
                                      <p:cBhvr>
                                        <p:cTn id="52" dur="1000"/>
                                        <p:tgtEl>
                                          <p:spTgt spid="8">
                                            <p:txEl>
                                              <p:pRg st="7" end="7"/>
                                            </p:txEl>
                                          </p:spTgt>
                                        </p:tgtEl>
                                      </p:cBhvr>
                                    </p:animEffect>
                                    <p:anim calcmode="lin" valueType="num">
                                      <p:cBhvr>
                                        <p:cTn id="53" dur="1000" fill="hold"/>
                                        <p:tgtEl>
                                          <p:spTgt spid="8">
                                            <p:txEl>
                                              <p:pRg st="7" end="7"/>
                                            </p:txEl>
                                          </p:spTgt>
                                        </p:tgtEl>
                                        <p:attrNameLst>
                                          <p:attrName>ppt_x</p:attrName>
                                        </p:attrNameLst>
                                      </p:cBhvr>
                                      <p:tavLst>
                                        <p:tav tm="0">
                                          <p:val>
                                            <p:strVal val="#ppt_x"/>
                                          </p:val>
                                        </p:tav>
                                        <p:tav tm="100000">
                                          <p:val>
                                            <p:strVal val="#ppt_x"/>
                                          </p:val>
                                        </p:tav>
                                      </p:tavLst>
                                    </p:anim>
                                    <p:anim calcmode="lin" valueType="num">
                                      <p:cBhvr>
                                        <p:cTn id="54" dur="1000" fill="hold"/>
                                        <p:tgtEl>
                                          <p:spTgt spid="8">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nodeType="clickEffect">
                                  <p:stCondLst>
                                    <p:cond delay="0"/>
                                  </p:stCondLst>
                                  <p:childTnLst>
                                    <p:set>
                                      <p:cBhvr>
                                        <p:cTn id="58" dur="1" fill="hold">
                                          <p:stCondLst>
                                            <p:cond delay="0"/>
                                          </p:stCondLst>
                                        </p:cTn>
                                        <p:tgtEl>
                                          <p:spTgt spid="8">
                                            <p:txEl>
                                              <p:pRg st="8" end="8"/>
                                            </p:txEl>
                                          </p:spTgt>
                                        </p:tgtEl>
                                        <p:attrNameLst>
                                          <p:attrName>style.visibility</p:attrName>
                                        </p:attrNameLst>
                                      </p:cBhvr>
                                      <p:to>
                                        <p:strVal val="visible"/>
                                      </p:to>
                                    </p:set>
                                    <p:animEffect transition="in" filter="fade">
                                      <p:cBhvr>
                                        <p:cTn id="59" dur="1000"/>
                                        <p:tgtEl>
                                          <p:spTgt spid="8">
                                            <p:txEl>
                                              <p:pRg st="8" end="8"/>
                                            </p:txEl>
                                          </p:spTgt>
                                        </p:tgtEl>
                                      </p:cBhvr>
                                    </p:animEffect>
                                    <p:anim calcmode="lin" valueType="num">
                                      <p:cBhvr>
                                        <p:cTn id="60" dur="1000" fill="hold"/>
                                        <p:tgtEl>
                                          <p:spTgt spid="8">
                                            <p:txEl>
                                              <p:pRg st="8" end="8"/>
                                            </p:txEl>
                                          </p:spTgt>
                                        </p:tgtEl>
                                        <p:attrNameLst>
                                          <p:attrName>ppt_x</p:attrName>
                                        </p:attrNameLst>
                                      </p:cBhvr>
                                      <p:tavLst>
                                        <p:tav tm="0">
                                          <p:val>
                                            <p:strVal val="#ppt_x"/>
                                          </p:val>
                                        </p:tav>
                                        <p:tav tm="100000">
                                          <p:val>
                                            <p:strVal val="#ppt_x"/>
                                          </p:val>
                                        </p:tav>
                                      </p:tavLst>
                                    </p:anim>
                                    <p:anim calcmode="lin" valueType="num">
                                      <p:cBhvr>
                                        <p:cTn id="61" dur="1000" fill="hold"/>
                                        <p:tgtEl>
                                          <p:spTgt spid="8">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nodeType="clickEffect">
                                  <p:stCondLst>
                                    <p:cond delay="0"/>
                                  </p:stCondLst>
                                  <p:childTnLst>
                                    <p:set>
                                      <p:cBhvr>
                                        <p:cTn id="65" dur="1" fill="hold">
                                          <p:stCondLst>
                                            <p:cond delay="0"/>
                                          </p:stCondLst>
                                        </p:cTn>
                                        <p:tgtEl>
                                          <p:spTgt spid="8">
                                            <p:txEl>
                                              <p:pRg st="9" end="9"/>
                                            </p:txEl>
                                          </p:spTgt>
                                        </p:tgtEl>
                                        <p:attrNameLst>
                                          <p:attrName>style.visibility</p:attrName>
                                        </p:attrNameLst>
                                      </p:cBhvr>
                                      <p:to>
                                        <p:strVal val="visible"/>
                                      </p:to>
                                    </p:set>
                                    <p:animEffect transition="in" filter="fade">
                                      <p:cBhvr>
                                        <p:cTn id="66" dur="1000"/>
                                        <p:tgtEl>
                                          <p:spTgt spid="8">
                                            <p:txEl>
                                              <p:pRg st="9" end="9"/>
                                            </p:txEl>
                                          </p:spTgt>
                                        </p:tgtEl>
                                      </p:cBhvr>
                                    </p:animEffect>
                                    <p:anim calcmode="lin" valueType="num">
                                      <p:cBhvr>
                                        <p:cTn id="67" dur="1000" fill="hold"/>
                                        <p:tgtEl>
                                          <p:spTgt spid="8">
                                            <p:txEl>
                                              <p:pRg st="9" end="9"/>
                                            </p:txEl>
                                          </p:spTgt>
                                        </p:tgtEl>
                                        <p:attrNameLst>
                                          <p:attrName>ppt_x</p:attrName>
                                        </p:attrNameLst>
                                      </p:cBhvr>
                                      <p:tavLst>
                                        <p:tav tm="0">
                                          <p:val>
                                            <p:strVal val="#ppt_x"/>
                                          </p:val>
                                        </p:tav>
                                        <p:tav tm="100000">
                                          <p:val>
                                            <p:strVal val="#ppt_x"/>
                                          </p:val>
                                        </p:tav>
                                      </p:tavLst>
                                    </p:anim>
                                    <p:anim calcmode="lin" valueType="num">
                                      <p:cBhvr>
                                        <p:cTn id="68" dur="1000" fill="hold"/>
                                        <p:tgtEl>
                                          <p:spTgt spid="8">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42" presetClass="entr" presetSubtype="0" fill="hold" nodeType="clickEffect">
                                  <p:stCondLst>
                                    <p:cond delay="0"/>
                                  </p:stCondLst>
                                  <p:childTnLst>
                                    <p:set>
                                      <p:cBhvr>
                                        <p:cTn id="72" dur="1" fill="hold">
                                          <p:stCondLst>
                                            <p:cond delay="0"/>
                                          </p:stCondLst>
                                        </p:cTn>
                                        <p:tgtEl>
                                          <p:spTgt spid="8">
                                            <p:txEl>
                                              <p:pRg st="10" end="10"/>
                                            </p:txEl>
                                          </p:spTgt>
                                        </p:tgtEl>
                                        <p:attrNameLst>
                                          <p:attrName>style.visibility</p:attrName>
                                        </p:attrNameLst>
                                      </p:cBhvr>
                                      <p:to>
                                        <p:strVal val="visible"/>
                                      </p:to>
                                    </p:set>
                                    <p:animEffect transition="in" filter="fade">
                                      <p:cBhvr>
                                        <p:cTn id="73" dur="1000"/>
                                        <p:tgtEl>
                                          <p:spTgt spid="8">
                                            <p:txEl>
                                              <p:pRg st="10" end="10"/>
                                            </p:txEl>
                                          </p:spTgt>
                                        </p:tgtEl>
                                      </p:cBhvr>
                                    </p:animEffect>
                                    <p:anim calcmode="lin" valueType="num">
                                      <p:cBhvr>
                                        <p:cTn id="74" dur="1000" fill="hold"/>
                                        <p:tgtEl>
                                          <p:spTgt spid="8">
                                            <p:txEl>
                                              <p:pRg st="10" end="10"/>
                                            </p:txEl>
                                          </p:spTgt>
                                        </p:tgtEl>
                                        <p:attrNameLst>
                                          <p:attrName>ppt_x</p:attrName>
                                        </p:attrNameLst>
                                      </p:cBhvr>
                                      <p:tavLst>
                                        <p:tav tm="0">
                                          <p:val>
                                            <p:strVal val="#ppt_x"/>
                                          </p:val>
                                        </p:tav>
                                        <p:tav tm="100000">
                                          <p:val>
                                            <p:strVal val="#ppt_x"/>
                                          </p:val>
                                        </p:tav>
                                      </p:tavLst>
                                    </p:anim>
                                    <p:anim calcmode="lin" valueType="num">
                                      <p:cBhvr>
                                        <p:cTn id="75" dur="1000" fill="hold"/>
                                        <p:tgtEl>
                                          <p:spTgt spid="8">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689A8C5-52D5-57B3-2EC3-3FF13D5F99A9}"/>
              </a:ext>
            </a:extLst>
          </p:cNvPr>
          <p:cNvSpPr>
            <a:spLocks noGrp="1"/>
          </p:cNvSpPr>
          <p:nvPr>
            <p:ph type="title"/>
          </p:nvPr>
        </p:nvSpPr>
        <p:spPr/>
        <p:txBody>
          <a:bodyPr/>
          <a:lstStyle/>
          <a:p>
            <a:r>
              <a:rPr lang="fr-BE" dirty="0"/>
              <a:t>Météo </a:t>
            </a:r>
          </a:p>
        </p:txBody>
      </p:sp>
      <p:sp>
        <p:nvSpPr>
          <p:cNvPr id="3" name="Espace réservé du contenu 2">
            <a:extLst>
              <a:ext uri="{FF2B5EF4-FFF2-40B4-BE49-F238E27FC236}">
                <a16:creationId xmlns:a16="http://schemas.microsoft.com/office/drawing/2014/main" id="{713D8C5B-35CD-F981-F3A2-73ED9F5A8151}"/>
              </a:ext>
            </a:extLst>
          </p:cNvPr>
          <p:cNvSpPr>
            <a:spLocks noGrp="1"/>
          </p:cNvSpPr>
          <p:nvPr>
            <p:ph idx="1"/>
          </p:nvPr>
        </p:nvSpPr>
        <p:spPr>
          <a:xfrm>
            <a:off x="1024128" y="1850065"/>
            <a:ext cx="10269948" cy="4897575"/>
          </a:xfrm>
        </p:spPr>
        <p:txBody>
          <a:bodyPr>
            <a:normAutofit/>
          </a:bodyPr>
          <a:lstStyle/>
          <a:p>
            <a:r>
              <a:rPr lang="fr-BE" sz="2400" dirty="0">
                <a:latin typeface="Georgia" panose="02040502050405020303" pitchFamily="18" charset="0"/>
                <a:ea typeface="Cambria" panose="02040503050406030204" pitchFamily="18" charset="0"/>
                <a:cs typeface="Times New Roman" panose="02020603050405020304" pitchFamily="18" charset="0"/>
              </a:rPr>
              <a:t>R</a:t>
            </a:r>
            <a:r>
              <a:rPr lang="fr-BE" sz="2400" dirty="0">
                <a:effectLst/>
                <a:latin typeface="Georgia" panose="02040502050405020303" pitchFamily="18" charset="0"/>
                <a:ea typeface="Cambria" panose="02040503050406030204" pitchFamily="18" charset="0"/>
                <a:cs typeface="Times New Roman" panose="02020603050405020304" pitchFamily="18" charset="0"/>
              </a:rPr>
              <a:t>égulièrement en classe maternelle et en P1/P2, les élèves font quotidiennement la « météo »… il ne s’agit pas uniquement de regarder par la fenêtre pour identifier le temps qu’il fait, mais aussi de partir des </a:t>
            </a:r>
            <a:r>
              <a:rPr lang="fr-BE" sz="2400" dirty="0">
                <a:solidFill>
                  <a:srgbClr val="FF2561"/>
                </a:solidFill>
                <a:effectLst/>
                <a:latin typeface="Georgia" panose="02040502050405020303" pitchFamily="18" charset="0"/>
                <a:ea typeface="Cambria" panose="02040503050406030204" pitchFamily="18" charset="0"/>
                <a:cs typeface="Times New Roman" panose="02020603050405020304" pitchFamily="18" charset="0"/>
              </a:rPr>
              <a:t>sensations</a:t>
            </a:r>
            <a:r>
              <a:rPr lang="fr-BE" sz="2400" dirty="0">
                <a:effectLst/>
                <a:latin typeface="Georgia" panose="02040502050405020303" pitchFamily="18" charset="0"/>
                <a:ea typeface="Cambria" panose="02040503050406030204" pitchFamily="18" charset="0"/>
                <a:cs typeface="Times New Roman" panose="02020603050405020304" pitchFamily="18" charset="0"/>
              </a:rPr>
              <a:t> et des </a:t>
            </a:r>
            <a:r>
              <a:rPr lang="fr-BE" sz="2400" dirty="0">
                <a:solidFill>
                  <a:srgbClr val="FF2561"/>
                </a:solidFill>
                <a:effectLst/>
                <a:latin typeface="Georgia" panose="02040502050405020303" pitchFamily="18" charset="0"/>
                <a:ea typeface="Cambria" panose="02040503050406030204" pitchFamily="18" charset="0"/>
                <a:cs typeface="Times New Roman" panose="02020603050405020304" pitchFamily="18" charset="0"/>
              </a:rPr>
              <a:t>sens</a:t>
            </a:r>
            <a:r>
              <a:rPr lang="fr-BE" sz="2400" dirty="0">
                <a:effectLst/>
                <a:latin typeface="Georgia" panose="02040502050405020303" pitchFamily="18" charset="0"/>
                <a:ea typeface="Cambria" panose="02040503050406030204" pitchFamily="18" charset="0"/>
                <a:cs typeface="Times New Roman" panose="02020603050405020304" pitchFamily="18" charset="0"/>
              </a:rPr>
              <a:t>. </a:t>
            </a:r>
          </a:p>
          <a:p>
            <a:endParaRPr lang="fr-BE" sz="2400" dirty="0">
              <a:latin typeface="Georgia" panose="02040502050405020303" pitchFamily="18" charset="0"/>
              <a:ea typeface="Cambria" panose="02040503050406030204" pitchFamily="18" charset="0"/>
              <a:cs typeface="Times New Roman" panose="02020603050405020304" pitchFamily="18" charset="0"/>
            </a:endParaRPr>
          </a:p>
          <a:p>
            <a:r>
              <a:rPr lang="fr-BE" sz="2400" i="1" dirty="0">
                <a:effectLst/>
                <a:latin typeface="Georgia" panose="02040502050405020303" pitchFamily="18" charset="0"/>
                <a:ea typeface="Cambria" panose="02040503050406030204" pitchFamily="18" charset="0"/>
                <a:cs typeface="Times New Roman" panose="02020603050405020304" pitchFamily="18" charset="0"/>
              </a:rPr>
              <a:t>Entendons-nous la pluie ? </a:t>
            </a:r>
          </a:p>
          <a:p>
            <a:r>
              <a:rPr lang="fr-BE" sz="2400" i="1" dirty="0">
                <a:effectLst/>
                <a:latin typeface="Georgia" panose="02040502050405020303" pitchFamily="18" charset="0"/>
                <a:ea typeface="Cambria" panose="02040503050406030204" pitchFamily="18" charset="0"/>
                <a:cs typeface="Times New Roman" panose="02020603050405020304" pitchFamily="18" charset="0"/>
              </a:rPr>
              <a:t>Avez-vous eu froid aux mains ? </a:t>
            </a:r>
          </a:p>
          <a:p>
            <a:r>
              <a:rPr lang="fr-BE" sz="2400" i="1" dirty="0">
                <a:effectLst/>
                <a:latin typeface="Georgia" panose="02040502050405020303" pitchFamily="18" charset="0"/>
                <a:ea typeface="Cambria" panose="02040503050406030204" pitchFamily="18" charset="0"/>
                <a:cs typeface="Times New Roman" panose="02020603050405020304" pitchFamily="18" charset="0"/>
              </a:rPr>
              <a:t>Vos mains sont-elles humides ? </a:t>
            </a:r>
          </a:p>
          <a:p>
            <a:r>
              <a:rPr lang="fr-BE" sz="2400" i="1" dirty="0">
                <a:effectLst/>
                <a:latin typeface="Georgia" panose="02040502050405020303" pitchFamily="18" charset="0"/>
                <a:ea typeface="Cambria" panose="02040503050406030204" pitchFamily="18" charset="0"/>
                <a:cs typeface="Times New Roman" panose="02020603050405020304" pitchFamily="18" charset="0"/>
              </a:rPr>
              <a:t>Quel manteau avez-vous mis ce matin ? </a:t>
            </a:r>
          </a:p>
          <a:p>
            <a:r>
              <a:rPr lang="fr-BE" sz="2400" i="1" dirty="0">
                <a:effectLst/>
                <a:latin typeface="Georgia" panose="02040502050405020303" pitchFamily="18" charset="0"/>
                <a:ea typeface="Cambria" panose="02040503050406030204" pitchFamily="18" charset="0"/>
                <a:cs typeface="Times New Roman" panose="02020603050405020304" pitchFamily="18" charset="0"/>
              </a:rPr>
              <a:t>Etc. </a:t>
            </a:r>
            <a:endParaRPr lang="fr-BE" sz="2400" i="1" dirty="0"/>
          </a:p>
        </p:txBody>
      </p:sp>
      <p:pic>
        <p:nvPicPr>
          <p:cNvPr id="4" name="Image 3" descr="Météo (avec PDF)">
            <a:extLst>
              <a:ext uri="{FF2B5EF4-FFF2-40B4-BE49-F238E27FC236}">
                <a16:creationId xmlns:a16="http://schemas.microsoft.com/office/drawing/2014/main" id="{A350E641-DE2F-3C2A-AD15-26870E82469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311337" y="3282836"/>
            <a:ext cx="4578757" cy="2530366"/>
          </a:xfrm>
          <a:prstGeom prst="rect">
            <a:avLst/>
          </a:prstGeom>
          <a:noFill/>
          <a:ln>
            <a:noFill/>
          </a:ln>
        </p:spPr>
      </p:pic>
    </p:spTree>
    <p:extLst>
      <p:ext uri="{BB962C8B-B14F-4D97-AF65-F5344CB8AC3E}">
        <p14:creationId xmlns:p14="http://schemas.microsoft.com/office/powerpoint/2010/main" val="4180083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4"/>
                                        </p:tgtEl>
                                        <p:attrNameLst>
                                          <p:attrName>style.visibility</p:attrName>
                                        </p:attrNameLst>
                                      </p:cBhvr>
                                      <p:to>
                                        <p:strVal val="visible"/>
                                      </p:to>
                                    </p:set>
                                    <p:anim calcmode="lin" valueType="num">
                                      <p:cBhvr additive="base">
                                        <p:cTn id="43" dur="500" fill="hold"/>
                                        <p:tgtEl>
                                          <p:spTgt spid="4"/>
                                        </p:tgtEl>
                                        <p:attrNameLst>
                                          <p:attrName>ppt_x</p:attrName>
                                        </p:attrNameLst>
                                      </p:cBhvr>
                                      <p:tavLst>
                                        <p:tav tm="0">
                                          <p:val>
                                            <p:strVal val="#ppt_x"/>
                                          </p:val>
                                        </p:tav>
                                        <p:tav tm="100000">
                                          <p:val>
                                            <p:strVal val="#ppt_x"/>
                                          </p:val>
                                        </p:tav>
                                      </p:tavLst>
                                    </p:anim>
                                    <p:anim calcmode="lin" valueType="num">
                                      <p:cBhvr additive="base">
                                        <p:cTn id="4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8344C00-501D-9F41-171B-540C615A2696}"/>
              </a:ext>
            </a:extLst>
          </p:cNvPr>
          <p:cNvSpPr>
            <a:spLocks noGrp="1"/>
          </p:cNvSpPr>
          <p:nvPr>
            <p:ph type="title"/>
          </p:nvPr>
        </p:nvSpPr>
        <p:spPr>
          <a:xfrm>
            <a:off x="1024128" y="979354"/>
            <a:ext cx="9720072" cy="1499616"/>
          </a:xfrm>
        </p:spPr>
        <p:txBody>
          <a:bodyPr>
            <a:normAutofit fontScale="90000"/>
          </a:bodyPr>
          <a:lstStyle/>
          <a:p>
            <a:r>
              <a:rPr lang="fr-BE" dirty="0"/>
              <a:t>Puisque les connaissances se construisent sur la base des connaissances antérieures, </a:t>
            </a:r>
            <a:br>
              <a:rPr lang="fr-BE" dirty="0"/>
            </a:br>
            <a:br>
              <a:rPr lang="fr-BE" dirty="0"/>
            </a:br>
            <a:r>
              <a:rPr lang="fr-BE" dirty="0"/>
              <a:t>les enseignants ont intérêt à …</a:t>
            </a:r>
          </a:p>
        </p:txBody>
      </p:sp>
      <p:sp>
        <p:nvSpPr>
          <p:cNvPr id="4" name="ZoneTexte 3">
            <a:extLst>
              <a:ext uri="{FF2B5EF4-FFF2-40B4-BE49-F238E27FC236}">
                <a16:creationId xmlns:a16="http://schemas.microsoft.com/office/drawing/2014/main" id="{6293324C-AC52-8EB4-A45D-54D9BA0DA199}"/>
              </a:ext>
            </a:extLst>
          </p:cNvPr>
          <p:cNvSpPr txBox="1"/>
          <p:nvPr/>
        </p:nvSpPr>
        <p:spPr>
          <a:xfrm>
            <a:off x="1170589" y="3349812"/>
            <a:ext cx="9975632" cy="2528834"/>
          </a:xfrm>
          <a:prstGeom prst="rect">
            <a:avLst/>
          </a:prstGeom>
          <a:noFill/>
        </p:spPr>
        <p:txBody>
          <a:bodyPr wrap="square">
            <a:spAutoFit/>
          </a:bodyPr>
          <a:lstStyle/>
          <a:p>
            <a:pPr marL="342900" lvl="0" indent="-342900" algn="just">
              <a:lnSpc>
                <a:spcPct val="107000"/>
              </a:lnSpc>
              <a:buFont typeface="Symbol" panose="05050102010706020507" pitchFamily="18" charset="2"/>
              <a:buChar char=""/>
            </a:pPr>
            <a:r>
              <a:rPr lang="fr-FR" sz="2500" dirty="0">
                <a:effectLst/>
                <a:latin typeface="Arial Nova Cond Light" panose="020B0306020202020204" pitchFamily="34" charset="0"/>
                <a:ea typeface="MS Mincho" panose="02020609040205080304" pitchFamily="49" charset="-128"/>
                <a:cs typeface="Times" panose="02020603050405020304" pitchFamily="18" charset="0"/>
              </a:rPr>
              <a:t>se donner davantage d'outils permettant </a:t>
            </a:r>
            <a:r>
              <a:rPr lang="fr-FR" sz="2500" dirty="0">
                <a:solidFill>
                  <a:srgbClr val="FF2561"/>
                </a:solidFill>
                <a:effectLst/>
                <a:latin typeface="Arial Nova Cond Light" panose="020B0306020202020204" pitchFamily="34" charset="0"/>
                <a:ea typeface="MS Mincho" panose="02020609040205080304" pitchFamily="49" charset="-128"/>
                <a:cs typeface="Times" panose="02020603050405020304" pitchFamily="18" charset="0"/>
              </a:rPr>
              <a:t>d'évaluer les prérequis </a:t>
            </a:r>
            <a:r>
              <a:rPr lang="fr-FR" sz="2500" dirty="0">
                <a:effectLst/>
                <a:latin typeface="Arial Nova Cond Light" panose="020B0306020202020204" pitchFamily="34" charset="0"/>
                <a:ea typeface="MS Mincho" panose="02020609040205080304" pitchFamily="49" charset="-128"/>
                <a:cs typeface="Times" panose="02020603050405020304" pitchFamily="18" charset="0"/>
              </a:rPr>
              <a:t>(savoirs et savoir-faire) dont disposent leurs élèves ;</a:t>
            </a:r>
          </a:p>
          <a:p>
            <a:pPr lvl="0" algn="just">
              <a:lnSpc>
                <a:spcPct val="107000"/>
              </a:lnSpc>
            </a:pPr>
            <a:endParaRPr lang="fr-BE" sz="2500" dirty="0">
              <a:effectLst/>
              <a:latin typeface="Cambria" panose="02040503050406030204" pitchFamily="18" charset="0"/>
              <a:ea typeface="Cambria" panose="02040503050406030204" pitchFamily="18" charset="0"/>
              <a:cs typeface="Times New Roman" panose="02020603050405020304" pitchFamily="18" charset="0"/>
            </a:endParaRPr>
          </a:p>
          <a:p>
            <a:pPr marL="342900" lvl="0" indent="-342900" algn="just">
              <a:lnSpc>
                <a:spcPct val="107000"/>
              </a:lnSpc>
              <a:spcAft>
                <a:spcPts val="800"/>
              </a:spcAft>
              <a:buFont typeface="Symbol" panose="05050102010706020507" pitchFamily="18" charset="2"/>
              <a:buChar char=""/>
            </a:pPr>
            <a:r>
              <a:rPr lang="fr-FR" sz="2500" dirty="0">
                <a:effectLst/>
                <a:latin typeface="Arial Nova Cond Light" panose="020B0306020202020204" pitchFamily="34" charset="0"/>
                <a:ea typeface="MS Mincho" panose="02020609040205080304" pitchFamily="49" charset="-128"/>
                <a:cs typeface="Times" panose="02020603050405020304" pitchFamily="18" charset="0"/>
              </a:rPr>
              <a:t>tenir compte des </a:t>
            </a:r>
            <a:r>
              <a:rPr lang="fr-FR" sz="2500" dirty="0">
                <a:solidFill>
                  <a:srgbClr val="FF2561"/>
                </a:solidFill>
                <a:effectLst/>
                <a:latin typeface="Arial Nova Cond Light" panose="020B0306020202020204" pitchFamily="34" charset="0"/>
                <a:ea typeface="MS Mincho" panose="02020609040205080304" pitchFamily="49" charset="-128"/>
                <a:cs typeface="Times" panose="02020603050405020304" pitchFamily="18" charset="0"/>
              </a:rPr>
              <a:t>représentations</a:t>
            </a:r>
            <a:r>
              <a:rPr lang="fr-FR" sz="2500" dirty="0">
                <a:effectLst/>
                <a:latin typeface="Arial Nova Cond Light" panose="020B0306020202020204" pitchFamily="34" charset="0"/>
                <a:ea typeface="MS Mincho" panose="02020609040205080304" pitchFamily="49" charset="-128"/>
                <a:cs typeface="Times" panose="02020603050405020304" pitchFamily="18" charset="0"/>
              </a:rPr>
              <a:t>, des </a:t>
            </a:r>
            <a:r>
              <a:rPr lang="fr-FR" sz="2500" dirty="0">
                <a:solidFill>
                  <a:srgbClr val="FF2561"/>
                </a:solidFill>
                <a:effectLst/>
                <a:latin typeface="Arial Nova Cond Light" panose="020B0306020202020204" pitchFamily="34" charset="0"/>
                <a:ea typeface="MS Mincho" panose="02020609040205080304" pitchFamily="49" charset="-128"/>
                <a:cs typeface="Times" panose="02020603050405020304" pitchFamily="18" charset="0"/>
              </a:rPr>
              <a:t>conceptions</a:t>
            </a:r>
            <a:r>
              <a:rPr lang="fr-FR" sz="2500" dirty="0">
                <a:effectLst/>
                <a:latin typeface="Arial Nova Cond Light" panose="020B0306020202020204" pitchFamily="34" charset="0"/>
                <a:ea typeface="MS Mincho" panose="02020609040205080304" pitchFamily="49" charset="-128"/>
                <a:cs typeface="Times" panose="02020603050405020304" pitchFamily="18" charset="0"/>
              </a:rPr>
              <a:t> des élèves, car elles peuvent, soit servir de point d'appui, soit faire obstacle à l'acquisition de connaissances nouvelles (cf. essentiel n°1).</a:t>
            </a:r>
            <a:endParaRPr lang="fr-BE" sz="2500" dirty="0">
              <a:effectLst/>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01626798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429529-07A3-DD39-79A5-092B7B1866D8}"/>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CF622EAC-4506-CC5D-9C4D-DBCC90C1E575}"/>
              </a:ext>
            </a:extLst>
          </p:cNvPr>
          <p:cNvSpPr>
            <a:spLocks noGrp="1"/>
          </p:cNvSpPr>
          <p:nvPr>
            <p:ph type="title"/>
          </p:nvPr>
        </p:nvSpPr>
        <p:spPr/>
        <p:txBody>
          <a:bodyPr/>
          <a:lstStyle/>
          <a:p>
            <a:r>
              <a:rPr lang="fr-BE" dirty="0"/>
              <a:t>Plusieurs principes d’action</a:t>
            </a:r>
          </a:p>
        </p:txBody>
      </p:sp>
      <p:sp>
        <p:nvSpPr>
          <p:cNvPr id="3" name="Rectangle : coins arrondis 2">
            <a:extLst>
              <a:ext uri="{FF2B5EF4-FFF2-40B4-BE49-F238E27FC236}">
                <a16:creationId xmlns:a16="http://schemas.microsoft.com/office/drawing/2014/main" id="{BC91D648-8AE8-EC31-12FA-6A17F80FE299}"/>
              </a:ext>
            </a:extLst>
          </p:cNvPr>
          <p:cNvSpPr/>
          <p:nvPr/>
        </p:nvSpPr>
        <p:spPr>
          <a:xfrm>
            <a:off x="1023938" y="1911718"/>
            <a:ext cx="10497502" cy="794284"/>
          </a:xfrm>
          <a:prstGeom prst="roundRect">
            <a:avLst>
              <a:gd name="adj" fmla="val 10000"/>
            </a:avLst>
          </a:prstGeom>
          <a:solidFill>
            <a:schemeClr val="accent2">
              <a:lumMod val="50000"/>
            </a:schemeClr>
          </a:solidFill>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txBody>
          <a:bodyPr/>
          <a:lstStyle/>
          <a:p>
            <a:endParaRPr lang="fr-BE"/>
          </a:p>
        </p:txBody>
      </p:sp>
      <p:sp>
        <p:nvSpPr>
          <p:cNvPr id="5" name="ZoneTexte 4">
            <a:extLst>
              <a:ext uri="{FF2B5EF4-FFF2-40B4-BE49-F238E27FC236}">
                <a16:creationId xmlns:a16="http://schemas.microsoft.com/office/drawing/2014/main" id="{03CADFE5-4AAA-93B5-ADE0-73A75207EC75}"/>
              </a:ext>
            </a:extLst>
          </p:cNvPr>
          <p:cNvSpPr txBox="1"/>
          <p:nvPr/>
        </p:nvSpPr>
        <p:spPr>
          <a:xfrm>
            <a:off x="1355408" y="2088718"/>
            <a:ext cx="9720262" cy="461665"/>
          </a:xfrm>
          <a:prstGeom prst="rect">
            <a:avLst/>
          </a:prstGeom>
          <a:noFill/>
        </p:spPr>
        <p:txBody>
          <a:bodyPr wrap="square">
            <a:spAutoFit/>
          </a:bodyPr>
          <a:lstStyle/>
          <a:p>
            <a:pPr lvl="0">
              <a:lnSpc>
                <a:spcPct val="100000"/>
              </a:lnSpc>
            </a:pPr>
            <a:r>
              <a:rPr lang="fr-BE" sz="2400" b="1" i="1" dirty="0">
                <a:solidFill>
                  <a:schemeClr val="bg1"/>
                </a:solidFill>
              </a:rPr>
              <a:t>Un premier principe constructiviste : l’importance des connaissances antérieures</a:t>
            </a:r>
            <a:endParaRPr lang="en-US" sz="2400" dirty="0">
              <a:solidFill>
                <a:schemeClr val="bg1"/>
              </a:solidFill>
            </a:endParaRPr>
          </a:p>
        </p:txBody>
      </p:sp>
      <p:sp>
        <p:nvSpPr>
          <p:cNvPr id="8" name="Rectangle : coins arrondis 7">
            <a:extLst>
              <a:ext uri="{FF2B5EF4-FFF2-40B4-BE49-F238E27FC236}">
                <a16:creationId xmlns:a16="http://schemas.microsoft.com/office/drawing/2014/main" id="{265BC33F-8C64-E1F8-39A5-5677E329F564}"/>
              </a:ext>
            </a:extLst>
          </p:cNvPr>
          <p:cNvSpPr/>
          <p:nvPr/>
        </p:nvSpPr>
        <p:spPr>
          <a:xfrm>
            <a:off x="1050608" y="2858402"/>
            <a:ext cx="10470832" cy="794284"/>
          </a:xfrm>
          <a:prstGeom prst="roundRect">
            <a:avLst>
              <a:gd name="adj" fmla="val 10000"/>
            </a:avLst>
          </a:prstGeom>
          <a:solidFill>
            <a:schemeClr val="accent2">
              <a:lumMod val="75000"/>
            </a:schemeClr>
          </a:solidFill>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txBody>
          <a:bodyPr/>
          <a:lstStyle/>
          <a:p>
            <a:endParaRPr lang="fr-BE"/>
          </a:p>
        </p:txBody>
      </p:sp>
      <p:sp>
        <p:nvSpPr>
          <p:cNvPr id="9" name="ZoneTexte 8">
            <a:extLst>
              <a:ext uri="{FF2B5EF4-FFF2-40B4-BE49-F238E27FC236}">
                <a16:creationId xmlns:a16="http://schemas.microsoft.com/office/drawing/2014/main" id="{E7DB7361-5B38-8432-B766-A2902E5DABF3}"/>
              </a:ext>
            </a:extLst>
          </p:cNvPr>
          <p:cNvSpPr txBox="1"/>
          <p:nvPr/>
        </p:nvSpPr>
        <p:spPr>
          <a:xfrm>
            <a:off x="1421130" y="3001907"/>
            <a:ext cx="10157460" cy="446276"/>
          </a:xfrm>
          <a:prstGeom prst="rect">
            <a:avLst/>
          </a:prstGeom>
          <a:noFill/>
        </p:spPr>
        <p:txBody>
          <a:bodyPr wrap="square">
            <a:spAutoFit/>
          </a:bodyPr>
          <a:lstStyle/>
          <a:p>
            <a:pPr lvl="0">
              <a:lnSpc>
                <a:spcPct val="100000"/>
              </a:lnSpc>
            </a:pPr>
            <a:r>
              <a:rPr lang="fr-FR" sz="2300" b="1" i="1" dirty="0">
                <a:solidFill>
                  <a:schemeClr val="bg1"/>
                </a:solidFill>
              </a:rPr>
              <a:t>Un deuxième principe constructiviste : la transformation de ses connaissances antérieures</a:t>
            </a:r>
          </a:p>
        </p:txBody>
      </p:sp>
      <p:sp>
        <p:nvSpPr>
          <p:cNvPr id="10" name="Rectangle : coins arrondis 9">
            <a:extLst>
              <a:ext uri="{FF2B5EF4-FFF2-40B4-BE49-F238E27FC236}">
                <a16:creationId xmlns:a16="http://schemas.microsoft.com/office/drawing/2014/main" id="{FF9C63D0-3641-E67D-77B3-4F5BDBA3D53A}"/>
              </a:ext>
            </a:extLst>
          </p:cNvPr>
          <p:cNvSpPr/>
          <p:nvPr/>
        </p:nvSpPr>
        <p:spPr>
          <a:xfrm>
            <a:off x="1050608" y="3818995"/>
            <a:ext cx="10470832" cy="794284"/>
          </a:xfrm>
          <a:prstGeom prst="roundRect">
            <a:avLst>
              <a:gd name="adj" fmla="val 10000"/>
            </a:avLst>
          </a:prstGeom>
          <a:solidFill>
            <a:schemeClr val="accent2">
              <a:lumMod val="60000"/>
              <a:lumOff val="40000"/>
            </a:schemeClr>
          </a:solidFill>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txBody>
          <a:bodyPr/>
          <a:lstStyle/>
          <a:p>
            <a:endParaRPr lang="fr-BE"/>
          </a:p>
        </p:txBody>
      </p:sp>
      <p:sp>
        <p:nvSpPr>
          <p:cNvPr id="11" name="ZoneTexte 10">
            <a:extLst>
              <a:ext uri="{FF2B5EF4-FFF2-40B4-BE49-F238E27FC236}">
                <a16:creationId xmlns:a16="http://schemas.microsoft.com/office/drawing/2014/main" id="{F20A59AA-561C-27F0-F8D8-E6C7F154DA4A}"/>
              </a:ext>
            </a:extLst>
          </p:cNvPr>
          <p:cNvSpPr txBox="1"/>
          <p:nvPr/>
        </p:nvSpPr>
        <p:spPr>
          <a:xfrm>
            <a:off x="1176338" y="3985304"/>
            <a:ext cx="9720262" cy="446276"/>
          </a:xfrm>
          <a:prstGeom prst="rect">
            <a:avLst/>
          </a:prstGeom>
          <a:noFill/>
        </p:spPr>
        <p:txBody>
          <a:bodyPr wrap="square">
            <a:spAutoFit/>
          </a:bodyPr>
          <a:lstStyle/>
          <a:p>
            <a:pPr lvl="0">
              <a:lnSpc>
                <a:spcPct val="100000"/>
              </a:lnSpc>
            </a:pPr>
            <a:r>
              <a:rPr lang="fr-FR" sz="2300" b="1" i="1" dirty="0">
                <a:solidFill>
                  <a:schemeClr val="bg1"/>
                </a:solidFill>
              </a:rPr>
              <a:t>Un troisième principe du constructivisme : développement d'une pédagogie active</a:t>
            </a:r>
          </a:p>
        </p:txBody>
      </p:sp>
      <p:sp>
        <p:nvSpPr>
          <p:cNvPr id="12" name="Rectangle : coins arrondis 11">
            <a:extLst>
              <a:ext uri="{FF2B5EF4-FFF2-40B4-BE49-F238E27FC236}">
                <a16:creationId xmlns:a16="http://schemas.microsoft.com/office/drawing/2014/main" id="{0067B9D1-8896-4A8E-561D-779DC6D34660}"/>
              </a:ext>
            </a:extLst>
          </p:cNvPr>
          <p:cNvSpPr/>
          <p:nvPr/>
        </p:nvSpPr>
        <p:spPr>
          <a:xfrm>
            <a:off x="1024128" y="4779588"/>
            <a:ext cx="10497312" cy="794284"/>
          </a:xfrm>
          <a:prstGeom prst="roundRect">
            <a:avLst>
              <a:gd name="adj" fmla="val 10000"/>
            </a:avLst>
          </a:prstGeom>
          <a:solidFill>
            <a:schemeClr val="accent2">
              <a:lumMod val="40000"/>
              <a:lumOff val="60000"/>
            </a:schemeClr>
          </a:solidFill>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txBody>
          <a:bodyPr/>
          <a:lstStyle/>
          <a:p>
            <a:endParaRPr lang="fr-BE"/>
          </a:p>
        </p:txBody>
      </p:sp>
      <p:sp>
        <p:nvSpPr>
          <p:cNvPr id="13" name="ZoneTexte 12">
            <a:extLst>
              <a:ext uri="{FF2B5EF4-FFF2-40B4-BE49-F238E27FC236}">
                <a16:creationId xmlns:a16="http://schemas.microsoft.com/office/drawing/2014/main" id="{1880DC0F-4B78-333A-D656-1FB3929BF7A4}"/>
              </a:ext>
            </a:extLst>
          </p:cNvPr>
          <p:cNvSpPr txBox="1"/>
          <p:nvPr/>
        </p:nvSpPr>
        <p:spPr>
          <a:xfrm>
            <a:off x="1149858" y="4945897"/>
            <a:ext cx="9720262" cy="461665"/>
          </a:xfrm>
          <a:prstGeom prst="rect">
            <a:avLst/>
          </a:prstGeom>
          <a:noFill/>
        </p:spPr>
        <p:txBody>
          <a:bodyPr wrap="square">
            <a:spAutoFit/>
          </a:bodyPr>
          <a:lstStyle/>
          <a:p>
            <a:pPr lvl="0">
              <a:lnSpc>
                <a:spcPct val="100000"/>
              </a:lnSpc>
            </a:pPr>
            <a:r>
              <a:rPr lang="fr-FR" sz="2400" b="1" i="1" dirty="0">
                <a:solidFill>
                  <a:schemeClr val="bg1"/>
                </a:solidFill>
              </a:rPr>
              <a:t>Un quatrième principe du constructivisme : favoriser la découverte par le jeu</a:t>
            </a:r>
          </a:p>
        </p:txBody>
      </p:sp>
      <p:sp>
        <p:nvSpPr>
          <p:cNvPr id="14" name="Rectangle : coins arrondis 13">
            <a:extLst>
              <a:ext uri="{FF2B5EF4-FFF2-40B4-BE49-F238E27FC236}">
                <a16:creationId xmlns:a16="http://schemas.microsoft.com/office/drawing/2014/main" id="{29003E2F-66A5-0B97-9555-CE0775B603C3}"/>
              </a:ext>
            </a:extLst>
          </p:cNvPr>
          <p:cNvSpPr/>
          <p:nvPr/>
        </p:nvSpPr>
        <p:spPr>
          <a:xfrm>
            <a:off x="1023938" y="5740180"/>
            <a:ext cx="10497502" cy="794284"/>
          </a:xfrm>
          <a:prstGeom prst="roundRect">
            <a:avLst>
              <a:gd name="adj" fmla="val 10000"/>
            </a:avLst>
          </a:prstGeom>
          <a:solidFill>
            <a:schemeClr val="accent3">
              <a:lumMod val="60000"/>
              <a:lumOff val="40000"/>
            </a:schemeClr>
          </a:solidFill>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txBody>
          <a:bodyPr/>
          <a:lstStyle/>
          <a:p>
            <a:endParaRPr lang="fr-BE" dirty="0"/>
          </a:p>
        </p:txBody>
      </p:sp>
      <p:sp>
        <p:nvSpPr>
          <p:cNvPr id="15" name="ZoneTexte 14">
            <a:extLst>
              <a:ext uri="{FF2B5EF4-FFF2-40B4-BE49-F238E27FC236}">
                <a16:creationId xmlns:a16="http://schemas.microsoft.com/office/drawing/2014/main" id="{449AF4CA-9D1C-0136-7DF3-9660C6860395}"/>
              </a:ext>
            </a:extLst>
          </p:cNvPr>
          <p:cNvSpPr txBox="1"/>
          <p:nvPr/>
        </p:nvSpPr>
        <p:spPr>
          <a:xfrm>
            <a:off x="1149668" y="5906489"/>
            <a:ext cx="9720262" cy="461665"/>
          </a:xfrm>
          <a:prstGeom prst="rect">
            <a:avLst/>
          </a:prstGeom>
          <a:noFill/>
        </p:spPr>
        <p:txBody>
          <a:bodyPr wrap="square">
            <a:spAutoFit/>
          </a:bodyPr>
          <a:lstStyle/>
          <a:p>
            <a:pPr lvl="0">
              <a:lnSpc>
                <a:spcPct val="100000"/>
              </a:lnSpc>
            </a:pPr>
            <a:r>
              <a:rPr lang="fr-FR" sz="2400" b="1" i="1" dirty="0">
                <a:solidFill>
                  <a:schemeClr val="bg1"/>
                </a:solidFill>
              </a:rPr>
              <a:t>Un cinquième principe du constructivisme : favoriser les situations-problèmes</a:t>
            </a:r>
          </a:p>
        </p:txBody>
      </p:sp>
      <p:sp>
        <p:nvSpPr>
          <p:cNvPr id="16" name="Rectangle 15" descr="Confused Person">
            <a:extLst>
              <a:ext uri="{FF2B5EF4-FFF2-40B4-BE49-F238E27FC236}">
                <a16:creationId xmlns:a16="http://schemas.microsoft.com/office/drawing/2014/main" id="{7F664456-6CC6-B48F-DF97-84E9EF7F62B9}"/>
              </a:ext>
            </a:extLst>
          </p:cNvPr>
          <p:cNvSpPr/>
          <p:nvPr/>
        </p:nvSpPr>
        <p:spPr>
          <a:xfrm>
            <a:off x="1024128" y="2119964"/>
            <a:ext cx="436856" cy="436856"/>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endParaRPr lang="fr-BE"/>
          </a:p>
        </p:txBody>
      </p:sp>
      <p:sp>
        <p:nvSpPr>
          <p:cNvPr id="17" name="Rectangle 16" descr="Head with Gears">
            <a:extLst>
              <a:ext uri="{FF2B5EF4-FFF2-40B4-BE49-F238E27FC236}">
                <a16:creationId xmlns:a16="http://schemas.microsoft.com/office/drawing/2014/main" id="{8152FFD3-E421-C54A-75FF-5B1F66A14F33}"/>
              </a:ext>
            </a:extLst>
          </p:cNvPr>
          <p:cNvSpPr/>
          <p:nvPr/>
        </p:nvSpPr>
        <p:spPr>
          <a:xfrm>
            <a:off x="1050608" y="3072862"/>
            <a:ext cx="436856" cy="436856"/>
          </a:xfrm>
          <a:prstGeom prst="rect">
            <a:avLst/>
          </a:prstGeom>
          <a: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endParaRPr lang="fr-BE"/>
          </a:p>
        </p:txBody>
      </p:sp>
      <p:sp>
        <p:nvSpPr>
          <p:cNvPr id="4" name="Flèche : droite 3">
            <a:extLst>
              <a:ext uri="{FF2B5EF4-FFF2-40B4-BE49-F238E27FC236}">
                <a16:creationId xmlns:a16="http://schemas.microsoft.com/office/drawing/2014/main" id="{BBAA36D4-4BFA-B210-F91D-D6B9D520EE8C}"/>
              </a:ext>
            </a:extLst>
          </p:cNvPr>
          <p:cNvSpPr/>
          <p:nvPr/>
        </p:nvSpPr>
        <p:spPr>
          <a:xfrm>
            <a:off x="26670" y="4862741"/>
            <a:ext cx="1023938" cy="62797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Tree>
    <p:extLst>
      <p:ext uri="{BB962C8B-B14F-4D97-AF65-F5344CB8AC3E}">
        <p14:creationId xmlns:p14="http://schemas.microsoft.com/office/powerpoint/2010/main" val="390796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CB9C9A2-22CD-7C34-4146-A0FFE61CF44A}"/>
              </a:ext>
            </a:extLst>
          </p:cNvPr>
          <p:cNvSpPr>
            <a:spLocks noGrp="1"/>
          </p:cNvSpPr>
          <p:nvPr>
            <p:ph type="title"/>
          </p:nvPr>
        </p:nvSpPr>
        <p:spPr/>
        <p:txBody>
          <a:bodyPr/>
          <a:lstStyle/>
          <a:p>
            <a:r>
              <a:rPr lang="fr-BE" dirty="0"/>
              <a:t>L’apport du jeu</a:t>
            </a:r>
          </a:p>
        </p:txBody>
      </p:sp>
      <p:sp>
        <p:nvSpPr>
          <p:cNvPr id="3" name="Espace réservé du contenu 2">
            <a:extLst>
              <a:ext uri="{FF2B5EF4-FFF2-40B4-BE49-F238E27FC236}">
                <a16:creationId xmlns:a16="http://schemas.microsoft.com/office/drawing/2014/main" id="{05232D6D-3C37-73A5-A0F0-A7AD7F8A852B}"/>
              </a:ext>
            </a:extLst>
          </p:cNvPr>
          <p:cNvSpPr>
            <a:spLocks noGrp="1"/>
          </p:cNvSpPr>
          <p:nvPr>
            <p:ph idx="1"/>
          </p:nvPr>
        </p:nvSpPr>
        <p:spPr>
          <a:xfrm>
            <a:off x="554228" y="1714500"/>
            <a:ext cx="11332972" cy="4762500"/>
          </a:xfrm>
        </p:spPr>
        <p:txBody>
          <a:bodyPr>
            <a:noAutofit/>
          </a:bodyPr>
          <a:lstStyle/>
          <a:p>
            <a:r>
              <a:rPr lang="fr-FR" sz="3200" dirty="0">
                <a:effectLst/>
                <a:latin typeface="Arial Nova Cond Light" panose="020B0306020202020204" pitchFamily="34" charset="0"/>
                <a:ea typeface="MS Mincho" panose="02020609040205080304" pitchFamily="49" charset="-128"/>
                <a:cs typeface="Times" panose="02020603050405020304" pitchFamily="18" charset="0"/>
              </a:rPr>
              <a:t>- Naturellement curieux, l’enfant explore, manipule, construit, crée, se questionne, pose des questions et évolue dans le monde selon ce qu'on pourrait appeler une « </a:t>
            </a:r>
            <a:r>
              <a:rPr lang="fr-FR" sz="3200" dirty="0">
                <a:solidFill>
                  <a:srgbClr val="FF2561"/>
                </a:solidFill>
                <a:effectLst/>
                <a:latin typeface="Arial Nova Cond Light" panose="020B0306020202020204" pitchFamily="34" charset="0"/>
                <a:ea typeface="MS Mincho" panose="02020609040205080304" pitchFamily="49" charset="-128"/>
                <a:cs typeface="Times" panose="02020603050405020304" pitchFamily="18" charset="0"/>
              </a:rPr>
              <a:t>démarche d’enquête </a:t>
            </a:r>
            <a:r>
              <a:rPr lang="fr-FR" sz="3200" dirty="0">
                <a:effectLst/>
                <a:latin typeface="Arial Nova Cond Light" panose="020B0306020202020204" pitchFamily="34" charset="0"/>
                <a:ea typeface="MS Mincho" panose="02020609040205080304" pitchFamily="49" charset="-128"/>
                <a:cs typeface="Times" panose="02020603050405020304" pitchFamily="18" charset="0"/>
              </a:rPr>
              <a:t>» (Ontario, </a:t>
            </a:r>
            <a:r>
              <a:rPr lang="fr-FR" sz="3200" dirty="0" err="1">
                <a:effectLst/>
                <a:latin typeface="Arial Nova Cond Light" panose="020B0306020202020204" pitchFamily="34" charset="0"/>
                <a:ea typeface="MS Mincho" panose="02020609040205080304" pitchFamily="49" charset="-128"/>
                <a:cs typeface="Times" panose="02020603050405020304" pitchFamily="18" charset="0"/>
              </a:rPr>
              <a:t>n.d</a:t>
            </a:r>
            <a:r>
              <a:rPr lang="fr-FR" sz="3200" dirty="0">
                <a:effectLst/>
                <a:latin typeface="Arial Nova Cond Light" panose="020B0306020202020204" pitchFamily="34" charset="0"/>
                <a:ea typeface="MS Mincho" panose="02020609040205080304" pitchFamily="49" charset="-128"/>
                <a:cs typeface="Times" panose="02020603050405020304" pitchFamily="18" charset="0"/>
              </a:rPr>
              <a:t>.) ».</a:t>
            </a:r>
          </a:p>
          <a:p>
            <a:r>
              <a:rPr lang="fr-BE" sz="3200" dirty="0">
                <a:latin typeface="Arial Nova Cond Light" panose="020B0306020202020204" pitchFamily="34" charset="0"/>
                <a:ea typeface="MS Mincho" panose="02020609040205080304" pitchFamily="49" charset="-128"/>
                <a:cs typeface="Times" panose="02020603050405020304" pitchFamily="18" charset="0"/>
              </a:rPr>
              <a:t>- Le jeu est le </a:t>
            </a:r>
            <a:r>
              <a:rPr lang="fr-BE" sz="3200" dirty="0">
                <a:solidFill>
                  <a:srgbClr val="FF2561"/>
                </a:solidFill>
                <a:latin typeface="Arial Nova Cond Light" panose="020B0306020202020204" pitchFamily="34" charset="0"/>
                <a:ea typeface="MS Mincho" panose="02020609040205080304" pitchFamily="49" charset="-128"/>
                <a:cs typeface="Times" panose="02020603050405020304" pitchFamily="18" charset="0"/>
              </a:rPr>
              <a:t>véhicule de l’apprentissage </a:t>
            </a:r>
            <a:r>
              <a:rPr lang="fr-BE" sz="3200" dirty="0">
                <a:latin typeface="Arial Nova Cond Light" panose="020B0306020202020204" pitchFamily="34" charset="0"/>
                <a:ea typeface="MS Mincho" panose="02020609040205080304" pitchFamily="49" charset="-128"/>
                <a:cs typeface="Times" panose="02020603050405020304" pitchFamily="18" charset="0"/>
              </a:rPr>
              <a:t>et est au cœur de </a:t>
            </a:r>
            <a:r>
              <a:rPr lang="fr-BE" sz="3200" dirty="0">
                <a:solidFill>
                  <a:srgbClr val="FF2561"/>
                </a:solidFill>
                <a:latin typeface="Arial Nova Cond Light" panose="020B0306020202020204" pitchFamily="34" charset="0"/>
                <a:ea typeface="MS Mincho" panose="02020609040205080304" pitchFamily="49" charset="-128"/>
                <a:cs typeface="Times" panose="02020603050405020304" pitchFamily="18" charset="0"/>
              </a:rPr>
              <a:t>l’innovation</a:t>
            </a:r>
            <a:r>
              <a:rPr lang="fr-BE" sz="3200" dirty="0">
                <a:latin typeface="Arial Nova Cond Light" panose="020B0306020202020204" pitchFamily="34" charset="0"/>
                <a:ea typeface="MS Mincho" panose="02020609040205080304" pitchFamily="49" charset="-128"/>
                <a:cs typeface="Times" panose="02020603050405020304" pitchFamily="18" charset="0"/>
              </a:rPr>
              <a:t> et de la créativité. </a:t>
            </a:r>
          </a:p>
          <a:p>
            <a:r>
              <a:rPr lang="fr-BE" sz="3200" dirty="0">
                <a:latin typeface="Arial Nova Cond Light" panose="020B0306020202020204" pitchFamily="34" charset="0"/>
                <a:ea typeface="MS Mincho" panose="02020609040205080304" pitchFamily="49" charset="-128"/>
                <a:cs typeface="Times" panose="02020603050405020304" pitchFamily="18" charset="0"/>
              </a:rPr>
              <a:t>- occasions d’apprendre dans le contexte où l’enfant est le plus réceptif. Le </a:t>
            </a:r>
            <a:r>
              <a:rPr lang="fr-BE" sz="3200" dirty="0">
                <a:solidFill>
                  <a:srgbClr val="FF2561"/>
                </a:solidFill>
                <a:latin typeface="Arial Nova Cond Light" panose="020B0306020202020204" pitchFamily="34" charset="0"/>
                <a:ea typeface="MS Mincho" panose="02020609040205080304" pitchFamily="49" charset="-128"/>
                <a:cs typeface="Times" panose="02020603050405020304" pitchFamily="18" charset="0"/>
              </a:rPr>
              <a:t>jeu et le travail </a:t>
            </a:r>
            <a:r>
              <a:rPr lang="fr-BE" sz="3200" dirty="0">
                <a:latin typeface="Arial Nova Cond Light" panose="020B0306020202020204" pitchFamily="34" charset="0"/>
                <a:ea typeface="MS Mincho" panose="02020609040205080304" pitchFamily="49" charset="-128"/>
                <a:cs typeface="Times" panose="02020603050405020304" pitchFamily="18" charset="0"/>
              </a:rPr>
              <a:t>scolaire ne constituent </a:t>
            </a:r>
            <a:r>
              <a:rPr lang="fr-BE" sz="3200" dirty="0">
                <a:solidFill>
                  <a:srgbClr val="FF2561"/>
                </a:solidFill>
                <a:latin typeface="Arial Nova Cond Light" panose="020B0306020202020204" pitchFamily="34" charset="0"/>
                <a:ea typeface="MS Mincho" panose="02020609040205080304" pitchFamily="49" charset="-128"/>
                <a:cs typeface="Times" panose="02020603050405020304" pitchFamily="18" charset="0"/>
              </a:rPr>
              <a:t>pas des catégories distinctes </a:t>
            </a:r>
            <a:r>
              <a:rPr lang="fr-BE" sz="3200" dirty="0">
                <a:latin typeface="Arial Nova Cond Light" panose="020B0306020202020204" pitchFamily="34" charset="0"/>
                <a:ea typeface="MS Mincho" panose="02020609040205080304" pitchFamily="49" charset="-128"/>
                <a:cs typeface="Times" panose="02020603050405020304" pitchFamily="18" charset="0"/>
              </a:rPr>
              <a:t>pour l’enfant.</a:t>
            </a:r>
          </a:p>
          <a:p>
            <a:r>
              <a:rPr lang="fr-BE" sz="3200" dirty="0">
                <a:solidFill>
                  <a:srgbClr val="00B0F0"/>
                </a:solidFill>
                <a:latin typeface="Arial Nova Cond Light" panose="020B0306020202020204" pitchFamily="34" charset="0"/>
                <a:ea typeface="MS Mincho" panose="02020609040205080304" pitchFamily="49" charset="-128"/>
                <a:cs typeface="Times" panose="02020603050405020304" pitchFamily="18" charset="0"/>
                <a:sym typeface="Wingdings" panose="05000000000000000000" pitchFamily="2" charset="2"/>
              </a:rPr>
              <a:t>Essentiel 6</a:t>
            </a:r>
          </a:p>
          <a:p>
            <a:r>
              <a:rPr lang="fr-BE" sz="2300" dirty="0">
                <a:solidFill>
                  <a:srgbClr val="00B0F0"/>
                </a:solidFill>
                <a:latin typeface="Arial Nova Cond Light" panose="020B0306020202020204" pitchFamily="34" charset="0"/>
                <a:ea typeface="MS Mincho" panose="02020609040205080304" pitchFamily="49" charset="-128"/>
                <a:cs typeface="Times" panose="02020603050405020304" pitchFamily="18" charset="0"/>
                <a:sym typeface="Wingdings" panose="05000000000000000000" pitchFamily="2" charset="2"/>
              </a:rPr>
              <a:t>Apprentissage par le jeu</a:t>
            </a:r>
            <a:endParaRPr lang="fr-BE" sz="2300" dirty="0">
              <a:solidFill>
                <a:srgbClr val="00B0F0"/>
              </a:solidFill>
              <a:latin typeface="Arial Nova Cond Light" panose="020B0306020202020204" pitchFamily="34" charset="0"/>
              <a:ea typeface="MS Mincho" panose="02020609040205080304" pitchFamily="49" charset="-128"/>
              <a:cs typeface="Times" panose="02020603050405020304" pitchFamily="18" charset="0"/>
            </a:endParaRPr>
          </a:p>
        </p:txBody>
      </p:sp>
      <p:pic>
        <p:nvPicPr>
          <p:cNvPr id="4" name="Image 3" descr="Une image contenant intérieur&#10;&#10;Description générée automatiquement">
            <a:extLst>
              <a:ext uri="{FF2B5EF4-FFF2-40B4-BE49-F238E27FC236}">
                <a16:creationId xmlns:a16="http://schemas.microsoft.com/office/drawing/2014/main" id="{48375D95-2F63-8CC8-E8CD-C16578F2081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737915" y="5225480"/>
            <a:ext cx="2264410" cy="1632520"/>
          </a:xfrm>
          <a:prstGeom prst="rect">
            <a:avLst/>
          </a:prstGeom>
          <a:noFill/>
          <a:ln>
            <a:noFill/>
          </a:ln>
          <a:extLst>
            <a:ext uri="{FAA26D3D-D897-4be2-8F04-BA451C77F1D7}">
              <ma14:placeholderFlag xmlns:lc="http://schemas.openxmlformats.org/drawingml/2006/lockedCanvas" xmlns="" xmlns:mo="http://schemas.microsoft.com/office/mac/office/2008/main" xmlns:mv="urn:schemas-microsoft-com:mac:vml" xmlns:o="urn:schemas-microsoft-com:office:office" xmlns:v="urn:schemas-microsoft-com:vml" xmlns:w10="urn:schemas-microsoft-com:office:word" xmlns:w="http://schemas.openxmlformats.org/wordprocessingml/2006/main" xmlns:ma14="http://schemas.microsoft.com/office/mac/drawingml/2011/main"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6sdtdh="http://schemas.microsoft.com/office/word/2020/wordml/sdtdatahash" xmlns:w16="http://schemas.microsoft.com/office/word/2018/wordml" xmlns:w16cid="http://schemas.microsoft.com/office/word/2016/wordml/cid" xmlns:w16cex="http://schemas.microsoft.com/office/word/2018/wordml/cex"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oel="http://schemas.microsoft.com/office/2019/extlst"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a:ext>
          </a:extLst>
        </p:spPr>
      </p:pic>
      <p:sp>
        <p:nvSpPr>
          <p:cNvPr id="5" name="Rectangle : coins arrondis 4">
            <a:extLst>
              <a:ext uri="{FF2B5EF4-FFF2-40B4-BE49-F238E27FC236}">
                <a16:creationId xmlns:a16="http://schemas.microsoft.com/office/drawing/2014/main" id="{A44C1FA9-8115-F828-BC39-B9968C50227C}"/>
              </a:ext>
            </a:extLst>
          </p:cNvPr>
          <p:cNvSpPr/>
          <p:nvPr/>
        </p:nvSpPr>
        <p:spPr>
          <a:xfrm>
            <a:off x="1024128" y="74352"/>
            <a:ext cx="10497312" cy="794284"/>
          </a:xfrm>
          <a:prstGeom prst="roundRect">
            <a:avLst>
              <a:gd name="adj" fmla="val 10000"/>
            </a:avLst>
          </a:prstGeom>
          <a:solidFill>
            <a:schemeClr val="accent2">
              <a:lumMod val="40000"/>
              <a:lumOff val="60000"/>
            </a:schemeClr>
          </a:solidFill>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txBody>
          <a:bodyPr/>
          <a:lstStyle/>
          <a:p>
            <a:endParaRPr lang="fr-BE"/>
          </a:p>
        </p:txBody>
      </p:sp>
      <p:sp>
        <p:nvSpPr>
          <p:cNvPr id="6" name="ZoneTexte 5">
            <a:extLst>
              <a:ext uri="{FF2B5EF4-FFF2-40B4-BE49-F238E27FC236}">
                <a16:creationId xmlns:a16="http://schemas.microsoft.com/office/drawing/2014/main" id="{074F9A5D-033A-907C-48CB-2252A0E3AD37}"/>
              </a:ext>
            </a:extLst>
          </p:cNvPr>
          <p:cNvSpPr txBox="1"/>
          <p:nvPr/>
        </p:nvSpPr>
        <p:spPr>
          <a:xfrm>
            <a:off x="1149858" y="240661"/>
            <a:ext cx="9720262" cy="461665"/>
          </a:xfrm>
          <a:prstGeom prst="rect">
            <a:avLst/>
          </a:prstGeom>
          <a:noFill/>
        </p:spPr>
        <p:txBody>
          <a:bodyPr wrap="square">
            <a:spAutoFit/>
          </a:bodyPr>
          <a:lstStyle/>
          <a:p>
            <a:pPr lvl="0">
              <a:lnSpc>
                <a:spcPct val="100000"/>
              </a:lnSpc>
            </a:pPr>
            <a:r>
              <a:rPr lang="fr-FR" sz="2400" b="1" i="1" dirty="0">
                <a:solidFill>
                  <a:schemeClr val="bg1"/>
                </a:solidFill>
              </a:rPr>
              <a:t>Un quatrième principe du constructivisme : favoriser la découverte par le jeu</a:t>
            </a:r>
          </a:p>
        </p:txBody>
      </p:sp>
      <p:pic>
        <p:nvPicPr>
          <p:cNvPr id="9" name="Picture 2" descr="Résultat d’images pour lecture picto">
            <a:extLst>
              <a:ext uri="{FF2B5EF4-FFF2-40B4-BE49-F238E27FC236}">
                <a16:creationId xmlns:a16="http://schemas.microsoft.com/office/drawing/2014/main" id="{8298DD44-5F91-1D65-43B5-BAF33345A6E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0569" r="10651"/>
          <a:stretch/>
        </p:blipFill>
        <p:spPr bwMode="auto">
          <a:xfrm>
            <a:off x="3225487" y="5225480"/>
            <a:ext cx="1135968" cy="1082415"/>
          </a:xfrm>
          <a:prstGeom prst="rect">
            <a:avLst/>
          </a:prstGeom>
          <a:noFill/>
          <a:extLst>
            <a:ext uri="{909E8E84-426E-40DD-AFC4-6F175D3DCCD1}">
              <a14:hiddenFill xmlns:a14="http://schemas.microsoft.com/office/drawing/2010/main">
                <a:solidFill>
                  <a:srgbClr val="FFFFFF"/>
                </a:solidFill>
              </a14:hiddenFill>
            </a:ext>
          </a:extLst>
        </p:spPr>
      </p:pic>
      <p:sp>
        <p:nvSpPr>
          <p:cNvPr id="10" name="ZoneTexte 9">
            <a:extLst>
              <a:ext uri="{FF2B5EF4-FFF2-40B4-BE49-F238E27FC236}">
                <a16:creationId xmlns:a16="http://schemas.microsoft.com/office/drawing/2014/main" id="{3105E9C5-90E3-2872-0197-581432EF37B0}"/>
              </a:ext>
            </a:extLst>
          </p:cNvPr>
          <p:cNvSpPr txBox="1"/>
          <p:nvPr/>
        </p:nvSpPr>
        <p:spPr>
          <a:xfrm>
            <a:off x="4361455" y="6107668"/>
            <a:ext cx="968983" cy="369332"/>
          </a:xfrm>
          <a:prstGeom prst="rect">
            <a:avLst/>
          </a:prstGeom>
          <a:noFill/>
        </p:spPr>
        <p:txBody>
          <a:bodyPr wrap="none" rtlCol="0">
            <a:spAutoFit/>
          </a:bodyPr>
          <a:lstStyle/>
          <a:p>
            <a:r>
              <a:rPr lang="fr-BE" dirty="0"/>
              <a:t>P. 17-18</a:t>
            </a:r>
          </a:p>
        </p:txBody>
      </p:sp>
    </p:spTree>
    <p:extLst>
      <p:ext uri="{BB962C8B-B14F-4D97-AF65-F5344CB8AC3E}">
        <p14:creationId xmlns:p14="http://schemas.microsoft.com/office/powerpoint/2010/main" val="2721716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additive="base">
                                        <p:cTn id="37" dur="500" fill="hold"/>
                                        <p:tgtEl>
                                          <p:spTgt spid="5"/>
                                        </p:tgtEl>
                                        <p:attrNameLst>
                                          <p:attrName>ppt_x</p:attrName>
                                        </p:attrNameLst>
                                      </p:cBhvr>
                                      <p:tavLst>
                                        <p:tav tm="0">
                                          <p:val>
                                            <p:strVal val="#ppt_x"/>
                                          </p:val>
                                        </p:tav>
                                        <p:tav tm="100000">
                                          <p:val>
                                            <p:strVal val="#ppt_x"/>
                                          </p:val>
                                        </p:tav>
                                      </p:tavLst>
                                    </p:anim>
                                    <p:anim calcmode="lin" valueType="num">
                                      <p:cBhvr additive="base">
                                        <p:cTn id="3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D5F040B-EE3D-83E0-446A-E511E3F76E66}"/>
              </a:ext>
            </a:extLst>
          </p:cNvPr>
          <p:cNvSpPr>
            <a:spLocks noGrp="1"/>
          </p:cNvSpPr>
          <p:nvPr>
            <p:ph type="title"/>
          </p:nvPr>
        </p:nvSpPr>
        <p:spPr/>
        <p:txBody>
          <a:bodyPr/>
          <a:lstStyle/>
          <a:p>
            <a:r>
              <a:rPr lang="fr-BE" dirty="0"/>
              <a:t>L’importance de faire verbaliser l’enfant durant la phase de jeu…</a:t>
            </a:r>
          </a:p>
        </p:txBody>
      </p:sp>
      <p:sp>
        <p:nvSpPr>
          <p:cNvPr id="3" name="Espace réservé du contenu 2">
            <a:extLst>
              <a:ext uri="{FF2B5EF4-FFF2-40B4-BE49-F238E27FC236}">
                <a16:creationId xmlns:a16="http://schemas.microsoft.com/office/drawing/2014/main" id="{E1894AF1-5A8E-3041-3ADD-25C5D3FCD8B7}"/>
              </a:ext>
            </a:extLst>
          </p:cNvPr>
          <p:cNvSpPr>
            <a:spLocks noGrp="1"/>
          </p:cNvSpPr>
          <p:nvPr>
            <p:ph idx="1"/>
          </p:nvPr>
        </p:nvSpPr>
        <p:spPr>
          <a:xfrm>
            <a:off x="1024128" y="2286000"/>
            <a:ext cx="10411659" cy="4023360"/>
          </a:xfrm>
        </p:spPr>
        <p:txBody>
          <a:bodyPr>
            <a:normAutofit/>
          </a:bodyPr>
          <a:lstStyle/>
          <a:p>
            <a:pPr marL="342900" marR="356235" lvl="0" indent="-342900" algn="just">
              <a:lnSpc>
                <a:spcPct val="107000"/>
              </a:lnSpc>
              <a:buFont typeface="Symbol" panose="05050102010706020507" pitchFamily="18" charset="2"/>
              <a:buChar char=""/>
            </a:pPr>
            <a:r>
              <a:rPr lang="fr-BE" sz="2400" i="1" dirty="0">
                <a:effectLst/>
                <a:latin typeface="Georgia" panose="02040502050405020303" pitchFamily="18" charset="0"/>
                <a:ea typeface="Cambria" panose="02040503050406030204" pitchFamily="18" charset="0"/>
                <a:cs typeface="Times New Roman" panose="02020603050405020304" pitchFamily="18" charset="0"/>
              </a:rPr>
              <a:t>Peux-tu me dire ce que tu apprends par ce jeu ? </a:t>
            </a:r>
            <a:endParaRPr lang="fr-BE" sz="2400" i="1" dirty="0">
              <a:effectLst/>
              <a:latin typeface="Cambria" panose="02040503050406030204" pitchFamily="18" charset="0"/>
              <a:ea typeface="Cambria" panose="02040503050406030204" pitchFamily="18" charset="0"/>
              <a:cs typeface="Times New Roman" panose="02020603050405020304" pitchFamily="18" charset="0"/>
            </a:endParaRPr>
          </a:p>
          <a:p>
            <a:pPr marL="342900" marR="356235" lvl="0" indent="-342900" algn="just">
              <a:lnSpc>
                <a:spcPct val="107000"/>
              </a:lnSpc>
              <a:buFont typeface="Symbol" panose="05050102010706020507" pitchFamily="18" charset="2"/>
              <a:buChar char=""/>
            </a:pPr>
            <a:r>
              <a:rPr lang="fr-BE" sz="2400" i="1" dirty="0">
                <a:effectLst/>
                <a:latin typeface="Georgia" panose="02040502050405020303" pitchFamily="18" charset="0"/>
                <a:ea typeface="Cambria" panose="02040503050406030204" pitchFamily="18" charset="0"/>
                <a:cs typeface="Times New Roman" panose="02020603050405020304" pitchFamily="18" charset="0"/>
              </a:rPr>
              <a:t>Que se passerait-il si…?</a:t>
            </a:r>
            <a:endParaRPr lang="fr-BE" sz="2400" i="1" dirty="0">
              <a:effectLst/>
              <a:latin typeface="Cambria" panose="02040503050406030204" pitchFamily="18" charset="0"/>
              <a:ea typeface="Cambria" panose="02040503050406030204" pitchFamily="18" charset="0"/>
              <a:cs typeface="Times New Roman" panose="02020603050405020304" pitchFamily="18" charset="0"/>
            </a:endParaRPr>
          </a:p>
          <a:p>
            <a:pPr marL="342900" marR="356235" lvl="0" indent="-342900" algn="just">
              <a:lnSpc>
                <a:spcPct val="107000"/>
              </a:lnSpc>
              <a:buFont typeface="Symbol" panose="05050102010706020507" pitchFamily="18" charset="2"/>
              <a:buChar char=""/>
            </a:pPr>
            <a:r>
              <a:rPr lang="fr-BE" sz="2400" i="1" dirty="0">
                <a:effectLst/>
                <a:latin typeface="Georgia" panose="02040502050405020303" pitchFamily="18" charset="0"/>
                <a:ea typeface="Cambria" panose="02040503050406030204" pitchFamily="18" charset="0"/>
                <a:cs typeface="Times New Roman" panose="02020603050405020304" pitchFamily="18" charset="0"/>
              </a:rPr>
              <a:t>Je me demande pourquoi tu n'arrives pas au même résultat que X ?</a:t>
            </a:r>
            <a:endParaRPr lang="fr-BE" sz="2400" i="1" dirty="0">
              <a:effectLst/>
              <a:latin typeface="Cambria" panose="02040503050406030204" pitchFamily="18" charset="0"/>
              <a:ea typeface="Cambria" panose="02040503050406030204" pitchFamily="18" charset="0"/>
              <a:cs typeface="Times New Roman" panose="02020603050405020304" pitchFamily="18" charset="0"/>
            </a:endParaRPr>
          </a:p>
          <a:p>
            <a:pPr marL="342900" marR="356235" lvl="0" indent="-342900" algn="just">
              <a:lnSpc>
                <a:spcPct val="107000"/>
              </a:lnSpc>
              <a:buFont typeface="Symbol" panose="05050102010706020507" pitchFamily="18" charset="2"/>
              <a:buChar char=""/>
            </a:pPr>
            <a:r>
              <a:rPr lang="fr-BE" sz="2400" i="1" dirty="0">
                <a:effectLst/>
                <a:latin typeface="Georgia" panose="02040502050405020303" pitchFamily="18" charset="0"/>
                <a:ea typeface="Cambria" panose="02040503050406030204" pitchFamily="18" charset="0"/>
                <a:cs typeface="Times New Roman" panose="02020603050405020304" pitchFamily="18" charset="0"/>
              </a:rPr>
              <a:t>Comment fais-tu pour … ?</a:t>
            </a:r>
            <a:endParaRPr lang="fr-BE" sz="2400" i="1" dirty="0">
              <a:effectLst/>
              <a:latin typeface="Cambria" panose="02040503050406030204" pitchFamily="18" charset="0"/>
              <a:ea typeface="Cambria" panose="02040503050406030204" pitchFamily="18" charset="0"/>
              <a:cs typeface="Times New Roman" panose="02020603050405020304" pitchFamily="18" charset="0"/>
            </a:endParaRPr>
          </a:p>
          <a:p>
            <a:pPr marL="342900" marR="356235" lvl="0" indent="-342900" algn="just">
              <a:lnSpc>
                <a:spcPct val="107000"/>
              </a:lnSpc>
              <a:buFont typeface="Symbol" panose="05050102010706020507" pitchFamily="18" charset="2"/>
              <a:buChar char=""/>
            </a:pPr>
            <a:r>
              <a:rPr lang="fr-BE" sz="2400" i="1" dirty="0">
                <a:effectLst/>
                <a:latin typeface="Georgia" panose="02040502050405020303" pitchFamily="18" charset="0"/>
                <a:ea typeface="Cambria" panose="02040503050406030204" pitchFamily="18" charset="0"/>
                <a:cs typeface="Times New Roman" panose="02020603050405020304" pitchFamily="18" charset="0"/>
              </a:rPr>
              <a:t>À quoi ça te fait penser? Peux-tu me montrer ce que tu veux dire?</a:t>
            </a:r>
            <a:endParaRPr lang="fr-BE" sz="2400" i="1" dirty="0">
              <a:effectLst/>
              <a:latin typeface="Cambria" panose="02040503050406030204" pitchFamily="18" charset="0"/>
              <a:ea typeface="Cambria" panose="02040503050406030204" pitchFamily="18" charset="0"/>
              <a:cs typeface="Times New Roman" panose="02020603050405020304" pitchFamily="18" charset="0"/>
            </a:endParaRPr>
          </a:p>
          <a:p>
            <a:pPr marL="342900" marR="356235" lvl="0" indent="-342900" algn="just">
              <a:lnSpc>
                <a:spcPct val="107000"/>
              </a:lnSpc>
              <a:spcAft>
                <a:spcPts val="800"/>
              </a:spcAft>
              <a:buFont typeface="Symbol" panose="05050102010706020507" pitchFamily="18" charset="2"/>
              <a:buChar char=""/>
            </a:pPr>
            <a:r>
              <a:rPr lang="fr-BE" sz="2400" i="1" dirty="0">
                <a:effectLst/>
                <a:latin typeface="Georgia" panose="02040502050405020303" pitchFamily="18" charset="0"/>
                <a:ea typeface="Cambria" panose="02040503050406030204" pitchFamily="18" charset="0"/>
                <a:cs typeface="Times New Roman" panose="02020603050405020304" pitchFamily="18" charset="0"/>
              </a:rPr>
              <a:t>Je me demande si nous pouvons ensemble chercher une autre solution ?</a:t>
            </a:r>
            <a:endParaRPr lang="fr-BE" sz="2400" i="1" dirty="0">
              <a:effectLst/>
              <a:latin typeface="Cambria" panose="02040503050406030204" pitchFamily="18" charset="0"/>
              <a:ea typeface="Cambria" panose="02040503050406030204" pitchFamily="18" charset="0"/>
              <a:cs typeface="Times New Roman" panose="02020603050405020304" pitchFamily="18" charset="0"/>
            </a:endParaRPr>
          </a:p>
          <a:p>
            <a:endParaRPr lang="fr-BE" dirty="0"/>
          </a:p>
        </p:txBody>
      </p:sp>
    </p:spTree>
    <p:extLst>
      <p:ext uri="{BB962C8B-B14F-4D97-AF65-F5344CB8AC3E}">
        <p14:creationId xmlns:p14="http://schemas.microsoft.com/office/powerpoint/2010/main" val="409897931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6D742F-35D0-595D-08FE-E4FE519DBB9F}"/>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6CD014D4-08CE-E41C-56BE-117CFF255E62}"/>
              </a:ext>
            </a:extLst>
          </p:cNvPr>
          <p:cNvSpPr>
            <a:spLocks noGrp="1"/>
          </p:cNvSpPr>
          <p:nvPr>
            <p:ph type="title"/>
          </p:nvPr>
        </p:nvSpPr>
        <p:spPr/>
        <p:txBody>
          <a:bodyPr/>
          <a:lstStyle/>
          <a:p>
            <a:r>
              <a:rPr lang="fr-BE" dirty="0"/>
              <a:t>Plusieurs principes d’action</a:t>
            </a:r>
          </a:p>
        </p:txBody>
      </p:sp>
      <p:sp>
        <p:nvSpPr>
          <p:cNvPr id="3" name="Rectangle : coins arrondis 2">
            <a:extLst>
              <a:ext uri="{FF2B5EF4-FFF2-40B4-BE49-F238E27FC236}">
                <a16:creationId xmlns:a16="http://schemas.microsoft.com/office/drawing/2014/main" id="{2F1DF73A-BDCA-05B3-9F12-A26ED704D357}"/>
              </a:ext>
            </a:extLst>
          </p:cNvPr>
          <p:cNvSpPr/>
          <p:nvPr/>
        </p:nvSpPr>
        <p:spPr>
          <a:xfrm>
            <a:off x="1023938" y="1911718"/>
            <a:ext cx="10497502" cy="794284"/>
          </a:xfrm>
          <a:prstGeom prst="roundRect">
            <a:avLst>
              <a:gd name="adj" fmla="val 10000"/>
            </a:avLst>
          </a:prstGeom>
          <a:solidFill>
            <a:schemeClr val="accent2">
              <a:lumMod val="50000"/>
            </a:schemeClr>
          </a:solidFill>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txBody>
          <a:bodyPr/>
          <a:lstStyle/>
          <a:p>
            <a:endParaRPr lang="fr-BE"/>
          </a:p>
        </p:txBody>
      </p:sp>
      <p:sp>
        <p:nvSpPr>
          <p:cNvPr id="5" name="ZoneTexte 4">
            <a:extLst>
              <a:ext uri="{FF2B5EF4-FFF2-40B4-BE49-F238E27FC236}">
                <a16:creationId xmlns:a16="http://schemas.microsoft.com/office/drawing/2014/main" id="{736DD50A-00A5-4AFF-BEAD-39EE9F6B58A9}"/>
              </a:ext>
            </a:extLst>
          </p:cNvPr>
          <p:cNvSpPr txBox="1"/>
          <p:nvPr/>
        </p:nvSpPr>
        <p:spPr>
          <a:xfrm>
            <a:off x="1355408" y="2088718"/>
            <a:ext cx="9720262" cy="461665"/>
          </a:xfrm>
          <a:prstGeom prst="rect">
            <a:avLst/>
          </a:prstGeom>
          <a:noFill/>
        </p:spPr>
        <p:txBody>
          <a:bodyPr wrap="square">
            <a:spAutoFit/>
          </a:bodyPr>
          <a:lstStyle/>
          <a:p>
            <a:pPr lvl="0">
              <a:lnSpc>
                <a:spcPct val="100000"/>
              </a:lnSpc>
            </a:pPr>
            <a:r>
              <a:rPr lang="fr-BE" sz="2400" b="1" i="1" dirty="0">
                <a:solidFill>
                  <a:schemeClr val="bg1"/>
                </a:solidFill>
              </a:rPr>
              <a:t>Un premier principe constructiviste : l’importance des connaissances antérieures</a:t>
            </a:r>
            <a:endParaRPr lang="en-US" sz="2400" dirty="0">
              <a:solidFill>
                <a:schemeClr val="bg1"/>
              </a:solidFill>
            </a:endParaRPr>
          </a:p>
        </p:txBody>
      </p:sp>
      <p:sp>
        <p:nvSpPr>
          <p:cNvPr id="8" name="Rectangle : coins arrondis 7">
            <a:extLst>
              <a:ext uri="{FF2B5EF4-FFF2-40B4-BE49-F238E27FC236}">
                <a16:creationId xmlns:a16="http://schemas.microsoft.com/office/drawing/2014/main" id="{F56D5989-9F8B-9595-1B21-9646BE2024C6}"/>
              </a:ext>
            </a:extLst>
          </p:cNvPr>
          <p:cNvSpPr/>
          <p:nvPr/>
        </p:nvSpPr>
        <p:spPr>
          <a:xfrm>
            <a:off x="1050608" y="2858402"/>
            <a:ext cx="10470832" cy="794284"/>
          </a:xfrm>
          <a:prstGeom prst="roundRect">
            <a:avLst>
              <a:gd name="adj" fmla="val 10000"/>
            </a:avLst>
          </a:prstGeom>
          <a:solidFill>
            <a:schemeClr val="accent2">
              <a:lumMod val="75000"/>
            </a:schemeClr>
          </a:solidFill>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txBody>
          <a:bodyPr/>
          <a:lstStyle/>
          <a:p>
            <a:endParaRPr lang="fr-BE"/>
          </a:p>
        </p:txBody>
      </p:sp>
      <p:sp>
        <p:nvSpPr>
          <p:cNvPr id="9" name="ZoneTexte 8">
            <a:extLst>
              <a:ext uri="{FF2B5EF4-FFF2-40B4-BE49-F238E27FC236}">
                <a16:creationId xmlns:a16="http://schemas.microsoft.com/office/drawing/2014/main" id="{19D42DC7-9304-C32B-69A5-2A00AC50AF60}"/>
              </a:ext>
            </a:extLst>
          </p:cNvPr>
          <p:cNvSpPr txBox="1"/>
          <p:nvPr/>
        </p:nvSpPr>
        <p:spPr>
          <a:xfrm>
            <a:off x="1421130" y="3001907"/>
            <a:ext cx="10157460" cy="446276"/>
          </a:xfrm>
          <a:prstGeom prst="rect">
            <a:avLst/>
          </a:prstGeom>
          <a:noFill/>
        </p:spPr>
        <p:txBody>
          <a:bodyPr wrap="square">
            <a:spAutoFit/>
          </a:bodyPr>
          <a:lstStyle/>
          <a:p>
            <a:pPr lvl="0">
              <a:lnSpc>
                <a:spcPct val="100000"/>
              </a:lnSpc>
            </a:pPr>
            <a:r>
              <a:rPr lang="fr-FR" sz="2300" b="1" i="1" dirty="0">
                <a:solidFill>
                  <a:schemeClr val="bg1"/>
                </a:solidFill>
              </a:rPr>
              <a:t>Un deuxième principe constructiviste : la transformation de ses connaissances antérieures</a:t>
            </a:r>
          </a:p>
        </p:txBody>
      </p:sp>
      <p:sp>
        <p:nvSpPr>
          <p:cNvPr id="10" name="Rectangle : coins arrondis 9">
            <a:extLst>
              <a:ext uri="{FF2B5EF4-FFF2-40B4-BE49-F238E27FC236}">
                <a16:creationId xmlns:a16="http://schemas.microsoft.com/office/drawing/2014/main" id="{83131D1E-65AA-33C8-D5CB-F9FA7FFA6A7B}"/>
              </a:ext>
            </a:extLst>
          </p:cNvPr>
          <p:cNvSpPr/>
          <p:nvPr/>
        </p:nvSpPr>
        <p:spPr>
          <a:xfrm>
            <a:off x="1050608" y="3818995"/>
            <a:ext cx="10470832" cy="794284"/>
          </a:xfrm>
          <a:prstGeom prst="roundRect">
            <a:avLst>
              <a:gd name="adj" fmla="val 10000"/>
            </a:avLst>
          </a:prstGeom>
          <a:solidFill>
            <a:schemeClr val="accent2">
              <a:lumMod val="60000"/>
              <a:lumOff val="40000"/>
            </a:schemeClr>
          </a:solidFill>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txBody>
          <a:bodyPr/>
          <a:lstStyle/>
          <a:p>
            <a:endParaRPr lang="fr-BE"/>
          </a:p>
        </p:txBody>
      </p:sp>
      <p:sp>
        <p:nvSpPr>
          <p:cNvPr id="11" name="ZoneTexte 10">
            <a:extLst>
              <a:ext uri="{FF2B5EF4-FFF2-40B4-BE49-F238E27FC236}">
                <a16:creationId xmlns:a16="http://schemas.microsoft.com/office/drawing/2014/main" id="{802D4092-19BC-D415-6586-AD8B3258A85E}"/>
              </a:ext>
            </a:extLst>
          </p:cNvPr>
          <p:cNvSpPr txBox="1"/>
          <p:nvPr/>
        </p:nvSpPr>
        <p:spPr>
          <a:xfrm>
            <a:off x="1176338" y="3985304"/>
            <a:ext cx="9720262" cy="446276"/>
          </a:xfrm>
          <a:prstGeom prst="rect">
            <a:avLst/>
          </a:prstGeom>
          <a:noFill/>
        </p:spPr>
        <p:txBody>
          <a:bodyPr wrap="square">
            <a:spAutoFit/>
          </a:bodyPr>
          <a:lstStyle/>
          <a:p>
            <a:pPr lvl="0">
              <a:lnSpc>
                <a:spcPct val="100000"/>
              </a:lnSpc>
            </a:pPr>
            <a:r>
              <a:rPr lang="fr-FR" sz="2300" b="1" i="1" dirty="0">
                <a:solidFill>
                  <a:schemeClr val="bg1"/>
                </a:solidFill>
              </a:rPr>
              <a:t>Un troisième principe du constructivisme : développement d'une pédagogie active</a:t>
            </a:r>
          </a:p>
        </p:txBody>
      </p:sp>
      <p:sp>
        <p:nvSpPr>
          <p:cNvPr id="12" name="Rectangle : coins arrondis 11">
            <a:extLst>
              <a:ext uri="{FF2B5EF4-FFF2-40B4-BE49-F238E27FC236}">
                <a16:creationId xmlns:a16="http://schemas.microsoft.com/office/drawing/2014/main" id="{7A2DA14B-5579-6610-D6CB-A1F1C0BB5FC0}"/>
              </a:ext>
            </a:extLst>
          </p:cNvPr>
          <p:cNvSpPr/>
          <p:nvPr/>
        </p:nvSpPr>
        <p:spPr>
          <a:xfrm>
            <a:off x="1024128" y="4779588"/>
            <a:ext cx="10497312" cy="794284"/>
          </a:xfrm>
          <a:prstGeom prst="roundRect">
            <a:avLst>
              <a:gd name="adj" fmla="val 10000"/>
            </a:avLst>
          </a:prstGeom>
          <a:solidFill>
            <a:schemeClr val="accent2">
              <a:lumMod val="40000"/>
              <a:lumOff val="60000"/>
            </a:schemeClr>
          </a:solidFill>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txBody>
          <a:bodyPr/>
          <a:lstStyle/>
          <a:p>
            <a:endParaRPr lang="fr-BE"/>
          </a:p>
        </p:txBody>
      </p:sp>
      <p:sp>
        <p:nvSpPr>
          <p:cNvPr id="13" name="ZoneTexte 12">
            <a:extLst>
              <a:ext uri="{FF2B5EF4-FFF2-40B4-BE49-F238E27FC236}">
                <a16:creationId xmlns:a16="http://schemas.microsoft.com/office/drawing/2014/main" id="{E8726542-BC70-7D87-E9EE-3808F4F73691}"/>
              </a:ext>
            </a:extLst>
          </p:cNvPr>
          <p:cNvSpPr txBox="1"/>
          <p:nvPr/>
        </p:nvSpPr>
        <p:spPr>
          <a:xfrm>
            <a:off x="1149858" y="4945897"/>
            <a:ext cx="9720262" cy="461665"/>
          </a:xfrm>
          <a:prstGeom prst="rect">
            <a:avLst/>
          </a:prstGeom>
          <a:noFill/>
        </p:spPr>
        <p:txBody>
          <a:bodyPr wrap="square">
            <a:spAutoFit/>
          </a:bodyPr>
          <a:lstStyle/>
          <a:p>
            <a:pPr lvl="0">
              <a:lnSpc>
                <a:spcPct val="100000"/>
              </a:lnSpc>
            </a:pPr>
            <a:r>
              <a:rPr lang="fr-FR" sz="2400" b="1" i="1" dirty="0">
                <a:solidFill>
                  <a:schemeClr val="bg1"/>
                </a:solidFill>
              </a:rPr>
              <a:t>Un quatrième principe du constructivisme : favoriser la découverte par le jeu</a:t>
            </a:r>
          </a:p>
        </p:txBody>
      </p:sp>
      <p:sp>
        <p:nvSpPr>
          <p:cNvPr id="14" name="Rectangle : coins arrondis 13">
            <a:extLst>
              <a:ext uri="{FF2B5EF4-FFF2-40B4-BE49-F238E27FC236}">
                <a16:creationId xmlns:a16="http://schemas.microsoft.com/office/drawing/2014/main" id="{DEE6A9AF-0ECD-E6E6-7B7E-30C76F290830}"/>
              </a:ext>
            </a:extLst>
          </p:cNvPr>
          <p:cNvSpPr/>
          <p:nvPr/>
        </p:nvSpPr>
        <p:spPr>
          <a:xfrm>
            <a:off x="1023938" y="5740180"/>
            <a:ext cx="10497502" cy="794284"/>
          </a:xfrm>
          <a:prstGeom prst="roundRect">
            <a:avLst>
              <a:gd name="adj" fmla="val 10000"/>
            </a:avLst>
          </a:prstGeom>
          <a:solidFill>
            <a:schemeClr val="accent3">
              <a:lumMod val="60000"/>
              <a:lumOff val="40000"/>
            </a:schemeClr>
          </a:solidFill>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txBody>
          <a:bodyPr/>
          <a:lstStyle/>
          <a:p>
            <a:endParaRPr lang="fr-BE" dirty="0"/>
          </a:p>
        </p:txBody>
      </p:sp>
      <p:sp>
        <p:nvSpPr>
          <p:cNvPr id="15" name="ZoneTexte 14">
            <a:extLst>
              <a:ext uri="{FF2B5EF4-FFF2-40B4-BE49-F238E27FC236}">
                <a16:creationId xmlns:a16="http://schemas.microsoft.com/office/drawing/2014/main" id="{8FFC1DFF-DB22-9A19-056C-1E88B01D9A5C}"/>
              </a:ext>
            </a:extLst>
          </p:cNvPr>
          <p:cNvSpPr txBox="1"/>
          <p:nvPr/>
        </p:nvSpPr>
        <p:spPr>
          <a:xfrm>
            <a:off x="1149668" y="5906489"/>
            <a:ext cx="9720262" cy="461665"/>
          </a:xfrm>
          <a:prstGeom prst="rect">
            <a:avLst/>
          </a:prstGeom>
          <a:noFill/>
        </p:spPr>
        <p:txBody>
          <a:bodyPr wrap="square">
            <a:spAutoFit/>
          </a:bodyPr>
          <a:lstStyle/>
          <a:p>
            <a:pPr lvl="0">
              <a:lnSpc>
                <a:spcPct val="100000"/>
              </a:lnSpc>
            </a:pPr>
            <a:r>
              <a:rPr lang="fr-FR" sz="2400" b="1" i="1" dirty="0">
                <a:solidFill>
                  <a:schemeClr val="bg1"/>
                </a:solidFill>
              </a:rPr>
              <a:t>Un cinquième principe du constructivisme : favoriser les situations-problèmes</a:t>
            </a:r>
          </a:p>
        </p:txBody>
      </p:sp>
      <p:sp>
        <p:nvSpPr>
          <p:cNvPr id="16" name="Rectangle 15" descr="Confused Person">
            <a:extLst>
              <a:ext uri="{FF2B5EF4-FFF2-40B4-BE49-F238E27FC236}">
                <a16:creationId xmlns:a16="http://schemas.microsoft.com/office/drawing/2014/main" id="{880C2E3F-B95E-0F02-5DEE-046D207FE81C}"/>
              </a:ext>
            </a:extLst>
          </p:cNvPr>
          <p:cNvSpPr/>
          <p:nvPr/>
        </p:nvSpPr>
        <p:spPr>
          <a:xfrm>
            <a:off x="1024128" y="2119964"/>
            <a:ext cx="436856" cy="436856"/>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endParaRPr lang="fr-BE"/>
          </a:p>
        </p:txBody>
      </p:sp>
      <p:sp>
        <p:nvSpPr>
          <p:cNvPr id="17" name="Rectangle 16" descr="Head with Gears">
            <a:extLst>
              <a:ext uri="{FF2B5EF4-FFF2-40B4-BE49-F238E27FC236}">
                <a16:creationId xmlns:a16="http://schemas.microsoft.com/office/drawing/2014/main" id="{46173F2D-FAEF-766E-0845-4E95D9B672CA}"/>
              </a:ext>
            </a:extLst>
          </p:cNvPr>
          <p:cNvSpPr/>
          <p:nvPr/>
        </p:nvSpPr>
        <p:spPr>
          <a:xfrm>
            <a:off x="1050608" y="3072862"/>
            <a:ext cx="436856" cy="436856"/>
          </a:xfrm>
          <a:prstGeom prst="rect">
            <a:avLst/>
          </a:prstGeom>
          <a: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endParaRPr lang="fr-BE"/>
          </a:p>
        </p:txBody>
      </p:sp>
      <p:sp>
        <p:nvSpPr>
          <p:cNvPr id="4" name="Flèche : droite 3">
            <a:extLst>
              <a:ext uri="{FF2B5EF4-FFF2-40B4-BE49-F238E27FC236}">
                <a16:creationId xmlns:a16="http://schemas.microsoft.com/office/drawing/2014/main" id="{6DE130D5-40D9-5599-071A-36E706A32B32}"/>
              </a:ext>
            </a:extLst>
          </p:cNvPr>
          <p:cNvSpPr/>
          <p:nvPr/>
        </p:nvSpPr>
        <p:spPr>
          <a:xfrm>
            <a:off x="-4862" y="5855972"/>
            <a:ext cx="1023938" cy="62797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Tree>
    <p:extLst>
      <p:ext uri="{BB962C8B-B14F-4D97-AF65-F5344CB8AC3E}">
        <p14:creationId xmlns:p14="http://schemas.microsoft.com/office/powerpoint/2010/main" val="3696253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Espace réservé du contenu 3"/>
          <p:cNvGraphicFramePr>
            <a:graphicFrameLocks noGrp="1"/>
          </p:cNvGraphicFramePr>
          <p:nvPr>
            <p:ph idx="1"/>
            <p:extLst>
              <p:ext uri="{D42A27DB-BD31-4B8C-83A1-F6EECF244321}">
                <p14:modId xmlns:p14="http://schemas.microsoft.com/office/powerpoint/2010/main" val="2576697815"/>
              </p:ext>
            </p:extLst>
          </p:nvPr>
        </p:nvGraphicFramePr>
        <p:xfrm>
          <a:off x="164891" y="310232"/>
          <a:ext cx="11562414" cy="3164470"/>
        </p:xfrm>
        <a:graphic>
          <a:graphicData uri="http://schemas.openxmlformats.org/drawingml/2006/table">
            <a:tbl>
              <a:tblPr firstRow="1" firstCol="1" bandRow="1">
                <a:tableStyleId>{5940675A-B579-460E-94D1-54222C63F5DA}</a:tableStyleId>
              </a:tblPr>
              <a:tblGrid>
                <a:gridCol w="5781207">
                  <a:extLst>
                    <a:ext uri="{9D8B030D-6E8A-4147-A177-3AD203B41FA5}">
                      <a16:colId xmlns:a16="http://schemas.microsoft.com/office/drawing/2014/main" val="20000"/>
                    </a:ext>
                  </a:extLst>
                </a:gridCol>
                <a:gridCol w="5781207">
                  <a:extLst>
                    <a:ext uri="{9D8B030D-6E8A-4147-A177-3AD203B41FA5}">
                      <a16:colId xmlns:a16="http://schemas.microsoft.com/office/drawing/2014/main" val="20001"/>
                    </a:ext>
                  </a:extLst>
                </a:gridCol>
              </a:tblGrid>
              <a:tr h="326091">
                <a:tc>
                  <a:txBody>
                    <a:bodyPr/>
                    <a:lstStyle/>
                    <a:p>
                      <a:pPr algn="ctr">
                        <a:lnSpc>
                          <a:spcPct val="107000"/>
                        </a:lnSpc>
                        <a:spcAft>
                          <a:spcPts val="800"/>
                        </a:spcAft>
                      </a:pPr>
                      <a:r>
                        <a:rPr lang="fr-BE" sz="2400" b="1" dirty="0">
                          <a:solidFill>
                            <a:schemeClr val="bg1"/>
                          </a:solidFill>
                          <a:effectLst/>
                        </a:rPr>
                        <a:t>Le rôle de l’enseignant</a:t>
                      </a:r>
                    </a:p>
                  </a:txBody>
                  <a:tcPr marL="68580" marR="68580" marT="0" marB="0" anchor="ctr">
                    <a:solidFill>
                      <a:schemeClr val="bg1">
                        <a:lumMod val="50000"/>
                      </a:schemeClr>
                    </a:solidFill>
                  </a:tcPr>
                </a:tc>
                <a:tc>
                  <a:txBody>
                    <a:bodyPr/>
                    <a:lstStyle/>
                    <a:p>
                      <a:pPr algn="ctr">
                        <a:lnSpc>
                          <a:spcPct val="107000"/>
                        </a:lnSpc>
                        <a:spcAft>
                          <a:spcPts val="800"/>
                        </a:spcAft>
                      </a:pPr>
                      <a:r>
                        <a:rPr lang="fr-BE" sz="2400" b="1" dirty="0">
                          <a:solidFill>
                            <a:schemeClr val="bg1"/>
                          </a:solidFill>
                          <a:effectLst/>
                        </a:rPr>
                        <a:t>Le rôle de l’élève</a:t>
                      </a:r>
                      <a:endParaRPr lang="fr-FR" sz="2400" b="1" dirty="0">
                        <a:solidFill>
                          <a:schemeClr val="bg1"/>
                        </a:solidFill>
                        <a:effectLst/>
                        <a:latin typeface="Cambria" charset="0"/>
                        <a:ea typeface="Cambria" charset="0"/>
                        <a:cs typeface="Times New Roman" charset="0"/>
                      </a:endParaRPr>
                    </a:p>
                  </a:txBody>
                  <a:tcPr marL="68580" marR="68580" marT="0" marB="0" anchor="ctr">
                    <a:solidFill>
                      <a:schemeClr val="bg1">
                        <a:lumMod val="50000"/>
                      </a:schemeClr>
                    </a:solidFill>
                  </a:tcPr>
                </a:tc>
                <a:extLst>
                  <a:ext uri="{0D108BD9-81ED-4DB2-BD59-A6C34878D82A}">
                    <a16:rowId xmlns:a16="http://schemas.microsoft.com/office/drawing/2014/main" val="10000"/>
                  </a:ext>
                </a:extLst>
              </a:tr>
              <a:tr h="2792677">
                <a:tc>
                  <a:txBody>
                    <a:bodyPr/>
                    <a:lstStyle/>
                    <a:p>
                      <a:pPr marL="342900" lvl="0" indent="-342900" algn="l">
                        <a:lnSpc>
                          <a:spcPct val="150000"/>
                        </a:lnSpc>
                        <a:spcAft>
                          <a:spcPts val="0"/>
                        </a:spcAft>
                        <a:buFont typeface="Arial Unicode MS" charset="0"/>
                        <a:buChar char="-"/>
                      </a:pPr>
                      <a:r>
                        <a:rPr lang="fr-BE" sz="2400" dirty="0">
                          <a:effectLst/>
                        </a:rPr>
                        <a:t>Dire et/ ou montrer</a:t>
                      </a:r>
                      <a:endParaRPr lang="fr-FR" sz="2400" dirty="0">
                        <a:effectLst/>
                      </a:endParaRPr>
                    </a:p>
                    <a:p>
                      <a:pPr marL="342900" lvl="0" indent="-342900" algn="l">
                        <a:lnSpc>
                          <a:spcPct val="150000"/>
                        </a:lnSpc>
                        <a:spcAft>
                          <a:spcPts val="0"/>
                        </a:spcAft>
                        <a:buFont typeface="Arial Unicode MS" charset="0"/>
                        <a:buChar char="-"/>
                      </a:pPr>
                      <a:r>
                        <a:rPr lang="fr-BE" sz="2400" dirty="0">
                          <a:effectLst/>
                        </a:rPr>
                        <a:t>Expliciter de façon claire </a:t>
                      </a:r>
                      <a:endParaRPr lang="fr-FR" sz="2400" dirty="0">
                        <a:effectLst/>
                      </a:endParaRPr>
                    </a:p>
                    <a:p>
                      <a:pPr marL="342900" lvl="0" indent="-342900" algn="l">
                        <a:lnSpc>
                          <a:spcPct val="150000"/>
                        </a:lnSpc>
                        <a:spcAft>
                          <a:spcPts val="0"/>
                        </a:spcAft>
                        <a:buFont typeface="Arial Unicode MS" charset="0"/>
                        <a:buChar char="-"/>
                      </a:pPr>
                      <a:r>
                        <a:rPr lang="fr-BE" sz="2400" dirty="0">
                          <a:effectLst/>
                        </a:rPr>
                        <a:t>adapter le contenu aux apprenants</a:t>
                      </a:r>
                      <a:endParaRPr lang="fr-FR" sz="2400" dirty="0">
                        <a:effectLst/>
                      </a:endParaRPr>
                    </a:p>
                    <a:p>
                      <a:pPr marL="342900" lvl="0" indent="-342900" algn="l">
                        <a:lnSpc>
                          <a:spcPct val="150000"/>
                        </a:lnSpc>
                        <a:spcAft>
                          <a:spcPts val="0"/>
                        </a:spcAft>
                        <a:buFont typeface="Arial Unicode MS" charset="0"/>
                        <a:buChar char="-"/>
                      </a:pPr>
                      <a:r>
                        <a:rPr lang="fr-BE" sz="2400" dirty="0">
                          <a:effectLst/>
                        </a:rPr>
                        <a:t>Penser la progression des apprentissages en fonction des programmes</a:t>
                      </a:r>
                      <a:endParaRPr lang="fr-FR" sz="2400" dirty="0">
                        <a:effectLst/>
                        <a:latin typeface="Cambria" charset="0"/>
                        <a:ea typeface="Cambria" charset="0"/>
                        <a:cs typeface="Times New Roman" charset="0"/>
                      </a:endParaRPr>
                    </a:p>
                  </a:txBody>
                  <a:tcPr marL="68580" marR="68580" marT="0" marB="0">
                    <a:solidFill>
                      <a:schemeClr val="bg1">
                        <a:lumMod val="85000"/>
                      </a:schemeClr>
                    </a:solidFill>
                  </a:tcPr>
                </a:tc>
                <a:tc>
                  <a:txBody>
                    <a:bodyPr/>
                    <a:lstStyle/>
                    <a:p>
                      <a:pPr marL="342900" lvl="0" indent="-342900" algn="l">
                        <a:lnSpc>
                          <a:spcPct val="150000"/>
                        </a:lnSpc>
                        <a:spcAft>
                          <a:spcPts val="0"/>
                        </a:spcAft>
                        <a:buFont typeface="Arial Unicode MS" charset="0"/>
                        <a:buChar char="-"/>
                      </a:pPr>
                      <a:r>
                        <a:rPr lang="fr-BE" sz="2400" dirty="0">
                          <a:effectLst/>
                        </a:rPr>
                        <a:t>Etre attentif</a:t>
                      </a:r>
                      <a:endParaRPr lang="fr-FR" sz="2400" dirty="0">
                        <a:effectLst/>
                      </a:endParaRPr>
                    </a:p>
                    <a:p>
                      <a:pPr marL="342900" lvl="0" indent="-342900" algn="l">
                        <a:lnSpc>
                          <a:spcPct val="150000"/>
                        </a:lnSpc>
                        <a:spcAft>
                          <a:spcPts val="0"/>
                        </a:spcAft>
                        <a:buFont typeface="Arial Unicode MS" charset="0"/>
                        <a:buChar char="-"/>
                      </a:pPr>
                      <a:r>
                        <a:rPr lang="fr-BE" sz="2400" dirty="0">
                          <a:effectLst/>
                        </a:rPr>
                        <a:t>Etre régulier dans le travail et dans l’effort</a:t>
                      </a:r>
                      <a:endParaRPr lang="fr-FR" sz="2400" dirty="0">
                        <a:effectLst/>
                      </a:endParaRPr>
                    </a:p>
                    <a:p>
                      <a:pPr marL="342900" lvl="0" indent="-342900" algn="l">
                        <a:lnSpc>
                          <a:spcPct val="150000"/>
                        </a:lnSpc>
                        <a:spcAft>
                          <a:spcPts val="0"/>
                        </a:spcAft>
                        <a:buFont typeface="Arial Unicode MS" charset="0"/>
                        <a:buChar char="-"/>
                      </a:pPr>
                      <a:r>
                        <a:rPr lang="fr-BE" sz="2400" dirty="0">
                          <a:effectLst/>
                        </a:rPr>
                        <a:t>Faire preuve de bonne volonté, motivation</a:t>
                      </a:r>
                      <a:endParaRPr lang="fr-FR" sz="2400" dirty="0">
                        <a:effectLst/>
                      </a:endParaRPr>
                    </a:p>
                    <a:p>
                      <a:pPr marL="342900" lvl="0" indent="-342900" algn="l">
                        <a:lnSpc>
                          <a:spcPct val="150000"/>
                        </a:lnSpc>
                        <a:spcAft>
                          <a:spcPts val="0"/>
                        </a:spcAft>
                        <a:buFont typeface="Arial Unicode MS" charset="0"/>
                        <a:buChar char="-"/>
                      </a:pPr>
                      <a:r>
                        <a:rPr lang="fr-BE" sz="2400" dirty="0">
                          <a:effectLst/>
                        </a:rPr>
                        <a:t>Accepter de différer le besoin de compréhension immédiate</a:t>
                      </a:r>
                      <a:endParaRPr lang="fr-FR" sz="2400" dirty="0">
                        <a:effectLst/>
                        <a:latin typeface="Cambria" charset="0"/>
                        <a:ea typeface="Cambria" charset="0"/>
                        <a:cs typeface="Times New Roman" charset="0"/>
                      </a:endParaRPr>
                    </a:p>
                  </a:txBody>
                  <a:tcPr marL="68580" marR="68580" marT="0" marB="0">
                    <a:solidFill>
                      <a:schemeClr val="bg1">
                        <a:lumMod val="85000"/>
                      </a:schemeClr>
                    </a:solidFill>
                  </a:tcPr>
                </a:tc>
                <a:extLst>
                  <a:ext uri="{0D108BD9-81ED-4DB2-BD59-A6C34878D82A}">
                    <a16:rowId xmlns:a16="http://schemas.microsoft.com/office/drawing/2014/main" val="10001"/>
                  </a:ext>
                </a:extLst>
              </a:tr>
            </a:tbl>
          </a:graphicData>
        </a:graphic>
      </p:graphicFrame>
      <p:sp>
        <p:nvSpPr>
          <p:cNvPr id="3" name="ZoneTexte 2">
            <a:extLst>
              <a:ext uri="{FF2B5EF4-FFF2-40B4-BE49-F238E27FC236}">
                <a16:creationId xmlns:a16="http://schemas.microsoft.com/office/drawing/2014/main" id="{A392C2F0-575E-D4F4-6954-A7559C52B2EC}"/>
              </a:ext>
            </a:extLst>
          </p:cNvPr>
          <p:cNvSpPr txBox="1"/>
          <p:nvPr/>
        </p:nvSpPr>
        <p:spPr>
          <a:xfrm>
            <a:off x="5291528" y="4463620"/>
            <a:ext cx="5285032" cy="1577996"/>
          </a:xfrm>
          <a:prstGeom prst="rect">
            <a:avLst/>
          </a:prstGeom>
          <a:noFill/>
        </p:spPr>
        <p:txBody>
          <a:bodyPr wrap="square">
            <a:spAutoFit/>
          </a:bodyPr>
          <a:lstStyle/>
          <a:p>
            <a:pPr marL="179388" marR="354965" algn="ctr">
              <a:lnSpc>
                <a:spcPct val="107000"/>
              </a:lnSpc>
              <a:spcAft>
                <a:spcPts val="800"/>
              </a:spcAft>
            </a:pPr>
            <a:r>
              <a:rPr lang="fr-BE" sz="2800" b="1" dirty="0">
                <a:solidFill>
                  <a:srgbClr val="0070C0"/>
                </a:solidFill>
                <a:effectLst/>
                <a:latin typeface="Georgia" panose="02040502050405020303" pitchFamily="18" charset="0"/>
                <a:ea typeface="Cambria" panose="02040503050406030204" pitchFamily="18" charset="0"/>
                <a:cs typeface="Times New Roman" panose="02020603050405020304" pitchFamily="18" charset="0"/>
              </a:rPr>
              <a:t>Essentiel n°1 : Partir des « déjà-là »</a:t>
            </a:r>
          </a:p>
          <a:p>
            <a:pPr marL="179388" marR="354965" algn="ctr">
              <a:lnSpc>
                <a:spcPct val="107000"/>
              </a:lnSpc>
              <a:spcAft>
                <a:spcPts val="800"/>
              </a:spcAft>
            </a:pPr>
            <a:r>
              <a:rPr lang="fr-BE" sz="2800" b="1" dirty="0">
                <a:solidFill>
                  <a:srgbClr val="0070C0"/>
                </a:solidFill>
                <a:latin typeface="Georgia" panose="02040502050405020303" pitchFamily="18" charset="0"/>
                <a:ea typeface="Cambria" panose="02040503050406030204" pitchFamily="18" charset="0"/>
                <a:cs typeface="Times New Roman" panose="02020603050405020304" pitchFamily="18" charset="0"/>
              </a:rPr>
              <a:t>OBSERVATION</a:t>
            </a:r>
          </a:p>
        </p:txBody>
      </p:sp>
      <p:cxnSp>
        <p:nvCxnSpPr>
          <p:cNvPr id="6" name="Connecteur : en arc 5">
            <a:extLst>
              <a:ext uri="{FF2B5EF4-FFF2-40B4-BE49-F238E27FC236}">
                <a16:creationId xmlns:a16="http://schemas.microsoft.com/office/drawing/2014/main" id="{0C4308CC-8E11-60F1-E665-2A51C39B5529}"/>
              </a:ext>
            </a:extLst>
          </p:cNvPr>
          <p:cNvCxnSpPr>
            <a:cxnSpLocks/>
          </p:cNvCxnSpPr>
          <p:nvPr/>
        </p:nvCxnSpPr>
        <p:spPr>
          <a:xfrm>
            <a:off x="2553325" y="2214796"/>
            <a:ext cx="3217889" cy="2428407"/>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pic>
        <p:nvPicPr>
          <p:cNvPr id="5" name="Picture 2" descr="Résultat d’images pour lecture picto">
            <a:extLst>
              <a:ext uri="{FF2B5EF4-FFF2-40B4-BE49-F238E27FC236}">
                <a16:creationId xmlns:a16="http://schemas.microsoft.com/office/drawing/2014/main" id="{D587AF1D-6E31-544B-14E6-8B2A71B0375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569" r="10651"/>
          <a:stretch/>
        </p:blipFill>
        <p:spPr bwMode="auto">
          <a:xfrm>
            <a:off x="10591337" y="5252618"/>
            <a:ext cx="1135968" cy="1082415"/>
          </a:xfrm>
          <a:prstGeom prst="rect">
            <a:avLst/>
          </a:prstGeom>
          <a:noFill/>
          <a:extLst>
            <a:ext uri="{909E8E84-426E-40DD-AFC4-6F175D3DCCD1}">
              <a14:hiddenFill xmlns:a14="http://schemas.microsoft.com/office/drawing/2010/main">
                <a:solidFill>
                  <a:srgbClr val="FFFFFF"/>
                </a:solidFill>
              </a14:hiddenFill>
            </a:ext>
          </a:extLst>
        </p:spPr>
      </p:pic>
      <p:sp>
        <p:nvSpPr>
          <p:cNvPr id="7" name="ZoneTexte 6">
            <a:extLst>
              <a:ext uri="{FF2B5EF4-FFF2-40B4-BE49-F238E27FC236}">
                <a16:creationId xmlns:a16="http://schemas.microsoft.com/office/drawing/2014/main" id="{9628B617-6682-74CB-3EB2-1293FC889F24}"/>
              </a:ext>
            </a:extLst>
          </p:cNvPr>
          <p:cNvSpPr txBox="1"/>
          <p:nvPr/>
        </p:nvSpPr>
        <p:spPr>
          <a:xfrm>
            <a:off x="10168759" y="6335033"/>
            <a:ext cx="512128" cy="369332"/>
          </a:xfrm>
          <a:prstGeom prst="rect">
            <a:avLst/>
          </a:prstGeom>
          <a:noFill/>
        </p:spPr>
        <p:txBody>
          <a:bodyPr wrap="none" rtlCol="0">
            <a:spAutoFit/>
          </a:bodyPr>
          <a:lstStyle/>
          <a:p>
            <a:r>
              <a:rPr lang="fr-BE" dirty="0"/>
              <a:t>P. 8</a:t>
            </a:r>
          </a:p>
        </p:txBody>
      </p:sp>
    </p:spTree>
    <p:extLst>
      <p:ext uri="{BB962C8B-B14F-4D97-AF65-F5344CB8AC3E}">
        <p14:creationId xmlns:p14="http://schemas.microsoft.com/office/powerpoint/2010/main" val="1531298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500" fill="hold"/>
                                        <p:tgtEl>
                                          <p:spTgt spid="3"/>
                                        </p:tgtEl>
                                        <p:attrNameLst>
                                          <p:attrName>ppt_x</p:attrName>
                                        </p:attrNameLst>
                                      </p:cBhvr>
                                      <p:tavLst>
                                        <p:tav tm="0">
                                          <p:val>
                                            <p:strVal val="#ppt_x"/>
                                          </p:val>
                                        </p:tav>
                                        <p:tav tm="100000">
                                          <p:val>
                                            <p:strVal val="#ppt_x"/>
                                          </p:val>
                                        </p:tav>
                                      </p:tavLst>
                                    </p:anim>
                                    <p:anim calcmode="lin" valueType="num">
                                      <p:cBhvr additive="base">
                                        <p:cTn id="2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81CCA16-FF12-4A12-B9CB-2A01C20104A5}"/>
              </a:ext>
            </a:extLst>
          </p:cNvPr>
          <p:cNvSpPr>
            <a:spLocks noGrp="1"/>
          </p:cNvSpPr>
          <p:nvPr>
            <p:ph type="title"/>
          </p:nvPr>
        </p:nvSpPr>
        <p:spPr>
          <a:xfrm>
            <a:off x="1098899" y="1015806"/>
            <a:ext cx="9720072" cy="1499616"/>
          </a:xfrm>
        </p:spPr>
        <p:txBody>
          <a:bodyPr/>
          <a:lstStyle/>
          <a:p>
            <a:r>
              <a:rPr lang="fr-BE" dirty="0"/>
              <a:t>La situation problème</a:t>
            </a:r>
          </a:p>
        </p:txBody>
      </p:sp>
      <p:sp>
        <p:nvSpPr>
          <p:cNvPr id="3" name="Espace réservé du contenu 2">
            <a:extLst>
              <a:ext uri="{FF2B5EF4-FFF2-40B4-BE49-F238E27FC236}">
                <a16:creationId xmlns:a16="http://schemas.microsoft.com/office/drawing/2014/main" id="{CEA3D231-B1A0-CE7B-98D7-3CA6F27D0FD8}"/>
              </a:ext>
            </a:extLst>
          </p:cNvPr>
          <p:cNvSpPr>
            <a:spLocks noGrp="1"/>
          </p:cNvSpPr>
          <p:nvPr>
            <p:ph idx="1"/>
          </p:nvPr>
        </p:nvSpPr>
        <p:spPr>
          <a:xfrm>
            <a:off x="1024129" y="2531188"/>
            <a:ext cx="7408672" cy="4023360"/>
          </a:xfrm>
        </p:spPr>
        <p:txBody>
          <a:bodyPr/>
          <a:lstStyle/>
          <a:p>
            <a:r>
              <a:rPr lang="fr-FR" sz="2600" dirty="0">
                <a:latin typeface="Arial Nova Cond Light" panose="020B0306020202020204" pitchFamily="34" charset="0"/>
                <a:ea typeface="MS Mincho" panose="02020609040205080304" pitchFamily="49" charset="-128"/>
                <a:cs typeface="Times" panose="02020603050405020304" pitchFamily="18" charset="0"/>
              </a:rPr>
              <a:t>E</a:t>
            </a:r>
            <a:r>
              <a:rPr lang="fr-FR" sz="2600" dirty="0">
                <a:effectLst/>
                <a:latin typeface="Arial Nova Cond Light" panose="020B0306020202020204" pitchFamily="34" charset="0"/>
                <a:ea typeface="MS Mincho" panose="02020609040205080304" pitchFamily="49" charset="-128"/>
                <a:cs typeface="Times" panose="02020603050405020304" pitchFamily="18" charset="0"/>
              </a:rPr>
              <a:t>lle est à même de favoriser le développement d'un </a:t>
            </a:r>
            <a:r>
              <a:rPr lang="fr-FR" sz="2600" dirty="0">
                <a:solidFill>
                  <a:srgbClr val="FF2561"/>
                </a:solidFill>
                <a:effectLst/>
                <a:latin typeface="Arial Nova Cond Light" panose="020B0306020202020204" pitchFamily="34" charset="0"/>
                <a:ea typeface="MS Mincho" panose="02020609040205080304" pitchFamily="49" charset="-128"/>
                <a:cs typeface="Times" panose="02020603050405020304" pitchFamily="18" charset="0"/>
              </a:rPr>
              <a:t>conflit cognitif</a:t>
            </a:r>
            <a:r>
              <a:rPr lang="fr-FR" sz="2600" dirty="0">
                <a:effectLst/>
                <a:latin typeface="Arial Nova Cond Light" panose="020B0306020202020204" pitchFamily="34" charset="0"/>
                <a:ea typeface="MS Mincho" panose="02020609040205080304" pitchFamily="49" charset="-128"/>
                <a:cs typeface="Times" panose="02020603050405020304" pitchFamily="18" charset="0"/>
              </a:rPr>
              <a:t>, lequel apparaît dans la théorie constructiviste comme capable de générer des changements conceptuels, de faire progresser les élèves.</a:t>
            </a:r>
          </a:p>
          <a:p>
            <a:r>
              <a:rPr lang="fr-FR" sz="2600" dirty="0">
                <a:latin typeface="Arial Nova Cond Light" panose="020B0306020202020204" pitchFamily="34" charset="0"/>
                <a:ea typeface="MS Mincho" panose="02020609040205080304" pitchFamily="49" charset="-128"/>
                <a:cs typeface="Times" panose="02020603050405020304" pitchFamily="18" charset="0"/>
              </a:rPr>
              <a:t>Cette situation problème doit se faire dans ce qu’appelle Vygotsky « la </a:t>
            </a:r>
            <a:r>
              <a:rPr lang="fr-FR" sz="2600" dirty="0">
                <a:solidFill>
                  <a:srgbClr val="FF2561"/>
                </a:solidFill>
                <a:latin typeface="Arial Nova Cond Light" panose="020B0306020202020204" pitchFamily="34" charset="0"/>
                <a:ea typeface="MS Mincho" panose="02020609040205080304" pitchFamily="49" charset="-128"/>
                <a:cs typeface="Times" panose="02020603050405020304" pitchFamily="18" charset="0"/>
              </a:rPr>
              <a:t>zone proximale de développement </a:t>
            </a:r>
            <a:r>
              <a:rPr lang="fr-FR" sz="2600" dirty="0">
                <a:latin typeface="Arial Nova Cond Light" panose="020B0306020202020204" pitchFamily="34" charset="0"/>
                <a:ea typeface="MS Mincho" panose="02020609040205080304" pitchFamily="49" charset="-128"/>
                <a:cs typeface="Times" panose="02020603050405020304" pitchFamily="18" charset="0"/>
              </a:rPr>
              <a:t>» (ZPD). </a:t>
            </a:r>
            <a:endParaRPr lang="fr-BE" sz="2600" dirty="0">
              <a:latin typeface="Arial Nova Cond Light" panose="020B0306020202020204" pitchFamily="34" charset="0"/>
              <a:ea typeface="MS Mincho" panose="02020609040205080304" pitchFamily="49" charset="-128"/>
              <a:cs typeface="Times" panose="02020603050405020304" pitchFamily="18" charset="0"/>
            </a:endParaRPr>
          </a:p>
          <a:p>
            <a:endParaRPr lang="fr-BE" dirty="0"/>
          </a:p>
        </p:txBody>
      </p:sp>
      <p:pic>
        <p:nvPicPr>
          <p:cNvPr id="4" name="Image 3" descr="Qu'est-ce que la Zone Proximale de Développement ? — Wiki Agile du  @GroupeCESI">
            <a:extLst>
              <a:ext uri="{FF2B5EF4-FFF2-40B4-BE49-F238E27FC236}">
                <a16:creationId xmlns:a16="http://schemas.microsoft.com/office/drawing/2014/main" id="{FF13FB5E-1C3D-1728-D554-8157B6D4009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432801" y="3484511"/>
            <a:ext cx="3166014" cy="2567544"/>
          </a:xfrm>
          <a:prstGeom prst="rect">
            <a:avLst/>
          </a:prstGeom>
          <a:noFill/>
          <a:ln>
            <a:noFill/>
          </a:ln>
        </p:spPr>
      </p:pic>
      <p:sp>
        <p:nvSpPr>
          <p:cNvPr id="5" name="Rectangle : coins arrondis 4">
            <a:extLst>
              <a:ext uri="{FF2B5EF4-FFF2-40B4-BE49-F238E27FC236}">
                <a16:creationId xmlns:a16="http://schemas.microsoft.com/office/drawing/2014/main" id="{3CDAB820-C957-14D5-09F6-214DA1552CA3}"/>
              </a:ext>
            </a:extLst>
          </p:cNvPr>
          <p:cNvSpPr/>
          <p:nvPr/>
        </p:nvSpPr>
        <p:spPr>
          <a:xfrm>
            <a:off x="847249" y="384048"/>
            <a:ext cx="10497502" cy="794284"/>
          </a:xfrm>
          <a:prstGeom prst="roundRect">
            <a:avLst>
              <a:gd name="adj" fmla="val 10000"/>
            </a:avLst>
          </a:prstGeom>
          <a:solidFill>
            <a:schemeClr val="accent3">
              <a:lumMod val="60000"/>
              <a:lumOff val="40000"/>
            </a:schemeClr>
          </a:solidFill>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txBody>
          <a:bodyPr/>
          <a:lstStyle/>
          <a:p>
            <a:endParaRPr lang="fr-BE" dirty="0"/>
          </a:p>
        </p:txBody>
      </p:sp>
      <p:sp>
        <p:nvSpPr>
          <p:cNvPr id="6" name="ZoneTexte 5">
            <a:extLst>
              <a:ext uri="{FF2B5EF4-FFF2-40B4-BE49-F238E27FC236}">
                <a16:creationId xmlns:a16="http://schemas.microsoft.com/office/drawing/2014/main" id="{C3F6D1CF-92EB-65AB-359F-D3F41DE40280}"/>
              </a:ext>
            </a:extLst>
          </p:cNvPr>
          <p:cNvSpPr txBox="1"/>
          <p:nvPr/>
        </p:nvSpPr>
        <p:spPr>
          <a:xfrm>
            <a:off x="972979" y="550357"/>
            <a:ext cx="9720262" cy="461665"/>
          </a:xfrm>
          <a:prstGeom prst="rect">
            <a:avLst/>
          </a:prstGeom>
          <a:noFill/>
        </p:spPr>
        <p:txBody>
          <a:bodyPr wrap="square">
            <a:spAutoFit/>
          </a:bodyPr>
          <a:lstStyle/>
          <a:p>
            <a:pPr lvl="0">
              <a:lnSpc>
                <a:spcPct val="100000"/>
              </a:lnSpc>
            </a:pPr>
            <a:r>
              <a:rPr lang="fr-FR" sz="2400" b="1" i="1" dirty="0">
                <a:solidFill>
                  <a:schemeClr val="bg1"/>
                </a:solidFill>
              </a:rPr>
              <a:t>Un cinquième principe du constructivisme : favoriser les situations-problèmes</a:t>
            </a:r>
          </a:p>
        </p:txBody>
      </p:sp>
    </p:spTree>
    <p:extLst>
      <p:ext uri="{BB962C8B-B14F-4D97-AF65-F5344CB8AC3E}">
        <p14:creationId xmlns:p14="http://schemas.microsoft.com/office/powerpoint/2010/main" val="1109647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28D7796-510F-160D-D8D6-81D2CC7EF603}"/>
              </a:ext>
            </a:extLst>
          </p:cNvPr>
          <p:cNvSpPr>
            <a:spLocks noGrp="1"/>
          </p:cNvSpPr>
          <p:nvPr>
            <p:ph type="title"/>
          </p:nvPr>
        </p:nvSpPr>
        <p:spPr/>
        <p:txBody>
          <a:bodyPr>
            <a:normAutofit/>
          </a:bodyPr>
          <a:lstStyle/>
          <a:p>
            <a:r>
              <a:rPr lang="fr-FR" sz="4400" dirty="0">
                <a:effectLst/>
                <a:latin typeface="Arial Nova Cond Light" panose="020B0306020202020204" pitchFamily="34" charset="0"/>
                <a:ea typeface="MS Mincho" panose="02020609040205080304" pitchFamily="49" charset="-128"/>
                <a:cs typeface="Times" panose="02020603050405020304" pitchFamily="18" charset="0"/>
              </a:rPr>
              <a:t>Les 4 étapes d’une situation-problème</a:t>
            </a:r>
            <a:endParaRPr lang="fr-BE" sz="4400" dirty="0"/>
          </a:p>
        </p:txBody>
      </p:sp>
      <p:sp>
        <p:nvSpPr>
          <p:cNvPr id="3" name="Espace réservé du contenu 2">
            <a:extLst>
              <a:ext uri="{FF2B5EF4-FFF2-40B4-BE49-F238E27FC236}">
                <a16:creationId xmlns:a16="http://schemas.microsoft.com/office/drawing/2014/main" id="{F0896C7C-F2B4-C2F9-190E-49FB7E30C3E8}"/>
              </a:ext>
            </a:extLst>
          </p:cNvPr>
          <p:cNvSpPr>
            <a:spLocks noGrp="1"/>
          </p:cNvSpPr>
          <p:nvPr>
            <p:ph idx="1"/>
          </p:nvPr>
        </p:nvSpPr>
        <p:spPr>
          <a:xfrm>
            <a:off x="1024128" y="1764524"/>
            <a:ext cx="9720073" cy="4023360"/>
          </a:xfrm>
        </p:spPr>
        <p:txBody>
          <a:bodyPr/>
          <a:lstStyle/>
          <a:p>
            <a:r>
              <a:rPr lang="fr-BE" dirty="0"/>
              <a:t>1. L’apprenant va essayer de la résoudre en utilisant des savoirs </a:t>
            </a:r>
            <a:r>
              <a:rPr lang="fr-BE" dirty="0">
                <a:solidFill>
                  <a:srgbClr val="FF2561"/>
                </a:solidFill>
              </a:rPr>
              <a:t>antérieurs</a:t>
            </a:r>
            <a:r>
              <a:rPr lang="fr-BE" dirty="0"/>
              <a:t>.</a:t>
            </a:r>
          </a:p>
          <a:p>
            <a:r>
              <a:rPr lang="fr-BE" dirty="0"/>
              <a:t>2. S’il n’y arrive pas … alors il y aura déséquilibre, situation de </a:t>
            </a:r>
            <a:r>
              <a:rPr lang="fr-BE" dirty="0">
                <a:solidFill>
                  <a:srgbClr val="FF2561"/>
                </a:solidFill>
              </a:rPr>
              <a:t>conflit socio-cognitif</a:t>
            </a:r>
            <a:r>
              <a:rPr lang="fr-BE" dirty="0"/>
              <a:t>. </a:t>
            </a:r>
          </a:p>
          <a:p>
            <a:r>
              <a:rPr lang="fr-BE" dirty="0"/>
              <a:t>3. Il PEUT </a:t>
            </a:r>
            <a:r>
              <a:rPr lang="fr-BE" dirty="0">
                <a:solidFill>
                  <a:srgbClr val="FF2561"/>
                </a:solidFill>
              </a:rPr>
              <a:t>persévérer</a:t>
            </a:r>
            <a:r>
              <a:rPr lang="fr-BE" dirty="0"/>
              <a:t>, essayer de </a:t>
            </a:r>
            <a:r>
              <a:rPr lang="fr-BE" dirty="0">
                <a:solidFill>
                  <a:srgbClr val="FF2561"/>
                </a:solidFill>
              </a:rPr>
              <a:t>s’adapter</a:t>
            </a:r>
            <a:r>
              <a:rPr lang="fr-BE" dirty="0"/>
              <a:t> pour répondre aux exigences de la situation-problème.</a:t>
            </a:r>
          </a:p>
          <a:p>
            <a:r>
              <a:rPr lang="fr-FR" dirty="0"/>
              <a:t>4. Si ce type d'effort aboutit, la résolution du problème s'accompagnera d'une </a:t>
            </a:r>
            <a:r>
              <a:rPr lang="fr-FR" dirty="0">
                <a:solidFill>
                  <a:srgbClr val="FF2561"/>
                </a:solidFill>
              </a:rPr>
              <a:t>amélioration</a:t>
            </a:r>
            <a:r>
              <a:rPr lang="fr-FR" dirty="0"/>
              <a:t> dans la manière dont l'élève mobilise savoirs et savoir-faire pour en faire des outils de résolution de problèmes.  Équilibration majorante. </a:t>
            </a:r>
            <a:endParaRPr lang="fr-BE" dirty="0"/>
          </a:p>
          <a:p>
            <a:endParaRPr lang="fr-BE" dirty="0"/>
          </a:p>
          <a:p>
            <a:endParaRPr lang="fr-BE" dirty="0"/>
          </a:p>
        </p:txBody>
      </p:sp>
      <p:sp>
        <p:nvSpPr>
          <p:cNvPr id="5" name="ZoneTexte 4">
            <a:extLst>
              <a:ext uri="{FF2B5EF4-FFF2-40B4-BE49-F238E27FC236}">
                <a16:creationId xmlns:a16="http://schemas.microsoft.com/office/drawing/2014/main" id="{E601F705-CBC2-F5AD-0A34-FFF834C8C53D}"/>
              </a:ext>
            </a:extLst>
          </p:cNvPr>
          <p:cNvSpPr txBox="1"/>
          <p:nvPr/>
        </p:nvSpPr>
        <p:spPr>
          <a:xfrm>
            <a:off x="92307" y="5093476"/>
            <a:ext cx="11583714" cy="1569660"/>
          </a:xfrm>
          <a:prstGeom prst="rect">
            <a:avLst/>
          </a:prstGeom>
          <a:noFill/>
        </p:spPr>
        <p:txBody>
          <a:bodyPr wrap="square">
            <a:spAutoFit/>
          </a:bodyPr>
          <a:lstStyle/>
          <a:p>
            <a:pPr marL="285750" indent="-285750">
              <a:buFont typeface="Wingdings" panose="05000000000000000000" pitchFamily="2" charset="2"/>
              <a:buChar char="à"/>
            </a:pPr>
            <a:r>
              <a:rPr lang="fr-FR" sz="2400" dirty="0">
                <a:effectLst/>
                <a:latin typeface="Arial Nova Cond Light" panose="020B0306020202020204" pitchFamily="34" charset="0"/>
                <a:ea typeface="MS Mincho" panose="02020609040205080304" pitchFamily="49" charset="-128"/>
                <a:cs typeface="Times" panose="02020603050405020304" pitchFamily="18" charset="0"/>
              </a:rPr>
              <a:t>confrontation des apprenants à des situations-problèmes. </a:t>
            </a:r>
          </a:p>
          <a:p>
            <a:pPr marL="285750" indent="-285750">
              <a:buFont typeface="Wingdings" panose="05000000000000000000" pitchFamily="2" charset="2"/>
              <a:buChar char="à"/>
            </a:pPr>
            <a:r>
              <a:rPr lang="fr-FR" sz="2400" dirty="0">
                <a:effectLst/>
                <a:latin typeface="Arial Nova Cond Light" panose="020B0306020202020204" pitchFamily="34" charset="0"/>
                <a:ea typeface="MS Mincho" panose="02020609040205080304" pitchFamily="49" charset="-128"/>
                <a:cs typeface="Times" panose="02020603050405020304" pitchFamily="18" charset="0"/>
              </a:rPr>
              <a:t>production d'un conflit cognitif par confrontation d'un apprenant à une situation problème</a:t>
            </a:r>
            <a:endParaRPr lang="fr-FR" sz="2400" dirty="0">
              <a:latin typeface="Arial Nova Cond Light" panose="020B0306020202020204" pitchFamily="34" charset="0"/>
              <a:ea typeface="MS Mincho" panose="02020609040205080304" pitchFamily="49" charset="-128"/>
              <a:cs typeface="Times" panose="02020603050405020304" pitchFamily="18" charset="0"/>
            </a:endParaRPr>
          </a:p>
          <a:p>
            <a:pPr marL="285750" indent="-285750">
              <a:buFont typeface="Wingdings" panose="05000000000000000000" pitchFamily="2" charset="2"/>
              <a:buChar char="à"/>
            </a:pPr>
            <a:r>
              <a:rPr lang="fr-FR" sz="2400" dirty="0">
                <a:effectLst/>
                <a:latin typeface="Arial Nova Cond Light" panose="020B0306020202020204" pitchFamily="34" charset="0"/>
                <a:ea typeface="MS Mincho" panose="02020609040205080304" pitchFamily="49" charset="-128"/>
                <a:cs typeface="Times" panose="02020603050405020304" pitchFamily="18" charset="0"/>
              </a:rPr>
              <a:t>effet de déstabilisation susceptible de provoquer une réorganisation de connaissances ou l'acquisition de nouveaux savoirs et savoir-faire.</a:t>
            </a:r>
            <a:endParaRPr lang="fr-BE" sz="2400" dirty="0"/>
          </a:p>
        </p:txBody>
      </p:sp>
    </p:spTree>
    <p:extLst>
      <p:ext uri="{BB962C8B-B14F-4D97-AF65-F5344CB8AC3E}">
        <p14:creationId xmlns:p14="http://schemas.microsoft.com/office/powerpoint/2010/main" val="1483012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21834" y="722244"/>
            <a:ext cx="8596668" cy="742122"/>
          </a:xfrm>
        </p:spPr>
        <p:txBody>
          <a:bodyPr/>
          <a:lstStyle/>
          <a:p>
            <a:r>
              <a:rPr lang="fr-FR" dirty="0"/>
              <a:t>A retenir pour votre pratique</a:t>
            </a:r>
            <a:r>
              <a:rPr lang="mr-IN" dirty="0"/>
              <a:t>…</a:t>
            </a:r>
            <a:endParaRPr lang="fr-FR" dirty="0"/>
          </a:p>
        </p:txBody>
      </p:sp>
      <p:sp>
        <p:nvSpPr>
          <p:cNvPr id="4" name="object 6"/>
          <p:cNvSpPr txBox="1">
            <a:spLocks noGrp="1"/>
          </p:cNvSpPr>
          <p:nvPr>
            <p:ph idx="1"/>
          </p:nvPr>
        </p:nvSpPr>
        <p:spPr>
          <a:xfrm>
            <a:off x="800100" y="1849232"/>
            <a:ext cx="10714566" cy="3142014"/>
          </a:xfrm>
          <a:prstGeom prst="rect">
            <a:avLst/>
          </a:prstGeom>
        </p:spPr>
        <p:txBody>
          <a:bodyPr vert="horz" wrap="square" lIns="0" tIns="71755" rIns="0" bIns="0" rtlCol="0">
            <a:spAutoFit/>
          </a:bodyPr>
          <a:lstStyle/>
          <a:p>
            <a:pPr marL="460375" marR="5080" indent="-448309" algn="just">
              <a:spcBef>
                <a:spcPts val="565"/>
              </a:spcBef>
              <a:buClr>
                <a:schemeClr val="bg2">
                  <a:lumMod val="25000"/>
                </a:schemeClr>
              </a:buClr>
              <a:buSzPct val="68000"/>
              <a:buFont typeface="Wingdings" charset="2"/>
              <a:buChar char="§"/>
              <a:tabLst>
                <a:tab pos="460375" algn="l"/>
                <a:tab pos="461009" algn="l"/>
              </a:tabLst>
            </a:pPr>
            <a:r>
              <a:rPr sz="2400" spc="-15" dirty="0">
                <a:cs typeface="Arial"/>
              </a:rPr>
              <a:t>L’acquisition </a:t>
            </a:r>
            <a:r>
              <a:rPr sz="2400" spc="-5" dirty="0">
                <a:cs typeface="Arial"/>
              </a:rPr>
              <a:t>de </a:t>
            </a:r>
            <a:r>
              <a:rPr sz="2400" dirty="0">
                <a:cs typeface="Arial"/>
              </a:rPr>
              <a:t>connaissances passe </a:t>
            </a:r>
            <a:r>
              <a:rPr sz="2400" spc="-5" dirty="0">
                <a:cs typeface="Arial"/>
              </a:rPr>
              <a:t>par une interaction entre </a:t>
            </a:r>
            <a:r>
              <a:rPr sz="2400" dirty="0">
                <a:cs typeface="Arial"/>
              </a:rPr>
              <a:t>le sujet et </a:t>
            </a:r>
            <a:r>
              <a:rPr sz="2400" spc="-5" dirty="0">
                <a:cs typeface="Arial"/>
              </a:rPr>
              <a:t>l’objet d’études par </a:t>
            </a:r>
            <a:r>
              <a:rPr sz="2400" dirty="0">
                <a:cs typeface="Arial"/>
              </a:rPr>
              <a:t>le </a:t>
            </a:r>
            <a:r>
              <a:rPr sz="2400" spc="-5" dirty="0">
                <a:cs typeface="Arial"/>
              </a:rPr>
              <a:t>biais </a:t>
            </a:r>
            <a:r>
              <a:rPr sz="2400" dirty="0">
                <a:cs typeface="Arial"/>
              </a:rPr>
              <a:t>de </a:t>
            </a:r>
            <a:r>
              <a:rPr sz="2400" spc="-5" dirty="0">
                <a:cs typeface="Arial"/>
              </a:rPr>
              <a:t>résolutions de </a:t>
            </a:r>
            <a:r>
              <a:rPr sz="2400" dirty="0" err="1">
                <a:solidFill>
                  <a:srgbClr val="FF2561"/>
                </a:solidFill>
                <a:cs typeface="Arial"/>
              </a:rPr>
              <a:t>problèmes</a:t>
            </a:r>
            <a:r>
              <a:rPr lang="fr-BE" sz="2400" dirty="0">
                <a:cs typeface="Arial"/>
              </a:rPr>
              <a:t>.</a:t>
            </a:r>
            <a:endParaRPr lang="fr-BE" sz="2400" dirty="0">
              <a:cs typeface="Times New Roman"/>
            </a:endParaRPr>
          </a:p>
          <a:p>
            <a:pPr marL="460375" marR="5080" indent="-448309" algn="just">
              <a:spcBef>
                <a:spcPts val="565"/>
              </a:spcBef>
              <a:buClr>
                <a:schemeClr val="bg2">
                  <a:lumMod val="25000"/>
                </a:schemeClr>
              </a:buClr>
              <a:buSzPct val="68000"/>
              <a:buFont typeface="Wingdings" charset="2"/>
              <a:buChar char="§"/>
              <a:tabLst>
                <a:tab pos="460375" algn="l"/>
                <a:tab pos="461009" algn="l"/>
              </a:tabLst>
            </a:pPr>
            <a:r>
              <a:rPr sz="2400" spc="-5" dirty="0">
                <a:cs typeface="Arial"/>
              </a:rPr>
              <a:t>La tête de l’élève n’est jamais vide de </a:t>
            </a:r>
            <a:r>
              <a:rPr sz="2400" dirty="0">
                <a:cs typeface="Arial"/>
              </a:rPr>
              <a:t>connaissances  (</a:t>
            </a:r>
            <a:r>
              <a:rPr sz="2400" dirty="0">
                <a:solidFill>
                  <a:srgbClr val="FF2561"/>
                </a:solidFill>
                <a:cs typeface="Arial"/>
              </a:rPr>
              <a:t>conceptions</a:t>
            </a:r>
            <a:r>
              <a:rPr sz="2400" dirty="0">
                <a:cs typeface="Arial"/>
              </a:rPr>
              <a:t>)</a:t>
            </a:r>
            <a:r>
              <a:rPr lang="fr-BE" sz="2400" dirty="0">
                <a:cs typeface="Arial"/>
              </a:rPr>
              <a:t>.</a:t>
            </a:r>
            <a:endParaRPr lang="fr-BE" sz="2400" dirty="0">
              <a:cs typeface="Times New Roman"/>
            </a:endParaRPr>
          </a:p>
          <a:p>
            <a:pPr marL="460375" marR="5080" indent="-448309" algn="just">
              <a:spcBef>
                <a:spcPts val="565"/>
              </a:spcBef>
              <a:buClr>
                <a:schemeClr val="bg2">
                  <a:lumMod val="25000"/>
                </a:schemeClr>
              </a:buClr>
              <a:buSzPct val="68000"/>
              <a:buFont typeface="Wingdings" charset="2"/>
              <a:buChar char="§"/>
              <a:tabLst>
                <a:tab pos="460375" algn="l"/>
                <a:tab pos="461009" algn="l"/>
              </a:tabLst>
            </a:pPr>
            <a:r>
              <a:rPr sz="2400" spc="-10" dirty="0" err="1">
                <a:cs typeface="Arial"/>
              </a:rPr>
              <a:t>L’apprentissage</a:t>
            </a:r>
            <a:r>
              <a:rPr sz="2400" spc="-10" dirty="0">
                <a:cs typeface="Arial"/>
              </a:rPr>
              <a:t> </a:t>
            </a:r>
            <a:r>
              <a:rPr sz="2400" spc="-5" dirty="0">
                <a:cs typeface="Arial"/>
              </a:rPr>
              <a:t>ne </a:t>
            </a:r>
            <a:r>
              <a:rPr sz="2400" dirty="0">
                <a:cs typeface="Arial"/>
              </a:rPr>
              <a:t>se fait </a:t>
            </a:r>
            <a:r>
              <a:rPr sz="2400" spc="-5" dirty="0">
                <a:solidFill>
                  <a:srgbClr val="FF2561"/>
                </a:solidFill>
                <a:cs typeface="Arial"/>
              </a:rPr>
              <a:t>pas par empilement</a:t>
            </a:r>
            <a:r>
              <a:rPr sz="2400" spc="-5" dirty="0">
                <a:cs typeface="Arial"/>
              </a:rPr>
              <a:t> de </a:t>
            </a:r>
            <a:r>
              <a:rPr sz="2400" dirty="0" err="1">
                <a:cs typeface="Arial"/>
              </a:rPr>
              <a:t>connaissances</a:t>
            </a:r>
            <a:r>
              <a:rPr sz="2400" dirty="0">
                <a:cs typeface="Arial"/>
              </a:rPr>
              <a:t>, ni de manière</a:t>
            </a:r>
            <a:r>
              <a:rPr sz="2400" spc="-105" dirty="0">
                <a:cs typeface="Arial"/>
              </a:rPr>
              <a:t> </a:t>
            </a:r>
            <a:r>
              <a:rPr sz="2400" dirty="0" err="1">
                <a:cs typeface="Arial"/>
              </a:rPr>
              <a:t>linéaire</a:t>
            </a:r>
            <a:r>
              <a:rPr lang="fr-BE" sz="2400" dirty="0">
                <a:cs typeface="Arial"/>
              </a:rPr>
              <a:t>.</a:t>
            </a:r>
            <a:endParaRPr lang="fr-BE" sz="2400" dirty="0">
              <a:cs typeface="Times New Roman"/>
            </a:endParaRPr>
          </a:p>
          <a:p>
            <a:pPr marL="460375" marR="5080" indent="-448309" algn="just">
              <a:spcBef>
                <a:spcPts val="565"/>
              </a:spcBef>
              <a:buClr>
                <a:schemeClr val="bg2">
                  <a:lumMod val="25000"/>
                </a:schemeClr>
              </a:buClr>
              <a:buSzPct val="68000"/>
              <a:buFont typeface="Wingdings" charset="2"/>
              <a:buChar char="§"/>
              <a:tabLst>
                <a:tab pos="460375" algn="l"/>
                <a:tab pos="461009" algn="l"/>
              </a:tabLst>
            </a:pPr>
            <a:r>
              <a:rPr sz="2400" spc="-55" dirty="0">
                <a:cs typeface="Arial"/>
              </a:rPr>
              <a:t>Tout </a:t>
            </a:r>
            <a:r>
              <a:rPr sz="2400" dirty="0">
                <a:cs typeface="Arial"/>
              </a:rPr>
              <a:t>apprentissage repose sur la </a:t>
            </a:r>
            <a:r>
              <a:rPr sz="2400" spc="-5" dirty="0">
                <a:solidFill>
                  <a:srgbClr val="FF2561"/>
                </a:solidFill>
                <a:cs typeface="Arial"/>
              </a:rPr>
              <a:t>transformation</a:t>
            </a:r>
            <a:r>
              <a:rPr sz="2400" spc="-5" dirty="0">
                <a:cs typeface="Arial"/>
              </a:rPr>
              <a:t> </a:t>
            </a:r>
            <a:r>
              <a:rPr sz="2400" dirty="0">
                <a:cs typeface="Arial"/>
              </a:rPr>
              <a:t>de</a:t>
            </a:r>
            <a:r>
              <a:rPr sz="2400" spc="-105" dirty="0">
                <a:cs typeface="Arial"/>
              </a:rPr>
              <a:t> </a:t>
            </a:r>
            <a:r>
              <a:rPr sz="2400" dirty="0">
                <a:cs typeface="Arial"/>
              </a:rPr>
              <a:t>ses</a:t>
            </a:r>
            <a:r>
              <a:rPr lang="nl-BE" sz="2400" dirty="0">
                <a:cs typeface="Arial"/>
              </a:rPr>
              <a:t> </a:t>
            </a:r>
            <a:r>
              <a:rPr sz="2400" dirty="0">
                <a:cs typeface="Arial"/>
              </a:rPr>
              <a:t>connaissances</a:t>
            </a:r>
            <a:r>
              <a:rPr sz="2400" spc="-55" dirty="0">
                <a:cs typeface="Arial"/>
              </a:rPr>
              <a:t> </a:t>
            </a:r>
            <a:r>
              <a:rPr sz="2400" dirty="0" err="1">
                <a:solidFill>
                  <a:srgbClr val="FF2561"/>
                </a:solidFill>
                <a:cs typeface="Arial"/>
              </a:rPr>
              <a:t>antérieures</a:t>
            </a:r>
            <a:r>
              <a:rPr sz="2400" dirty="0">
                <a:cs typeface="Arial"/>
              </a:rPr>
              <a:t>.</a:t>
            </a:r>
            <a:endParaRPr lang="fr-BE" sz="2400" dirty="0">
              <a:cs typeface="Times New Roman"/>
            </a:endParaRPr>
          </a:p>
          <a:p>
            <a:pPr marL="460375" marR="5080" indent="-448309" algn="just">
              <a:spcBef>
                <a:spcPts val="565"/>
              </a:spcBef>
              <a:buClr>
                <a:schemeClr val="bg2">
                  <a:lumMod val="25000"/>
                </a:schemeClr>
              </a:buClr>
              <a:buSzPct val="68000"/>
              <a:buFont typeface="Wingdings" charset="2"/>
              <a:buChar char="§"/>
              <a:tabLst>
                <a:tab pos="460375" algn="l"/>
                <a:tab pos="461009" algn="l"/>
              </a:tabLst>
            </a:pPr>
            <a:r>
              <a:rPr sz="2400" spc="-20" dirty="0" err="1">
                <a:cs typeface="Arial"/>
              </a:rPr>
              <a:t>L’élève</a:t>
            </a:r>
            <a:r>
              <a:rPr sz="2400" spc="-20" dirty="0">
                <a:cs typeface="Arial"/>
              </a:rPr>
              <a:t> </a:t>
            </a:r>
            <a:r>
              <a:rPr sz="2400" dirty="0">
                <a:cs typeface="Arial"/>
              </a:rPr>
              <a:t>donne </a:t>
            </a:r>
            <a:r>
              <a:rPr sz="2400" spc="-5" dirty="0">
                <a:cs typeface="Arial"/>
              </a:rPr>
              <a:t>un </a:t>
            </a:r>
            <a:r>
              <a:rPr sz="2400" dirty="0">
                <a:solidFill>
                  <a:srgbClr val="FF2561"/>
                </a:solidFill>
                <a:cs typeface="Arial"/>
              </a:rPr>
              <a:t>sens</a:t>
            </a:r>
            <a:r>
              <a:rPr sz="2400" dirty="0">
                <a:cs typeface="Arial"/>
              </a:rPr>
              <a:t> à </a:t>
            </a:r>
            <a:r>
              <a:rPr sz="2400" spc="-5" dirty="0">
                <a:cs typeface="Arial"/>
              </a:rPr>
              <a:t>une </a:t>
            </a:r>
            <a:r>
              <a:rPr sz="2400" dirty="0">
                <a:cs typeface="Arial"/>
              </a:rPr>
              <a:t>connaissance </a:t>
            </a:r>
            <a:r>
              <a:rPr sz="2400" spc="-5" dirty="0">
                <a:cs typeface="Arial"/>
              </a:rPr>
              <a:t>que </a:t>
            </a:r>
            <a:r>
              <a:rPr sz="2400" dirty="0">
                <a:cs typeface="Arial"/>
              </a:rPr>
              <a:t>si </a:t>
            </a:r>
            <a:r>
              <a:rPr sz="2400" spc="-5" dirty="0" err="1">
                <a:cs typeface="Arial"/>
              </a:rPr>
              <a:t>elle</a:t>
            </a:r>
            <a:r>
              <a:rPr sz="2400" spc="-5" dirty="0">
                <a:cs typeface="Arial"/>
              </a:rPr>
              <a:t> </a:t>
            </a:r>
            <a:r>
              <a:rPr sz="2400" dirty="0" err="1">
                <a:cs typeface="Arial"/>
              </a:rPr>
              <a:t>apparaît</a:t>
            </a:r>
            <a:r>
              <a:rPr sz="2400" dirty="0">
                <a:cs typeface="Arial"/>
              </a:rPr>
              <a:t> comme un outil indispensable </a:t>
            </a:r>
            <a:r>
              <a:rPr sz="2400" dirty="0">
                <a:solidFill>
                  <a:srgbClr val="FF2561"/>
                </a:solidFill>
                <a:cs typeface="Arial"/>
              </a:rPr>
              <a:t>pour résoudre</a:t>
            </a:r>
            <a:r>
              <a:rPr sz="2400" spc="-200" dirty="0">
                <a:solidFill>
                  <a:srgbClr val="FF2561"/>
                </a:solidFill>
                <a:cs typeface="Arial"/>
              </a:rPr>
              <a:t> </a:t>
            </a:r>
            <a:r>
              <a:rPr sz="2400" dirty="0">
                <a:solidFill>
                  <a:srgbClr val="FF2561"/>
                </a:solidFill>
                <a:cs typeface="Arial"/>
              </a:rPr>
              <a:t>un </a:t>
            </a:r>
            <a:r>
              <a:rPr sz="2400" dirty="0" err="1">
                <a:solidFill>
                  <a:srgbClr val="FF2561"/>
                </a:solidFill>
                <a:cs typeface="Arial"/>
              </a:rPr>
              <a:t>problème</a:t>
            </a:r>
            <a:r>
              <a:rPr lang="fr-BE" sz="2400" dirty="0">
                <a:cs typeface="Arial"/>
              </a:rPr>
              <a:t>.</a:t>
            </a:r>
            <a:endParaRPr sz="2400" dirty="0">
              <a:cs typeface="Times New Roman"/>
            </a:endParaRPr>
          </a:p>
        </p:txBody>
      </p:sp>
    </p:spTree>
    <p:extLst>
      <p:ext uri="{BB962C8B-B14F-4D97-AF65-F5344CB8AC3E}">
        <p14:creationId xmlns:p14="http://schemas.microsoft.com/office/powerpoint/2010/main" val="865205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 calcmode="lin" valueType="num">
                                      <p:cBhvr additive="base">
                                        <p:cTn id="31"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3C0ACC-EF23-0827-00A9-27FD18071E9C}"/>
            </a:ext>
          </a:extLst>
        </p:cNvPr>
        <p:cNvGrpSpPr/>
        <p:nvPr/>
      </p:nvGrpSpPr>
      <p:grpSpPr>
        <a:xfrm>
          <a:off x="0" y="0"/>
          <a:ext cx="0" cy="0"/>
          <a:chOff x="0" y="0"/>
          <a:chExt cx="0" cy="0"/>
        </a:xfrm>
      </p:grpSpPr>
      <p:graphicFrame>
        <p:nvGraphicFramePr>
          <p:cNvPr id="2" name="Tableau 1">
            <a:extLst>
              <a:ext uri="{FF2B5EF4-FFF2-40B4-BE49-F238E27FC236}">
                <a16:creationId xmlns:a16="http://schemas.microsoft.com/office/drawing/2014/main" id="{90393031-4856-F294-331F-95568D03220B}"/>
              </a:ext>
            </a:extLst>
          </p:cNvPr>
          <p:cNvGraphicFramePr>
            <a:graphicFrameLocks noGrp="1"/>
          </p:cNvGraphicFramePr>
          <p:nvPr>
            <p:extLst>
              <p:ext uri="{D42A27DB-BD31-4B8C-83A1-F6EECF244321}">
                <p14:modId xmlns:p14="http://schemas.microsoft.com/office/powerpoint/2010/main" val="702372442"/>
              </p:ext>
            </p:extLst>
          </p:nvPr>
        </p:nvGraphicFramePr>
        <p:xfrm>
          <a:off x="804333" y="1055959"/>
          <a:ext cx="10583331" cy="4746080"/>
        </p:xfrm>
        <a:graphic>
          <a:graphicData uri="http://schemas.openxmlformats.org/drawingml/2006/table">
            <a:tbl>
              <a:tblPr firstRow="1" firstCol="1" bandRow="1">
                <a:noFill/>
                <a:tableStyleId>{5C22544A-7EE6-4342-B048-85BDC9FD1C3A}</a:tableStyleId>
              </a:tblPr>
              <a:tblGrid>
                <a:gridCol w="5290429">
                  <a:extLst>
                    <a:ext uri="{9D8B030D-6E8A-4147-A177-3AD203B41FA5}">
                      <a16:colId xmlns:a16="http://schemas.microsoft.com/office/drawing/2014/main" val="2950672719"/>
                    </a:ext>
                  </a:extLst>
                </a:gridCol>
                <a:gridCol w="5292902">
                  <a:extLst>
                    <a:ext uri="{9D8B030D-6E8A-4147-A177-3AD203B41FA5}">
                      <a16:colId xmlns:a16="http://schemas.microsoft.com/office/drawing/2014/main" val="3914919394"/>
                    </a:ext>
                  </a:extLst>
                </a:gridCol>
              </a:tblGrid>
              <a:tr h="908042">
                <a:tc>
                  <a:txBody>
                    <a:bodyPr/>
                    <a:lstStyle/>
                    <a:p>
                      <a:pPr algn="ctr">
                        <a:lnSpc>
                          <a:spcPct val="107000"/>
                        </a:lnSpc>
                        <a:spcAft>
                          <a:spcPts val="800"/>
                        </a:spcAft>
                      </a:pPr>
                      <a:r>
                        <a:rPr lang="fr-BE" sz="2800" b="1">
                          <a:solidFill>
                            <a:schemeClr val="bg1"/>
                          </a:solidFill>
                          <a:effectLst/>
                        </a:rPr>
                        <a:t>Le rôle de l’enseignant</a:t>
                      </a:r>
                      <a:endParaRPr lang="fr-BE" sz="2800" b="1">
                        <a:solidFill>
                          <a:schemeClr val="bg1"/>
                        </a:solidFill>
                        <a:effectLst/>
                        <a:latin typeface="Cambria" panose="02040503050406030204" pitchFamily="18" charset="0"/>
                        <a:ea typeface="Cambria" panose="02040503050406030204" pitchFamily="18" charset="0"/>
                        <a:cs typeface="Times New Roman" panose="02020603050405020304" pitchFamily="18" charset="0"/>
                      </a:endParaRPr>
                    </a:p>
                  </a:txBody>
                  <a:tcPr marL="355978" marR="213587" marT="213587" marB="213587" anchor="ctr">
                    <a:lnL w="12700" cmpd="sng">
                      <a:noFill/>
                      <a:prstDash val="solid"/>
                    </a:lnL>
                    <a:lnR w="12700" cmpd="sng">
                      <a:noFill/>
                      <a:prstDash val="solid"/>
                    </a:lnR>
                    <a:lnT w="19050" cap="flat" cmpd="sng" algn="ctr">
                      <a:solidFill>
                        <a:srgbClr val="8F9A9D">
                          <a:alpha val="60000"/>
                        </a:srgbClr>
                      </a:solidFill>
                      <a:prstDash val="solid"/>
                    </a:lnT>
                    <a:lnB w="12700" cmpd="sng">
                      <a:noFill/>
                      <a:prstDash val="solid"/>
                    </a:lnB>
                    <a:solidFill>
                      <a:schemeClr val="bg1">
                        <a:lumMod val="65000"/>
                      </a:schemeClr>
                    </a:solidFill>
                  </a:tcPr>
                </a:tc>
                <a:tc>
                  <a:txBody>
                    <a:bodyPr/>
                    <a:lstStyle/>
                    <a:p>
                      <a:pPr algn="ctr">
                        <a:lnSpc>
                          <a:spcPct val="107000"/>
                        </a:lnSpc>
                        <a:spcAft>
                          <a:spcPts val="800"/>
                        </a:spcAft>
                      </a:pPr>
                      <a:r>
                        <a:rPr lang="fr-BE" sz="2800" dirty="0">
                          <a:solidFill>
                            <a:schemeClr val="bg1"/>
                          </a:solidFill>
                          <a:effectLst/>
                        </a:rPr>
                        <a:t>Le rôle de l’élève</a:t>
                      </a:r>
                      <a:endParaRPr lang="fr-BE" sz="2800"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endParaRPr>
                    </a:p>
                  </a:txBody>
                  <a:tcPr marL="355978" marR="213587" marT="213587" marB="213587" anchor="ctr">
                    <a:lnL w="12700" cmpd="sng">
                      <a:noFill/>
                      <a:prstDash val="solid"/>
                    </a:lnL>
                    <a:lnR w="12700" cmpd="sng">
                      <a:noFill/>
                      <a:prstDash val="solid"/>
                    </a:lnR>
                    <a:lnT w="19050" cap="flat" cmpd="sng" algn="ctr">
                      <a:solidFill>
                        <a:srgbClr val="8F9A9D">
                          <a:alpha val="60000"/>
                        </a:srgbClr>
                      </a:solidFill>
                      <a:prstDash val="solid"/>
                    </a:lnT>
                    <a:lnB w="12700" cmpd="sng">
                      <a:noFill/>
                      <a:prstDash val="solid"/>
                    </a:lnB>
                    <a:solidFill>
                      <a:schemeClr val="bg1">
                        <a:lumMod val="65000"/>
                      </a:schemeClr>
                    </a:solidFill>
                  </a:tcPr>
                </a:tc>
                <a:extLst>
                  <a:ext uri="{0D108BD9-81ED-4DB2-BD59-A6C34878D82A}">
                    <a16:rowId xmlns:a16="http://schemas.microsoft.com/office/drawing/2014/main" val="1031586392"/>
                  </a:ext>
                </a:extLst>
              </a:tr>
              <a:tr h="3838038">
                <a:tc>
                  <a:txBody>
                    <a:bodyPr/>
                    <a:lstStyle/>
                    <a:p>
                      <a:pPr marL="342900" lvl="0" indent="-342900" algn="l">
                        <a:lnSpc>
                          <a:spcPct val="107000"/>
                        </a:lnSpc>
                        <a:spcAft>
                          <a:spcPts val="1200"/>
                        </a:spcAft>
                        <a:buFont typeface="Arial Unicode MS"/>
                        <a:buChar char="-"/>
                      </a:pPr>
                      <a:r>
                        <a:rPr lang="fr-FR" sz="2200" b="0" dirty="0">
                          <a:solidFill>
                            <a:schemeClr val="tx1">
                              <a:lumMod val="75000"/>
                              <a:lumOff val="25000"/>
                            </a:schemeClr>
                          </a:solidFill>
                          <a:effectLst/>
                        </a:rPr>
                        <a:t>Il propose des </a:t>
                      </a:r>
                      <a:r>
                        <a:rPr lang="fr-FR" sz="2200" b="0" dirty="0">
                          <a:solidFill>
                            <a:srgbClr val="FF2561"/>
                          </a:solidFill>
                          <a:effectLst/>
                        </a:rPr>
                        <a:t>problèmes</a:t>
                      </a:r>
                      <a:r>
                        <a:rPr lang="fr-FR" sz="2200" b="0" dirty="0">
                          <a:solidFill>
                            <a:schemeClr val="tx1">
                              <a:lumMod val="75000"/>
                              <a:lumOff val="25000"/>
                            </a:schemeClr>
                          </a:solidFill>
                          <a:effectLst/>
                        </a:rPr>
                        <a:t> complexes, des tâches </a:t>
                      </a:r>
                      <a:r>
                        <a:rPr lang="fr-FR" sz="2200" b="0" dirty="0">
                          <a:solidFill>
                            <a:srgbClr val="FF2561"/>
                          </a:solidFill>
                          <a:effectLst/>
                        </a:rPr>
                        <a:t>nouvelles</a:t>
                      </a:r>
                      <a:r>
                        <a:rPr lang="fr-FR" sz="2200" b="0" dirty="0">
                          <a:solidFill>
                            <a:schemeClr val="tx1">
                              <a:lumMod val="75000"/>
                              <a:lumOff val="25000"/>
                            </a:schemeClr>
                          </a:solidFill>
                          <a:effectLst/>
                        </a:rPr>
                        <a:t> qui ont du </a:t>
                      </a:r>
                      <a:r>
                        <a:rPr lang="fr-FR" sz="2200" b="0" dirty="0">
                          <a:solidFill>
                            <a:srgbClr val="FF2561"/>
                          </a:solidFill>
                          <a:effectLst/>
                        </a:rPr>
                        <a:t>sens</a:t>
                      </a:r>
                      <a:r>
                        <a:rPr lang="fr-FR" sz="2200" b="0" dirty="0">
                          <a:solidFill>
                            <a:schemeClr val="tx1">
                              <a:lumMod val="75000"/>
                              <a:lumOff val="25000"/>
                            </a:schemeClr>
                          </a:solidFill>
                          <a:effectLst/>
                        </a:rPr>
                        <a:t> pour ses apprenants. </a:t>
                      </a:r>
                    </a:p>
                    <a:p>
                      <a:pPr marL="342900" lvl="0" indent="-342900" algn="l">
                        <a:lnSpc>
                          <a:spcPct val="107000"/>
                        </a:lnSpc>
                        <a:spcAft>
                          <a:spcPts val="1200"/>
                        </a:spcAft>
                        <a:buFont typeface="Arial Unicode MS"/>
                        <a:buChar char="-"/>
                      </a:pPr>
                      <a:r>
                        <a:rPr lang="fr-FR" sz="2200" b="0" dirty="0">
                          <a:solidFill>
                            <a:schemeClr val="tx1">
                              <a:lumMod val="75000"/>
                              <a:lumOff val="25000"/>
                            </a:schemeClr>
                          </a:solidFill>
                          <a:effectLst/>
                        </a:rPr>
                        <a:t>Il s’intéresse aux </a:t>
                      </a:r>
                      <a:r>
                        <a:rPr lang="fr-FR" sz="2200" b="0" dirty="0">
                          <a:solidFill>
                            <a:srgbClr val="FF2561"/>
                          </a:solidFill>
                          <a:effectLst/>
                        </a:rPr>
                        <a:t>représentations</a:t>
                      </a:r>
                      <a:r>
                        <a:rPr lang="fr-FR" sz="2200" b="0" dirty="0">
                          <a:solidFill>
                            <a:schemeClr val="tx1">
                              <a:lumMod val="75000"/>
                              <a:lumOff val="25000"/>
                            </a:schemeClr>
                          </a:solidFill>
                          <a:effectLst/>
                        </a:rPr>
                        <a:t> des apprenants, aux obstacles et aux </a:t>
                      </a:r>
                      <a:r>
                        <a:rPr lang="fr-FR" sz="2200" b="0" dirty="0">
                          <a:solidFill>
                            <a:srgbClr val="FF2561"/>
                          </a:solidFill>
                          <a:effectLst/>
                        </a:rPr>
                        <a:t>déséquilibres</a:t>
                      </a:r>
                      <a:r>
                        <a:rPr lang="fr-FR" sz="2200" b="0" dirty="0">
                          <a:solidFill>
                            <a:schemeClr val="tx1">
                              <a:lumMod val="75000"/>
                              <a:lumOff val="25000"/>
                            </a:schemeClr>
                          </a:solidFill>
                          <a:effectLst/>
                        </a:rPr>
                        <a:t> qui peuvent survenir au cours de l’apprentissage.</a:t>
                      </a:r>
                    </a:p>
                  </a:txBody>
                  <a:tcPr marL="355978" marR="185109" marT="185109" marB="185109">
                    <a:lnL w="12700" cmpd="sng">
                      <a:noFill/>
                      <a:prstDash val="solid"/>
                    </a:lnL>
                    <a:lnR w="19050" cap="flat" cmpd="sng" algn="ctr">
                      <a:solidFill>
                        <a:srgbClr val="FFFFFF"/>
                      </a:solidFill>
                      <a:prstDash val="solid"/>
                    </a:lnR>
                    <a:lnT w="12700" cmpd="sng">
                      <a:noFill/>
                      <a:prstDash val="solid"/>
                    </a:lnT>
                    <a:lnB w="12700" cmpd="sng">
                      <a:noFill/>
                      <a:prstDash val="solid"/>
                    </a:lnB>
                    <a:solidFill>
                      <a:schemeClr val="bg1">
                        <a:lumMod val="85000"/>
                      </a:schemeClr>
                    </a:solidFill>
                  </a:tcPr>
                </a:tc>
                <a:tc>
                  <a:txBody>
                    <a:bodyPr/>
                    <a:lstStyle/>
                    <a:p>
                      <a:pPr marL="342900" lvl="0" indent="-342900" algn="l">
                        <a:lnSpc>
                          <a:spcPct val="107000"/>
                        </a:lnSpc>
                        <a:spcAft>
                          <a:spcPts val="1200"/>
                        </a:spcAft>
                        <a:buFont typeface="Arial Unicode MS"/>
                        <a:buChar char="-"/>
                      </a:pPr>
                      <a:r>
                        <a:rPr lang="fr-FR" sz="2200" dirty="0">
                          <a:solidFill>
                            <a:schemeClr val="tx1">
                              <a:lumMod val="75000"/>
                              <a:lumOff val="25000"/>
                            </a:schemeClr>
                          </a:solidFill>
                          <a:effectLst/>
                        </a:rPr>
                        <a:t>Il est </a:t>
                      </a:r>
                      <a:r>
                        <a:rPr lang="fr-FR" sz="2200" dirty="0">
                          <a:solidFill>
                            <a:srgbClr val="FF2561"/>
                          </a:solidFill>
                          <a:effectLst/>
                        </a:rPr>
                        <a:t>actif</a:t>
                      </a:r>
                      <a:r>
                        <a:rPr lang="fr-FR" sz="2200" dirty="0">
                          <a:solidFill>
                            <a:schemeClr val="tx1">
                              <a:lumMod val="75000"/>
                              <a:lumOff val="25000"/>
                            </a:schemeClr>
                          </a:solidFill>
                          <a:effectLst/>
                        </a:rPr>
                        <a:t>. </a:t>
                      </a:r>
                    </a:p>
                    <a:p>
                      <a:pPr marL="342900" lvl="0" indent="-342900" algn="l">
                        <a:lnSpc>
                          <a:spcPct val="107000"/>
                        </a:lnSpc>
                        <a:spcAft>
                          <a:spcPts val="1200"/>
                        </a:spcAft>
                        <a:buFont typeface="Arial Unicode MS"/>
                        <a:buChar char="-"/>
                      </a:pPr>
                      <a:r>
                        <a:rPr lang="fr-FR" sz="2200" dirty="0">
                          <a:solidFill>
                            <a:schemeClr val="tx1">
                              <a:lumMod val="75000"/>
                              <a:lumOff val="25000"/>
                            </a:schemeClr>
                          </a:solidFill>
                          <a:effectLst/>
                        </a:rPr>
                        <a:t>Il construit des connaissances à partir de ses </a:t>
                      </a:r>
                      <a:r>
                        <a:rPr lang="fr-FR" sz="2200" dirty="0">
                          <a:solidFill>
                            <a:srgbClr val="FF2561"/>
                          </a:solidFill>
                          <a:effectLst/>
                        </a:rPr>
                        <a:t>représentations initiales</a:t>
                      </a:r>
                      <a:r>
                        <a:rPr lang="fr-FR" sz="2200" dirty="0">
                          <a:solidFill>
                            <a:schemeClr val="tx1">
                              <a:lumMod val="75000"/>
                              <a:lumOff val="25000"/>
                            </a:schemeClr>
                          </a:solidFill>
                          <a:effectLst/>
                        </a:rPr>
                        <a:t>. </a:t>
                      </a:r>
                    </a:p>
                    <a:p>
                      <a:pPr marL="342900" lvl="0" indent="-342900" algn="l">
                        <a:lnSpc>
                          <a:spcPct val="107000"/>
                        </a:lnSpc>
                        <a:spcAft>
                          <a:spcPts val="1200"/>
                        </a:spcAft>
                        <a:buFont typeface="Arial Unicode MS"/>
                        <a:buChar char="-"/>
                      </a:pPr>
                      <a:r>
                        <a:rPr lang="fr-FR" sz="2200" dirty="0">
                          <a:solidFill>
                            <a:schemeClr val="tx1">
                              <a:lumMod val="75000"/>
                              <a:lumOff val="25000"/>
                            </a:schemeClr>
                          </a:solidFill>
                          <a:effectLst/>
                        </a:rPr>
                        <a:t>Il recherche, confronte des savoirs et </a:t>
                      </a:r>
                      <a:r>
                        <a:rPr lang="fr-FR" sz="2200" dirty="0">
                          <a:solidFill>
                            <a:srgbClr val="FF2561"/>
                          </a:solidFill>
                          <a:effectLst/>
                        </a:rPr>
                        <a:t>résout</a:t>
                      </a:r>
                      <a:r>
                        <a:rPr lang="fr-FR" sz="2200" dirty="0">
                          <a:solidFill>
                            <a:schemeClr val="tx1">
                              <a:lumMod val="75000"/>
                              <a:lumOff val="25000"/>
                            </a:schemeClr>
                          </a:solidFill>
                          <a:effectLst/>
                        </a:rPr>
                        <a:t> des problèmes.</a:t>
                      </a:r>
                    </a:p>
                  </a:txBody>
                  <a:tcPr marL="355978" marR="185109" marT="185109" marB="185109">
                    <a:lnL w="19050" cap="flat" cmpd="sng" algn="ctr">
                      <a:solidFill>
                        <a:srgbClr val="FFFFFF"/>
                      </a:solidFill>
                      <a:prstDash val="solid"/>
                    </a:lnL>
                    <a:lnR w="12700" cmpd="sng">
                      <a:noFill/>
                      <a:prstDash val="solid"/>
                    </a:lnR>
                    <a:lnT w="12700" cmpd="sng">
                      <a:noFill/>
                      <a:prstDash val="solid"/>
                    </a:lnT>
                    <a:lnB w="12700" cmpd="sng">
                      <a:noFill/>
                      <a:prstDash val="solid"/>
                    </a:lnB>
                    <a:solidFill>
                      <a:schemeClr val="bg1">
                        <a:lumMod val="85000"/>
                      </a:schemeClr>
                    </a:solidFill>
                  </a:tcPr>
                </a:tc>
                <a:extLst>
                  <a:ext uri="{0D108BD9-81ED-4DB2-BD59-A6C34878D82A}">
                    <a16:rowId xmlns:a16="http://schemas.microsoft.com/office/drawing/2014/main" val="171876150"/>
                  </a:ext>
                </a:extLst>
              </a:tr>
            </a:tbl>
          </a:graphicData>
        </a:graphic>
      </p:graphicFrame>
    </p:spTree>
    <p:extLst>
      <p:ext uri="{BB962C8B-B14F-4D97-AF65-F5344CB8AC3E}">
        <p14:creationId xmlns:p14="http://schemas.microsoft.com/office/powerpoint/2010/main" val="64593470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B976EA-9A5A-6F7C-CAEA-0A5B476BA99E}"/>
            </a:ext>
          </a:extLst>
        </p:cNvPr>
        <p:cNvGrpSpPr/>
        <p:nvPr/>
      </p:nvGrpSpPr>
      <p:grpSpPr>
        <a:xfrm>
          <a:off x="0" y="0"/>
          <a:ext cx="0" cy="0"/>
          <a:chOff x="0" y="0"/>
          <a:chExt cx="0" cy="0"/>
        </a:xfrm>
      </p:grpSpPr>
      <p:graphicFrame>
        <p:nvGraphicFramePr>
          <p:cNvPr id="7" name="Tableau 6">
            <a:extLst>
              <a:ext uri="{FF2B5EF4-FFF2-40B4-BE49-F238E27FC236}">
                <a16:creationId xmlns:a16="http://schemas.microsoft.com/office/drawing/2014/main" id="{E9245451-B354-7D05-A185-8334A3308A08}"/>
              </a:ext>
            </a:extLst>
          </p:cNvPr>
          <p:cNvGraphicFramePr>
            <a:graphicFrameLocks noGrp="1"/>
          </p:cNvGraphicFramePr>
          <p:nvPr>
            <p:extLst>
              <p:ext uri="{D42A27DB-BD31-4B8C-83A1-F6EECF244321}">
                <p14:modId xmlns:p14="http://schemas.microsoft.com/office/powerpoint/2010/main" val="3499985128"/>
              </p:ext>
            </p:extLst>
          </p:nvPr>
        </p:nvGraphicFramePr>
        <p:xfrm>
          <a:off x="662152" y="1040524"/>
          <a:ext cx="11011688" cy="4461663"/>
        </p:xfrm>
        <a:graphic>
          <a:graphicData uri="http://schemas.openxmlformats.org/drawingml/2006/table">
            <a:tbl>
              <a:tblPr firstRow="1" firstCol="1" bandRow="1">
                <a:tableStyleId>{5C22544A-7EE6-4342-B048-85BDC9FD1C3A}</a:tableStyleId>
              </a:tblPr>
              <a:tblGrid>
                <a:gridCol w="5505844">
                  <a:extLst>
                    <a:ext uri="{9D8B030D-6E8A-4147-A177-3AD203B41FA5}">
                      <a16:colId xmlns:a16="http://schemas.microsoft.com/office/drawing/2014/main" val="1946854450"/>
                    </a:ext>
                  </a:extLst>
                </a:gridCol>
                <a:gridCol w="5505844">
                  <a:extLst>
                    <a:ext uri="{9D8B030D-6E8A-4147-A177-3AD203B41FA5}">
                      <a16:colId xmlns:a16="http://schemas.microsoft.com/office/drawing/2014/main" val="1981538992"/>
                    </a:ext>
                  </a:extLst>
                </a:gridCol>
              </a:tblGrid>
              <a:tr h="753064">
                <a:tc>
                  <a:txBody>
                    <a:bodyPr/>
                    <a:lstStyle/>
                    <a:p>
                      <a:pPr algn="ctr">
                        <a:lnSpc>
                          <a:spcPct val="107000"/>
                        </a:lnSpc>
                        <a:spcAft>
                          <a:spcPts val="800"/>
                        </a:spcAft>
                      </a:pPr>
                      <a:r>
                        <a:rPr lang="fr-BE" sz="2400" dirty="0">
                          <a:effectLst/>
                        </a:rPr>
                        <a:t>Les avantages pour l’enseignant</a:t>
                      </a:r>
                      <a:endParaRPr lang="fr-BE" sz="24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solidFill>
                      <a:srgbClr val="00B050"/>
                    </a:solidFill>
                  </a:tcPr>
                </a:tc>
                <a:tc>
                  <a:txBody>
                    <a:bodyPr/>
                    <a:lstStyle/>
                    <a:p>
                      <a:pPr algn="ctr">
                        <a:lnSpc>
                          <a:spcPct val="107000"/>
                        </a:lnSpc>
                        <a:spcAft>
                          <a:spcPts val="800"/>
                        </a:spcAft>
                      </a:pPr>
                      <a:r>
                        <a:rPr lang="fr-BE" sz="2400" dirty="0">
                          <a:effectLst/>
                        </a:rPr>
                        <a:t>Les limites</a:t>
                      </a:r>
                      <a:endParaRPr lang="fr-BE" sz="24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solidFill>
                      <a:srgbClr val="FF0000"/>
                    </a:solidFill>
                  </a:tcPr>
                </a:tc>
                <a:extLst>
                  <a:ext uri="{0D108BD9-81ED-4DB2-BD59-A6C34878D82A}">
                    <a16:rowId xmlns:a16="http://schemas.microsoft.com/office/drawing/2014/main" val="998463043"/>
                  </a:ext>
                </a:extLst>
              </a:tr>
              <a:tr h="3708599">
                <a:tc>
                  <a:txBody>
                    <a:bodyPr/>
                    <a:lstStyle/>
                    <a:p>
                      <a:pPr marL="342900" lvl="0" indent="-342900" algn="l">
                        <a:lnSpc>
                          <a:spcPct val="107000"/>
                        </a:lnSpc>
                        <a:buFont typeface="Arial Unicode MS"/>
                        <a:buChar char="-"/>
                      </a:pPr>
                      <a:r>
                        <a:rPr lang="fr-FR" sz="2600" b="0" dirty="0">
                          <a:solidFill>
                            <a:schemeClr val="tx1"/>
                          </a:solidFill>
                          <a:effectLst/>
                        </a:rPr>
                        <a:t>Le problème à résoudre donne du </a:t>
                      </a:r>
                      <a:r>
                        <a:rPr lang="fr-FR" sz="2600" b="0" dirty="0">
                          <a:solidFill>
                            <a:srgbClr val="FF2561"/>
                          </a:solidFill>
                          <a:effectLst/>
                        </a:rPr>
                        <a:t>sens</a:t>
                      </a:r>
                      <a:r>
                        <a:rPr lang="fr-FR" sz="2600" b="0" dirty="0">
                          <a:solidFill>
                            <a:schemeClr val="tx1"/>
                          </a:solidFill>
                          <a:effectLst/>
                        </a:rPr>
                        <a:t> à  l’apprentissage.</a:t>
                      </a:r>
                    </a:p>
                    <a:p>
                      <a:pPr marL="342900" lvl="0" indent="-342900" algn="l">
                        <a:lnSpc>
                          <a:spcPct val="107000"/>
                        </a:lnSpc>
                        <a:buFont typeface="Arial Unicode MS"/>
                        <a:buChar char="-"/>
                      </a:pPr>
                      <a:r>
                        <a:rPr lang="fr-FR" sz="2600" b="0" dirty="0">
                          <a:solidFill>
                            <a:schemeClr val="tx1"/>
                          </a:solidFill>
                          <a:effectLst/>
                        </a:rPr>
                        <a:t>On part des conceptions initiales, qui seront  détruites ou adaptées pour atteindre un </a:t>
                      </a:r>
                      <a:r>
                        <a:rPr lang="fr-FR" sz="2600" b="0" dirty="0">
                          <a:solidFill>
                            <a:srgbClr val="FF2561"/>
                          </a:solidFill>
                          <a:effectLst/>
                        </a:rPr>
                        <a:t>nouvel équilibre </a:t>
                      </a:r>
                      <a:r>
                        <a:rPr lang="fr-FR" sz="2600" b="0" dirty="0">
                          <a:solidFill>
                            <a:schemeClr val="tx1"/>
                          </a:solidFill>
                          <a:effectLst/>
                        </a:rPr>
                        <a:t>durable.</a:t>
                      </a:r>
                    </a:p>
                    <a:p>
                      <a:pPr algn="just">
                        <a:lnSpc>
                          <a:spcPct val="107000"/>
                        </a:lnSpc>
                        <a:spcAft>
                          <a:spcPts val="800"/>
                        </a:spcAft>
                      </a:pPr>
                      <a:r>
                        <a:rPr lang="fr-BE" sz="2600" b="0" kern="1200" dirty="0">
                          <a:solidFill>
                            <a:schemeClr val="dk1"/>
                          </a:solidFill>
                          <a:effectLst/>
                          <a:latin typeface="+mn-lt"/>
                          <a:ea typeface="+mn-ea"/>
                          <a:cs typeface="+mn-cs"/>
                        </a:rPr>
                        <a:t> </a:t>
                      </a:r>
                    </a:p>
                  </a:txBody>
                  <a:tcPr marL="68580" marR="68580" marT="0" marB="0">
                    <a:solidFill>
                      <a:schemeClr val="accent4">
                        <a:lumMod val="40000"/>
                        <a:lumOff val="60000"/>
                      </a:schemeClr>
                    </a:solidFill>
                  </a:tcPr>
                </a:tc>
                <a:tc>
                  <a:txBody>
                    <a:bodyPr/>
                    <a:lstStyle/>
                    <a:p>
                      <a:pPr marL="342900" lvl="0" indent="-342900" algn="l">
                        <a:lnSpc>
                          <a:spcPct val="107000"/>
                        </a:lnSpc>
                        <a:buFont typeface="Arial Unicode MS"/>
                        <a:buChar char="-"/>
                      </a:pPr>
                      <a:r>
                        <a:rPr lang="fr-FR" sz="2600" dirty="0">
                          <a:effectLst/>
                        </a:rPr>
                        <a:t>Coûteux en </a:t>
                      </a:r>
                      <a:r>
                        <a:rPr lang="fr-FR" sz="2600" dirty="0">
                          <a:solidFill>
                            <a:schemeClr val="bg1"/>
                          </a:solidFill>
                          <a:effectLst/>
                        </a:rPr>
                        <a:t>temps</a:t>
                      </a:r>
                      <a:r>
                        <a:rPr lang="fr-FR" sz="2600" dirty="0">
                          <a:effectLst/>
                        </a:rPr>
                        <a:t>.</a:t>
                      </a:r>
                    </a:p>
                    <a:p>
                      <a:pPr marL="342900" lvl="0" indent="-342900" algn="l">
                        <a:lnSpc>
                          <a:spcPct val="107000"/>
                        </a:lnSpc>
                        <a:buFont typeface="Arial Unicode MS"/>
                        <a:buChar char="-"/>
                      </a:pPr>
                      <a:r>
                        <a:rPr lang="fr-FR" sz="2600" dirty="0">
                          <a:effectLst/>
                        </a:rPr>
                        <a:t>Nécessite des </a:t>
                      </a:r>
                      <a:r>
                        <a:rPr lang="fr-FR" sz="2600" dirty="0">
                          <a:solidFill>
                            <a:schemeClr val="bg1"/>
                          </a:solidFill>
                          <a:effectLst/>
                        </a:rPr>
                        <a:t>compétences</a:t>
                      </a:r>
                      <a:r>
                        <a:rPr lang="fr-FR" sz="2600" dirty="0">
                          <a:effectLst/>
                        </a:rPr>
                        <a:t> pour concevoir les activités d’apprentissage. Situations parfois difficiles à trouver.</a:t>
                      </a:r>
                    </a:p>
                    <a:p>
                      <a:pPr marL="342900" lvl="0" indent="-342900" algn="l">
                        <a:lnSpc>
                          <a:spcPct val="107000"/>
                        </a:lnSpc>
                        <a:buFont typeface="Arial Unicode MS"/>
                        <a:buChar char="-"/>
                      </a:pPr>
                      <a:r>
                        <a:rPr lang="fr-FR" sz="2600" dirty="0">
                          <a:effectLst/>
                        </a:rPr>
                        <a:t>Phase de </a:t>
                      </a:r>
                      <a:r>
                        <a:rPr lang="fr-FR" sz="2600" dirty="0">
                          <a:solidFill>
                            <a:schemeClr val="bg1"/>
                          </a:solidFill>
                          <a:effectLst/>
                        </a:rPr>
                        <a:t>déstabilisation</a:t>
                      </a:r>
                      <a:r>
                        <a:rPr lang="fr-FR" sz="2600" dirty="0">
                          <a:effectLst/>
                        </a:rPr>
                        <a:t> qui peut être délicate chez certains élèves.</a:t>
                      </a:r>
                    </a:p>
                  </a:txBody>
                  <a:tcPr marL="68580" marR="68580" marT="0" marB="0">
                    <a:solidFill>
                      <a:srgbClr val="FF7D7D"/>
                    </a:solidFill>
                  </a:tcPr>
                </a:tc>
                <a:extLst>
                  <a:ext uri="{0D108BD9-81ED-4DB2-BD59-A6C34878D82A}">
                    <a16:rowId xmlns:a16="http://schemas.microsoft.com/office/drawing/2014/main" val="3366959640"/>
                  </a:ext>
                </a:extLst>
              </a:tr>
            </a:tbl>
          </a:graphicData>
        </a:graphic>
      </p:graphicFrame>
    </p:spTree>
    <p:extLst>
      <p:ext uri="{BB962C8B-B14F-4D97-AF65-F5344CB8AC3E}">
        <p14:creationId xmlns:p14="http://schemas.microsoft.com/office/powerpoint/2010/main" val="166905504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E7C2D1-864C-DFB4-7D38-196F5C66AED4}"/>
            </a:ext>
          </a:extLst>
        </p:cNvPr>
        <p:cNvGrpSpPr/>
        <p:nvPr/>
      </p:nvGrpSpPr>
      <p:grpSpPr>
        <a:xfrm>
          <a:off x="0" y="0"/>
          <a:ext cx="0" cy="0"/>
          <a:chOff x="0" y="0"/>
          <a:chExt cx="0" cy="0"/>
        </a:xfrm>
      </p:grpSpPr>
      <p:pic>
        <p:nvPicPr>
          <p:cNvPr id="5" name="Image 4">
            <a:extLst>
              <a:ext uri="{FF2B5EF4-FFF2-40B4-BE49-F238E27FC236}">
                <a16:creationId xmlns:a16="http://schemas.microsoft.com/office/drawing/2014/main" id="{035F5A24-E5C1-17A0-50DC-584AD7135165}"/>
              </a:ext>
            </a:extLst>
          </p:cNvPr>
          <p:cNvPicPr>
            <a:picLocks noChangeAspect="1"/>
          </p:cNvPicPr>
          <p:nvPr/>
        </p:nvPicPr>
        <p:blipFill>
          <a:blip r:embed="rId2"/>
          <a:stretch>
            <a:fillRect/>
          </a:stretch>
        </p:blipFill>
        <p:spPr>
          <a:xfrm>
            <a:off x="373785" y="538362"/>
            <a:ext cx="11444430" cy="4910194"/>
          </a:xfrm>
          <a:prstGeom prst="rect">
            <a:avLst/>
          </a:prstGeom>
        </p:spPr>
      </p:pic>
      <p:sp>
        <p:nvSpPr>
          <p:cNvPr id="6" name="ZoneTexte 5">
            <a:extLst>
              <a:ext uri="{FF2B5EF4-FFF2-40B4-BE49-F238E27FC236}">
                <a16:creationId xmlns:a16="http://schemas.microsoft.com/office/drawing/2014/main" id="{1B935BE4-634D-EA40-AEDE-0E6DC09D6CBE}"/>
              </a:ext>
            </a:extLst>
          </p:cNvPr>
          <p:cNvSpPr txBox="1"/>
          <p:nvPr/>
        </p:nvSpPr>
        <p:spPr>
          <a:xfrm>
            <a:off x="3390112" y="4909947"/>
            <a:ext cx="5411776" cy="1077218"/>
          </a:xfrm>
          <a:prstGeom prst="rect">
            <a:avLst/>
          </a:prstGeom>
          <a:noFill/>
        </p:spPr>
        <p:txBody>
          <a:bodyPr wrap="square" rtlCol="0">
            <a:spAutoFit/>
          </a:bodyPr>
          <a:lstStyle/>
          <a:p>
            <a:pPr algn="ctr"/>
            <a:r>
              <a:rPr lang="fr-BE" sz="3200" b="1" dirty="0">
                <a:solidFill>
                  <a:srgbClr val="00B0F0"/>
                </a:solidFill>
              </a:rPr>
              <a:t>En classes maternelles et en P1/P2?</a:t>
            </a:r>
          </a:p>
        </p:txBody>
      </p:sp>
      <p:pic>
        <p:nvPicPr>
          <p:cNvPr id="2" name="Image 1">
            <a:extLst>
              <a:ext uri="{FF2B5EF4-FFF2-40B4-BE49-F238E27FC236}">
                <a16:creationId xmlns:a16="http://schemas.microsoft.com/office/drawing/2014/main" id="{7200A7D6-BC8A-E6CC-A534-EA426E1734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65255" y="4325415"/>
            <a:ext cx="1289592" cy="1514119"/>
          </a:xfrm>
          <a:prstGeom prst="rect">
            <a:avLst/>
          </a:prstGeom>
        </p:spPr>
      </p:pic>
      <p:sp>
        <p:nvSpPr>
          <p:cNvPr id="3" name="ZoneTexte 2">
            <a:extLst>
              <a:ext uri="{FF2B5EF4-FFF2-40B4-BE49-F238E27FC236}">
                <a16:creationId xmlns:a16="http://schemas.microsoft.com/office/drawing/2014/main" id="{ED41AEDE-7AA9-A7B4-5A79-A42556F482CD}"/>
              </a:ext>
            </a:extLst>
          </p:cNvPr>
          <p:cNvSpPr txBox="1"/>
          <p:nvPr/>
        </p:nvSpPr>
        <p:spPr>
          <a:xfrm>
            <a:off x="9207283" y="5802499"/>
            <a:ext cx="638765" cy="369332"/>
          </a:xfrm>
          <a:prstGeom prst="rect">
            <a:avLst/>
          </a:prstGeom>
          <a:noFill/>
        </p:spPr>
        <p:txBody>
          <a:bodyPr wrap="none" rtlCol="0">
            <a:spAutoFit/>
          </a:bodyPr>
          <a:lstStyle/>
          <a:p>
            <a:r>
              <a:rPr lang="fr-BE" dirty="0"/>
              <a:t>P. 19</a:t>
            </a:r>
          </a:p>
        </p:txBody>
      </p:sp>
    </p:spTree>
    <p:extLst>
      <p:ext uri="{BB962C8B-B14F-4D97-AF65-F5344CB8AC3E}">
        <p14:creationId xmlns:p14="http://schemas.microsoft.com/office/powerpoint/2010/main" val="262636593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EF936958-1A6E-4841-8289-4F7904B204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496451F-B44A-451D-AA20-B1DAA958C3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033E876-9C10-4610-867C-3F1C1290E0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643468"/>
            <a:ext cx="10905067" cy="5571066"/>
          </a:xfrm>
          <a:prstGeom prst="rect">
            <a:avLst/>
          </a:prstGeom>
          <a:solidFill>
            <a:srgbClr val="FFFFFF"/>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Tableau 1">
            <a:extLst>
              <a:ext uri="{FF2B5EF4-FFF2-40B4-BE49-F238E27FC236}">
                <a16:creationId xmlns:a16="http://schemas.microsoft.com/office/drawing/2014/main" id="{15FBD8B7-C1FE-4BB6-9D96-740A87A559E2}"/>
              </a:ext>
            </a:extLst>
          </p:cNvPr>
          <p:cNvGraphicFramePr>
            <a:graphicFrameLocks noGrp="1"/>
          </p:cNvGraphicFramePr>
          <p:nvPr>
            <p:extLst>
              <p:ext uri="{D42A27DB-BD31-4B8C-83A1-F6EECF244321}">
                <p14:modId xmlns:p14="http://schemas.microsoft.com/office/powerpoint/2010/main" val="2711472336"/>
              </p:ext>
            </p:extLst>
          </p:nvPr>
        </p:nvGraphicFramePr>
        <p:xfrm>
          <a:off x="1339597" y="896730"/>
          <a:ext cx="9951042" cy="4810034"/>
        </p:xfrm>
        <a:graphic>
          <a:graphicData uri="http://schemas.openxmlformats.org/drawingml/2006/table">
            <a:tbl>
              <a:tblPr firstRow="1" bandRow="1">
                <a:tableStyleId>{93296810-A885-4BE3-A3E7-6D5BEEA58F35}</a:tableStyleId>
              </a:tblPr>
              <a:tblGrid>
                <a:gridCol w="2486866">
                  <a:extLst>
                    <a:ext uri="{9D8B030D-6E8A-4147-A177-3AD203B41FA5}">
                      <a16:colId xmlns:a16="http://schemas.microsoft.com/office/drawing/2014/main" val="757855318"/>
                    </a:ext>
                  </a:extLst>
                </a:gridCol>
                <a:gridCol w="4096356">
                  <a:extLst>
                    <a:ext uri="{9D8B030D-6E8A-4147-A177-3AD203B41FA5}">
                      <a16:colId xmlns:a16="http://schemas.microsoft.com/office/drawing/2014/main" val="573212976"/>
                    </a:ext>
                  </a:extLst>
                </a:gridCol>
                <a:gridCol w="3367820">
                  <a:extLst>
                    <a:ext uri="{9D8B030D-6E8A-4147-A177-3AD203B41FA5}">
                      <a16:colId xmlns:a16="http://schemas.microsoft.com/office/drawing/2014/main" val="427152541"/>
                    </a:ext>
                  </a:extLst>
                </a:gridCol>
              </a:tblGrid>
              <a:tr h="628285">
                <a:tc>
                  <a:txBody>
                    <a:bodyPr/>
                    <a:lstStyle/>
                    <a:p>
                      <a:pPr algn="ctr"/>
                      <a:r>
                        <a:rPr lang="fr-FR" sz="2100"/>
                        <a:t>Activité</a:t>
                      </a:r>
                    </a:p>
                  </a:txBody>
                  <a:tcPr marL="81193" marR="81193" marT="40597" marB="40597" anchor="ctr"/>
                </a:tc>
                <a:tc>
                  <a:txBody>
                    <a:bodyPr/>
                    <a:lstStyle/>
                    <a:p>
                      <a:pPr algn="ctr"/>
                      <a:r>
                        <a:rPr lang="fr-FR" sz="2100"/>
                        <a:t>Objectif</a:t>
                      </a:r>
                    </a:p>
                  </a:txBody>
                  <a:tcPr marL="81193" marR="81193" marT="40597" marB="40597" anchor="ctr"/>
                </a:tc>
                <a:tc>
                  <a:txBody>
                    <a:bodyPr/>
                    <a:lstStyle/>
                    <a:p>
                      <a:pPr algn="ctr"/>
                      <a:r>
                        <a:rPr lang="fr-FR" sz="2100"/>
                        <a:t>Moyens pour soutenir l’apprentissage</a:t>
                      </a:r>
                    </a:p>
                  </a:txBody>
                  <a:tcPr marL="81193" marR="81193" marT="40597" marB="40597" anchor="ctr"/>
                </a:tc>
                <a:extLst>
                  <a:ext uri="{0D108BD9-81ED-4DB2-BD59-A6C34878D82A}">
                    <a16:rowId xmlns:a16="http://schemas.microsoft.com/office/drawing/2014/main" val="1813937643"/>
                  </a:ext>
                </a:extLst>
              </a:tr>
              <a:tr h="907064">
                <a:tc>
                  <a:txBody>
                    <a:bodyPr/>
                    <a:lstStyle/>
                    <a:p>
                      <a:pPr algn="ctr"/>
                      <a:r>
                        <a:rPr lang="fr-FR" sz="2100" dirty="0" err="1"/>
                        <a:t>Tricky</a:t>
                      </a:r>
                      <a:r>
                        <a:rPr lang="fr-FR" sz="2100" dirty="0"/>
                        <a:t> </a:t>
                      </a:r>
                      <a:r>
                        <a:rPr lang="fr-FR" sz="2100" dirty="0" err="1"/>
                        <a:t>tree</a:t>
                      </a:r>
                      <a:r>
                        <a:rPr lang="fr-FR" sz="2100" dirty="0"/>
                        <a:t>/Suspend</a:t>
                      </a:r>
                    </a:p>
                  </a:txBody>
                  <a:tcPr marL="81193" marR="81193" marT="40597" marB="40597" anchor="ctr"/>
                </a:tc>
                <a:tc>
                  <a:txBody>
                    <a:bodyPr/>
                    <a:lstStyle/>
                    <a:p>
                      <a:pPr algn="ctr"/>
                      <a:r>
                        <a:rPr lang="fr-FR" sz="2100" dirty="0"/>
                        <a:t>Utiliser finement ses doigts et garder l’arbre en équilibre</a:t>
                      </a:r>
                    </a:p>
                  </a:txBody>
                  <a:tcPr marL="81193" marR="81193" marT="40597" marB="40597" anchor="ctr"/>
                </a:tc>
                <a:tc>
                  <a:txBody>
                    <a:bodyPr/>
                    <a:lstStyle/>
                    <a:p>
                      <a:pPr algn="ctr"/>
                      <a:r>
                        <a:rPr lang="fr-FR" sz="2100" dirty="0"/>
                        <a:t>Essais-erreurs, but, engagement individuel, assimilation/accommodation</a:t>
                      </a:r>
                    </a:p>
                  </a:txBody>
                  <a:tcPr marL="81193" marR="81193" marT="40597" marB="40597" anchor="ctr"/>
                </a:tc>
                <a:extLst>
                  <a:ext uri="{0D108BD9-81ED-4DB2-BD59-A6C34878D82A}">
                    <a16:rowId xmlns:a16="http://schemas.microsoft.com/office/drawing/2014/main" val="2236890388"/>
                  </a:ext>
                </a:extLst>
              </a:tr>
              <a:tr h="861069">
                <a:tc>
                  <a:txBody>
                    <a:bodyPr/>
                    <a:lstStyle/>
                    <a:p>
                      <a:pPr algn="ctr"/>
                      <a:r>
                        <a:rPr lang="fr-FR" sz="2100" dirty="0"/>
                        <a:t>Rings up</a:t>
                      </a:r>
                    </a:p>
                  </a:txBody>
                  <a:tcPr marL="81193" marR="81193" marT="40597" marB="40597"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100" dirty="0"/>
                        <a:t>Utiliser finement ses doigts et placer les couleurs au bon endroit</a:t>
                      </a:r>
                    </a:p>
                  </a:txBody>
                  <a:tcPr marL="81193" marR="81193" marT="40597" marB="40597" anchor="ctr"/>
                </a:tc>
                <a:tc>
                  <a:txBody>
                    <a:bodyPr/>
                    <a:lstStyle/>
                    <a:p>
                      <a:pPr algn="ctr"/>
                      <a:r>
                        <a:rPr lang="fr-FR" sz="2100" dirty="0"/>
                        <a:t>Observation, essais-erreurs, actions</a:t>
                      </a:r>
                    </a:p>
                  </a:txBody>
                  <a:tcPr marL="81193" marR="81193" marT="40597" marB="40597" anchor="ctr"/>
                </a:tc>
                <a:extLst>
                  <a:ext uri="{0D108BD9-81ED-4DB2-BD59-A6C34878D82A}">
                    <a16:rowId xmlns:a16="http://schemas.microsoft.com/office/drawing/2014/main" val="2170522306"/>
                  </a:ext>
                </a:extLst>
              </a:tr>
              <a:tr h="861069">
                <a:tc>
                  <a:txBody>
                    <a:bodyPr/>
                    <a:lstStyle/>
                    <a:p>
                      <a:pPr algn="ctr"/>
                      <a:r>
                        <a:rPr lang="fr-FR" sz="2100"/>
                        <a:t>Arc-en-ciel</a:t>
                      </a:r>
                    </a:p>
                  </a:txBody>
                  <a:tcPr marL="81193" marR="81193" marT="40597" marB="40597"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nl-BE" sz="2100" kern="1200">
                          <a:effectLst/>
                        </a:rPr>
                        <a:t>Connaitre les couleurs et l’ordre de celles-ci</a:t>
                      </a:r>
                    </a:p>
                  </a:txBody>
                  <a:tcPr marL="81193" marR="81193" marT="40597" marB="40597" anchor="ctr"/>
                </a:tc>
                <a:tc>
                  <a:txBody>
                    <a:bodyPr/>
                    <a:lstStyle/>
                    <a:p>
                      <a:pPr algn="ctr"/>
                      <a:r>
                        <a:rPr lang="nl-BE" sz="2100" kern="1200">
                          <a:effectLst/>
                        </a:rPr>
                        <a:t>Partir des préconceptions, réalisation,</a:t>
                      </a:r>
                      <a:r>
                        <a:rPr lang="nl-BE" sz="2100" kern="1200" baseline="0">
                          <a:effectLst/>
                        </a:rPr>
                        <a:t> recherche, traces</a:t>
                      </a:r>
                      <a:endParaRPr lang="fr-FR" sz="2100"/>
                    </a:p>
                  </a:txBody>
                  <a:tcPr marL="81193" marR="81193" marT="40597" marB="40597" anchor="ctr"/>
                </a:tc>
                <a:extLst>
                  <a:ext uri="{0D108BD9-81ED-4DB2-BD59-A6C34878D82A}">
                    <a16:rowId xmlns:a16="http://schemas.microsoft.com/office/drawing/2014/main" val="1865337215"/>
                  </a:ext>
                </a:extLst>
              </a:tr>
              <a:tr h="628285">
                <a:tc>
                  <a:txBody>
                    <a:bodyPr/>
                    <a:lstStyle/>
                    <a:p>
                      <a:pPr algn="ctr"/>
                      <a:r>
                        <a:rPr lang="fr-FR" sz="2100" dirty="0"/>
                        <a:t>Smart </a:t>
                      </a:r>
                      <a:r>
                        <a:rPr lang="fr-FR" sz="2100" dirty="0" err="1"/>
                        <a:t>games</a:t>
                      </a:r>
                      <a:endParaRPr lang="fr-FR" sz="2100" dirty="0"/>
                    </a:p>
                  </a:txBody>
                  <a:tcPr marL="81193" marR="81193" marT="40597" marB="40597" anchor="ctr"/>
                </a:tc>
                <a:tc>
                  <a:txBody>
                    <a:bodyPr/>
                    <a:lstStyle/>
                    <a:p>
                      <a:pPr algn="ctr"/>
                      <a:r>
                        <a:rPr lang="fr-FR" sz="2100" dirty="0"/>
                        <a:t>Observer, mettre en mémoire, dépasser un défi</a:t>
                      </a:r>
                    </a:p>
                  </a:txBody>
                  <a:tcPr marL="81193" marR="81193" marT="40597" marB="40597" anchor="ctr"/>
                </a:tc>
                <a:tc>
                  <a:txBody>
                    <a:bodyPr/>
                    <a:lstStyle/>
                    <a:p>
                      <a:pPr algn="ctr"/>
                      <a:r>
                        <a:rPr lang="fr-FR" sz="2100" dirty="0"/>
                        <a:t>Manipulations, actions</a:t>
                      </a:r>
                    </a:p>
                  </a:txBody>
                  <a:tcPr marL="81193" marR="81193" marT="40597" marB="40597" anchor="ctr"/>
                </a:tc>
                <a:extLst>
                  <a:ext uri="{0D108BD9-81ED-4DB2-BD59-A6C34878D82A}">
                    <a16:rowId xmlns:a16="http://schemas.microsoft.com/office/drawing/2014/main" val="3263326534"/>
                  </a:ext>
                </a:extLst>
              </a:tr>
              <a:tr h="604034">
                <a:tc>
                  <a:txBody>
                    <a:bodyPr/>
                    <a:lstStyle/>
                    <a:p>
                      <a:pPr algn="ctr"/>
                      <a:endParaRPr lang="fr-FR" sz="2100" dirty="0"/>
                    </a:p>
                  </a:txBody>
                  <a:tcPr marL="81193" marR="81193" marT="40597" marB="40597" anchor="ctr"/>
                </a:tc>
                <a:tc>
                  <a:txBody>
                    <a:bodyPr/>
                    <a:lstStyle/>
                    <a:p>
                      <a:pPr algn="ctr"/>
                      <a:endParaRPr lang="fr-FR" sz="2100" dirty="0"/>
                    </a:p>
                  </a:txBody>
                  <a:tcPr marL="81193" marR="81193" marT="40597" marB="40597" anchor="ctr"/>
                </a:tc>
                <a:tc>
                  <a:txBody>
                    <a:bodyPr/>
                    <a:lstStyle/>
                    <a:p>
                      <a:pPr algn="ctr"/>
                      <a:endParaRPr lang="fr-FR" sz="2100" dirty="0"/>
                    </a:p>
                  </a:txBody>
                  <a:tcPr marL="81193" marR="81193" marT="40597" marB="40597" anchor="ctr"/>
                </a:tc>
                <a:extLst>
                  <a:ext uri="{0D108BD9-81ED-4DB2-BD59-A6C34878D82A}">
                    <a16:rowId xmlns:a16="http://schemas.microsoft.com/office/drawing/2014/main" val="4259538750"/>
                  </a:ext>
                </a:extLst>
              </a:tr>
            </a:tbl>
          </a:graphicData>
        </a:graphic>
      </p:graphicFrame>
      <p:sp>
        <p:nvSpPr>
          <p:cNvPr id="3" name="Rectangle 2">
            <a:extLst>
              <a:ext uri="{FF2B5EF4-FFF2-40B4-BE49-F238E27FC236}">
                <a16:creationId xmlns:a16="http://schemas.microsoft.com/office/drawing/2014/main" id="{55453F58-A31B-DFD6-3A1E-5CBCC93BB82C}"/>
              </a:ext>
            </a:extLst>
          </p:cNvPr>
          <p:cNvSpPr/>
          <p:nvPr/>
        </p:nvSpPr>
        <p:spPr>
          <a:xfrm>
            <a:off x="1422825" y="1654991"/>
            <a:ext cx="9951042" cy="50632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a:t>Correctif</a:t>
            </a:r>
          </a:p>
        </p:txBody>
      </p:sp>
    </p:spTree>
    <p:extLst>
      <p:ext uri="{BB962C8B-B14F-4D97-AF65-F5344CB8AC3E}">
        <p14:creationId xmlns:p14="http://schemas.microsoft.com/office/powerpoint/2010/main" val="2500491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AB75074A-7BDA-A77E-4236-2B73D8340017}"/>
              </a:ext>
            </a:extLst>
          </p:cNvPr>
          <p:cNvPicPr>
            <a:picLocks noChangeAspect="1"/>
          </p:cNvPicPr>
          <p:nvPr/>
        </p:nvPicPr>
        <p:blipFill>
          <a:blip r:embed="rId3"/>
          <a:stretch>
            <a:fillRect/>
          </a:stretch>
        </p:blipFill>
        <p:spPr>
          <a:xfrm>
            <a:off x="462987" y="227175"/>
            <a:ext cx="11377914" cy="6403649"/>
          </a:xfrm>
          <a:prstGeom prst="rect">
            <a:avLst/>
          </a:prstGeom>
        </p:spPr>
      </p:pic>
    </p:spTree>
    <p:extLst>
      <p:ext uri="{BB962C8B-B14F-4D97-AF65-F5344CB8AC3E}">
        <p14:creationId xmlns:p14="http://schemas.microsoft.com/office/powerpoint/2010/main" val="112856958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24128" y="535941"/>
            <a:ext cx="9821672" cy="1716088"/>
          </a:xfrm>
          <a:ln>
            <a:solidFill>
              <a:schemeClr val="accent1">
                <a:shade val="50000"/>
              </a:schemeClr>
            </a:solidFill>
          </a:ln>
        </p:spPr>
        <p:txBody>
          <a:bodyPr>
            <a:normAutofit/>
          </a:bodyPr>
          <a:lstStyle/>
          <a:p>
            <a:pPr algn="ctr"/>
            <a:r>
              <a:rPr lang="fr-FR" dirty="0"/>
              <a:t>E. Modèle socio-constructiviste</a:t>
            </a:r>
          </a:p>
        </p:txBody>
      </p:sp>
      <p:sp>
        <p:nvSpPr>
          <p:cNvPr id="3" name="Espace réservé du contenu 2"/>
          <p:cNvSpPr>
            <a:spLocks noGrp="1"/>
          </p:cNvSpPr>
          <p:nvPr>
            <p:ph idx="1"/>
          </p:nvPr>
        </p:nvSpPr>
        <p:spPr>
          <a:xfrm>
            <a:off x="1024128" y="2285999"/>
            <a:ext cx="10418572" cy="4572001"/>
          </a:xfrm>
        </p:spPr>
        <p:txBody>
          <a:bodyPr>
            <a:normAutofit fontScale="92500"/>
          </a:bodyPr>
          <a:lstStyle/>
          <a:p>
            <a:r>
              <a:rPr lang="fr-FR" sz="2400" dirty="0">
                <a:latin typeface="Calibri Light" charset="0"/>
                <a:ea typeface="Calibri Light" charset="0"/>
                <a:cs typeface="Calibri Light" charset="0"/>
              </a:rPr>
              <a:t>Ce modèle introduit une dimension supplémentaire : celle des interactions, des échanges, du travail de </a:t>
            </a:r>
            <a:r>
              <a:rPr lang="fr-FR" sz="2400" b="1" dirty="0">
                <a:highlight>
                  <a:srgbClr val="00FFFF"/>
                </a:highlight>
                <a:latin typeface="Calibri Light" charset="0"/>
                <a:ea typeface="Calibri Light" charset="0"/>
                <a:cs typeface="Calibri Light" charset="0"/>
              </a:rPr>
              <a:t>verbalisation</a:t>
            </a:r>
            <a:r>
              <a:rPr lang="fr-FR" sz="2400" dirty="0">
                <a:latin typeface="Calibri Light" charset="0"/>
                <a:ea typeface="Calibri Light" charset="0"/>
                <a:cs typeface="Calibri Light" charset="0"/>
              </a:rPr>
              <a:t>, de co-construction, de </a:t>
            </a:r>
            <a:r>
              <a:rPr lang="fr-FR" sz="2400" dirty="0" err="1">
                <a:latin typeface="Calibri Light" charset="0"/>
                <a:ea typeface="Calibri Light" charset="0"/>
                <a:cs typeface="Calibri Light" charset="0"/>
              </a:rPr>
              <a:t>co</a:t>
            </a:r>
            <a:r>
              <a:rPr lang="fr-FR" sz="2400" dirty="0">
                <a:latin typeface="Calibri Light" charset="0"/>
                <a:ea typeface="Calibri Light" charset="0"/>
                <a:cs typeface="Calibri Light" charset="0"/>
              </a:rPr>
              <a:t>-élaboration. </a:t>
            </a:r>
          </a:p>
          <a:p>
            <a:endParaRPr lang="fr-FR" sz="2400" dirty="0">
              <a:latin typeface="Calibri Light" charset="0"/>
              <a:ea typeface="Calibri Light" charset="0"/>
              <a:cs typeface="Calibri Light" charset="0"/>
            </a:endParaRPr>
          </a:p>
          <a:p>
            <a:pPr marL="0" indent="0" algn="ctr">
              <a:buNone/>
            </a:pPr>
            <a:r>
              <a:rPr lang="fr-FR" sz="2400" b="1" dirty="0">
                <a:solidFill>
                  <a:schemeClr val="bg2">
                    <a:lumMod val="25000"/>
                  </a:schemeClr>
                </a:solidFill>
                <a:latin typeface="Calibri Light" charset="0"/>
                <a:ea typeface="Calibri Light" charset="0"/>
                <a:cs typeface="Calibri Light" charset="0"/>
              </a:rPr>
              <a:t>C’est par des mises en interactivité </a:t>
            </a:r>
            <a:r>
              <a:rPr lang="fr-FR" sz="2400" dirty="0">
                <a:solidFill>
                  <a:schemeClr val="bg2">
                    <a:lumMod val="25000"/>
                  </a:schemeClr>
                </a:solidFill>
                <a:latin typeface="Calibri Light" charset="0"/>
                <a:ea typeface="Calibri Light" charset="0"/>
                <a:cs typeface="Calibri Light" charset="0"/>
              </a:rPr>
              <a:t>(entre élèves et entre enseignant et élèves) </a:t>
            </a:r>
            <a:r>
              <a:rPr lang="fr-FR" sz="2400" b="1" dirty="0">
                <a:solidFill>
                  <a:schemeClr val="bg2">
                    <a:lumMod val="25000"/>
                  </a:schemeClr>
                </a:solidFill>
                <a:latin typeface="Calibri Light" charset="0"/>
                <a:ea typeface="Calibri Light" charset="0"/>
                <a:cs typeface="Calibri Light" charset="0"/>
              </a:rPr>
              <a:t>que le savoir se construit.</a:t>
            </a:r>
          </a:p>
          <a:p>
            <a:pPr marL="0" indent="0">
              <a:buNone/>
            </a:pPr>
            <a:r>
              <a:rPr lang="fr-FR" sz="2400" b="1" dirty="0">
                <a:solidFill>
                  <a:schemeClr val="bg2">
                    <a:lumMod val="25000"/>
                  </a:schemeClr>
                </a:solidFill>
                <a:effectLst/>
                <a:latin typeface="Calibri Light" charset="0"/>
                <a:ea typeface="Cambria" panose="02040503050406030204" pitchFamily="18" charset="0"/>
                <a:cs typeface="Calibri Light" charset="0"/>
                <a:sym typeface="Wingdings" panose="05000000000000000000" pitchFamily="2" charset="2"/>
              </a:rPr>
              <a:t>       </a:t>
            </a:r>
            <a:r>
              <a:rPr lang="fr-BE" sz="1800" b="1" dirty="0">
                <a:solidFill>
                  <a:srgbClr val="0070C0"/>
                </a:solidFill>
                <a:effectLst/>
                <a:latin typeface="Georgia" panose="02040502050405020303" pitchFamily="18" charset="0"/>
                <a:ea typeface="Cambria" panose="02040503050406030204" pitchFamily="18" charset="0"/>
                <a:cs typeface="Times New Roman" panose="02020603050405020304" pitchFamily="18" charset="0"/>
              </a:rPr>
              <a:t>Essentiel n°7 : l’explicitation de l’objectif d’apprentissage</a:t>
            </a:r>
            <a:endParaRPr lang="fr-BE" sz="1800" dirty="0">
              <a:effectLst/>
              <a:latin typeface="Cambria" panose="02040503050406030204" pitchFamily="18" charset="0"/>
              <a:ea typeface="Cambria" panose="02040503050406030204" pitchFamily="18" charset="0"/>
              <a:cs typeface="Times New Roman" panose="02020603050405020304" pitchFamily="18" charset="0"/>
            </a:endParaRPr>
          </a:p>
          <a:p>
            <a:pPr>
              <a:buFont typeface="Arial" panose="020B0604020202020204" pitchFamily="34" charset="0"/>
              <a:buChar char="•"/>
            </a:pPr>
            <a:r>
              <a:rPr lang="fr-BE" sz="2400" b="1" dirty="0">
                <a:latin typeface="Georgia" panose="02040502050405020303" pitchFamily="18" charset="0"/>
                <a:ea typeface="Cambria" panose="02040503050406030204" pitchFamily="18" charset="0"/>
                <a:cs typeface="Times New Roman" panose="02020603050405020304" pitchFamily="18" charset="0"/>
              </a:rPr>
              <a:t> E</a:t>
            </a:r>
            <a:r>
              <a:rPr lang="fr-BE" sz="2400" b="1" dirty="0">
                <a:effectLst/>
                <a:latin typeface="Georgia" panose="02040502050405020303" pitchFamily="18" charset="0"/>
                <a:ea typeface="Cambria" panose="02040503050406030204" pitchFamily="18" charset="0"/>
                <a:cs typeface="Times New Roman" panose="02020603050405020304" pitchFamily="18" charset="0"/>
              </a:rPr>
              <a:t>xpliciter les tâches demandées aux élèves pourrait permettre de réduire les inégalités scolaires</a:t>
            </a:r>
            <a:r>
              <a:rPr lang="fr-BE" sz="2400" dirty="0">
                <a:latin typeface="Georgia" panose="02040502050405020303" pitchFamily="18" charset="0"/>
                <a:ea typeface="Cambria" panose="02040503050406030204" pitchFamily="18" charset="0"/>
                <a:cs typeface="Times New Roman" panose="02020603050405020304" pitchFamily="18" charset="0"/>
              </a:rPr>
              <a:t>.</a:t>
            </a:r>
            <a:endParaRPr lang="fr-BE" sz="2400" dirty="0">
              <a:effectLst/>
              <a:latin typeface="Georgia" panose="02040502050405020303" pitchFamily="18" charset="0"/>
              <a:ea typeface="Cambria" panose="02040503050406030204" pitchFamily="18" charset="0"/>
              <a:cs typeface="Times New Roman" panose="02020603050405020304" pitchFamily="18" charset="0"/>
            </a:endParaRPr>
          </a:p>
          <a:p>
            <a:pPr>
              <a:buFont typeface="Arial" panose="020B0604020202020204" pitchFamily="34" charset="0"/>
              <a:buChar char="•"/>
            </a:pPr>
            <a:r>
              <a:rPr lang="fr-BE" sz="2400" b="1" dirty="0">
                <a:effectLst/>
                <a:latin typeface="Georgia" panose="02040502050405020303" pitchFamily="18" charset="0"/>
                <a:ea typeface="Cambria" panose="02040503050406030204" pitchFamily="18" charset="0"/>
                <a:cs typeface="Times New Roman" panose="02020603050405020304" pitchFamily="18" charset="0"/>
              </a:rPr>
              <a:t> Une autre façon de rendre un apprentissage explicite est de permettre à l’apprenant de poser un regard </a:t>
            </a:r>
            <a:r>
              <a:rPr lang="fr-BE" sz="2400" b="1" i="1" dirty="0">
                <a:effectLst/>
                <a:latin typeface="Georgia" panose="02040502050405020303" pitchFamily="18" charset="0"/>
                <a:ea typeface="Cambria" panose="02040503050406030204" pitchFamily="18" charset="0"/>
                <a:cs typeface="Times New Roman" panose="02020603050405020304" pitchFamily="18" charset="0"/>
              </a:rPr>
              <a:t>a posteriori</a:t>
            </a:r>
            <a:r>
              <a:rPr lang="fr-BE" sz="2400" b="1" dirty="0">
                <a:effectLst/>
                <a:latin typeface="Georgia" panose="02040502050405020303" pitchFamily="18" charset="0"/>
                <a:ea typeface="Cambria" panose="02040503050406030204" pitchFamily="18" charset="0"/>
                <a:cs typeface="Times New Roman" panose="02020603050405020304" pitchFamily="18" charset="0"/>
              </a:rPr>
              <a:t> sur ce qu’il a accompli.</a:t>
            </a:r>
          </a:p>
          <a:p>
            <a:pPr>
              <a:buFont typeface="Arial" panose="020B0604020202020204" pitchFamily="34" charset="0"/>
              <a:buChar char="•"/>
            </a:pPr>
            <a:r>
              <a:rPr lang="fr-BE" sz="2400" b="1" dirty="0">
                <a:latin typeface="Georgia" panose="02040502050405020303" pitchFamily="18" charset="0"/>
                <a:ea typeface="Cambria" panose="02040503050406030204" pitchFamily="18" charset="0"/>
                <a:cs typeface="Times New Roman" panose="02020603050405020304" pitchFamily="18" charset="0"/>
              </a:rPr>
              <a:t> </a:t>
            </a:r>
            <a:r>
              <a:rPr lang="fr-BE" sz="2400" b="1" i="1" dirty="0">
                <a:latin typeface="Georgia" panose="02040502050405020303" pitchFamily="18" charset="0"/>
                <a:ea typeface="Cambria" panose="02040503050406030204" pitchFamily="18" charset="0"/>
                <a:cs typeface="Times New Roman" panose="02020603050405020304" pitchFamily="18" charset="0"/>
              </a:rPr>
              <a:t>Q</a:t>
            </a:r>
            <a:r>
              <a:rPr lang="fr-BE" sz="2400" b="1" i="1" dirty="0">
                <a:effectLst/>
                <a:latin typeface="Georgia" panose="02040502050405020303" pitchFamily="18" charset="0"/>
                <a:ea typeface="Cambria" panose="02040503050406030204" pitchFamily="18" charset="0"/>
                <a:cs typeface="Times New Roman" panose="02020603050405020304" pitchFamily="18" charset="0"/>
              </a:rPr>
              <a:t>u’est-ce que tu as appris en le faisant </a:t>
            </a:r>
            <a:r>
              <a:rPr lang="fr-BE" sz="2400" b="1" dirty="0">
                <a:effectLst/>
                <a:latin typeface="Georgia" panose="02040502050405020303" pitchFamily="18" charset="0"/>
                <a:ea typeface="Cambria" panose="02040503050406030204" pitchFamily="18" charset="0"/>
                <a:cs typeface="Times New Roman" panose="02020603050405020304" pitchFamily="18" charset="0"/>
              </a:rPr>
              <a:t>?</a:t>
            </a:r>
          </a:p>
          <a:p>
            <a:pPr>
              <a:buFont typeface="Arial" panose="020B0604020202020204" pitchFamily="34" charset="0"/>
              <a:buChar char="•"/>
            </a:pPr>
            <a:endParaRPr lang="fr-FR" sz="2400" b="1" dirty="0">
              <a:solidFill>
                <a:schemeClr val="bg2">
                  <a:lumMod val="25000"/>
                </a:schemeClr>
              </a:solidFill>
              <a:latin typeface="Calibri Light" charset="0"/>
              <a:ea typeface="Calibri Light" charset="0"/>
              <a:cs typeface="Calibri Light" charset="0"/>
            </a:endParaRPr>
          </a:p>
        </p:txBody>
      </p:sp>
      <p:pic>
        <p:nvPicPr>
          <p:cNvPr id="4" name="Picture 2" descr="Résultat d’images pour lecture picto">
            <a:extLst>
              <a:ext uri="{FF2B5EF4-FFF2-40B4-BE49-F238E27FC236}">
                <a16:creationId xmlns:a16="http://schemas.microsoft.com/office/drawing/2014/main" id="{9D185E4F-616B-5B85-9793-D5FB738AC98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569" r="10651"/>
          <a:stretch/>
        </p:blipFill>
        <p:spPr bwMode="auto">
          <a:xfrm>
            <a:off x="0" y="3835113"/>
            <a:ext cx="1135968" cy="1082415"/>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a:extLst>
              <a:ext uri="{FF2B5EF4-FFF2-40B4-BE49-F238E27FC236}">
                <a16:creationId xmlns:a16="http://schemas.microsoft.com/office/drawing/2014/main" id="{DC212D4D-877F-24AE-0DBA-442FBA189E47}"/>
              </a:ext>
            </a:extLst>
          </p:cNvPr>
          <p:cNvSpPr txBox="1"/>
          <p:nvPr/>
        </p:nvSpPr>
        <p:spPr>
          <a:xfrm>
            <a:off x="182494" y="5117300"/>
            <a:ext cx="702885" cy="369332"/>
          </a:xfrm>
          <a:prstGeom prst="rect">
            <a:avLst/>
          </a:prstGeom>
          <a:noFill/>
        </p:spPr>
        <p:txBody>
          <a:bodyPr wrap="none" rtlCol="0">
            <a:spAutoFit/>
          </a:bodyPr>
          <a:lstStyle/>
          <a:p>
            <a:r>
              <a:rPr lang="fr-BE" dirty="0"/>
              <a:t>P. 20 </a:t>
            </a:r>
          </a:p>
        </p:txBody>
      </p:sp>
    </p:spTree>
    <p:extLst>
      <p:ext uri="{BB962C8B-B14F-4D97-AF65-F5344CB8AC3E}">
        <p14:creationId xmlns:p14="http://schemas.microsoft.com/office/powerpoint/2010/main" val="2022419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1000"/>
                                        <p:tgtEl>
                                          <p:spTgt spid="3">
                                            <p:txEl>
                                              <p:pRg st="4" end="4"/>
                                            </p:txEl>
                                          </p:spTgt>
                                        </p:tgtEl>
                                      </p:cBhvr>
                                    </p:animEffect>
                                    <p:anim calcmode="lin" valueType="num">
                                      <p:cBhvr>
                                        <p:cTn id="23"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Effect transition="in" filter="fade">
                                      <p:cBhvr>
                                        <p:cTn id="29" dur="1000"/>
                                        <p:tgtEl>
                                          <p:spTgt spid="3">
                                            <p:txEl>
                                              <p:pRg st="5" end="5"/>
                                            </p:txEl>
                                          </p:spTgt>
                                        </p:tgtEl>
                                      </p:cBhvr>
                                    </p:animEffect>
                                    <p:anim calcmode="lin" valueType="num">
                                      <p:cBhvr>
                                        <p:cTn id="30"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3">
                                            <p:txEl>
                                              <p:pRg st="6" end="6"/>
                                            </p:txEl>
                                          </p:spTgt>
                                        </p:tgtEl>
                                        <p:attrNameLst>
                                          <p:attrName>style.visibility</p:attrName>
                                        </p:attrNameLst>
                                      </p:cBhvr>
                                      <p:to>
                                        <p:strVal val="visible"/>
                                      </p:to>
                                    </p:set>
                                    <p:animEffect transition="in" filter="fade">
                                      <p:cBhvr>
                                        <p:cTn id="36" dur="1000"/>
                                        <p:tgtEl>
                                          <p:spTgt spid="3">
                                            <p:txEl>
                                              <p:pRg st="6" end="6"/>
                                            </p:txEl>
                                          </p:spTgt>
                                        </p:tgtEl>
                                      </p:cBhvr>
                                    </p:animEffect>
                                    <p:anim calcmode="lin" valueType="num">
                                      <p:cBhvr>
                                        <p:cTn id="37"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8"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2029E9D-A695-9B67-DF0C-F04019DEF2C1}"/>
              </a:ext>
            </a:extLst>
          </p:cNvPr>
          <p:cNvSpPr>
            <a:spLocks noGrp="1"/>
          </p:cNvSpPr>
          <p:nvPr>
            <p:ph type="title"/>
          </p:nvPr>
        </p:nvSpPr>
        <p:spPr/>
        <p:txBody>
          <a:bodyPr/>
          <a:lstStyle/>
          <a:p>
            <a:r>
              <a:rPr lang="fr-BE" dirty="0"/>
              <a:t>CONFLIT SOCIO-COGNITIF</a:t>
            </a:r>
          </a:p>
        </p:txBody>
      </p:sp>
      <p:sp>
        <p:nvSpPr>
          <p:cNvPr id="3" name="Espace réservé du contenu 2">
            <a:extLst>
              <a:ext uri="{FF2B5EF4-FFF2-40B4-BE49-F238E27FC236}">
                <a16:creationId xmlns:a16="http://schemas.microsoft.com/office/drawing/2014/main" id="{15D68142-0B3C-676D-37F7-DDDBAB934C69}"/>
              </a:ext>
            </a:extLst>
          </p:cNvPr>
          <p:cNvSpPr>
            <a:spLocks noGrp="1"/>
          </p:cNvSpPr>
          <p:nvPr>
            <p:ph idx="1"/>
          </p:nvPr>
        </p:nvSpPr>
        <p:spPr/>
        <p:txBody>
          <a:bodyPr/>
          <a:lstStyle/>
          <a:p>
            <a:r>
              <a:rPr lang="fr-FR" sz="2800" dirty="0">
                <a:effectLst/>
                <a:latin typeface="Arial Nova Cond Light" panose="020B0306020202020204" pitchFamily="34" charset="0"/>
                <a:ea typeface="MS Mincho" panose="02020609040205080304" pitchFamily="49" charset="-128"/>
                <a:cs typeface="Times" panose="02020603050405020304" pitchFamily="18" charset="0"/>
              </a:rPr>
              <a:t>Vygotski a également théorisé le </a:t>
            </a:r>
            <a:r>
              <a:rPr lang="fr-FR" sz="2800" b="1" u="sng" dirty="0">
                <a:solidFill>
                  <a:srgbClr val="FF2561"/>
                </a:solidFill>
                <a:effectLst/>
                <a:latin typeface="Arial Nova Cond Light" panose="020B0306020202020204" pitchFamily="34" charset="0"/>
                <a:ea typeface="MS Mincho" panose="02020609040205080304" pitchFamily="49" charset="-128"/>
                <a:cs typeface="Times" panose="02020603050405020304" pitchFamily="18" charset="0"/>
              </a:rPr>
              <a:t>conflit socio-cognitif</a:t>
            </a:r>
            <a:r>
              <a:rPr lang="fr-FR" sz="2800" dirty="0">
                <a:effectLst/>
                <a:latin typeface="Arial Nova Cond Light" panose="020B0306020202020204" pitchFamily="34" charset="0"/>
                <a:ea typeface="MS Mincho" panose="02020609040205080304" pitchFamily="49" charset="-128"/>
                <a:cs typeface="Times" panose="02020603050405020304" pitchFamily="18" charset="0"/>
              </a:rPr>
              <a:t>. </a:t>
            </a:r>
          </a:p>
          <a:p>
            <a:endParaRPr lang="fr-FR" sz="2800" dirty="0">
              <a:latin typeface="Arial Nova Cond Light" panose="020B0306020202020204" pitchFamily="34" charset="0"/>
              <a:ea typeface="MS Mincho" panose="02020609040205080304" pitchFamily="49" charset="-128"/>
              <a:cs typeface="Times" panose="02020603050405020304" pitchFamily="18" charset="0"/>
            </a:endParaRPr>
          </a:p>
          <a:p>
            <a:r>
              <a:rPr lang="fr-FR" sz="2800" dirty="0">
                <a:effectLst/>
                <a:latin typeface="Arial Nova Cond Light" panose="020B0306020202020204" pitchFamily="34" charset="0"/>
                <a:ea typeface="MS Mincho" panose="02020609040205080304" pitchFamily="49" charset="-128"/>
                <a:cs typeface="Times" panose="02020603050405020304" pitchFamily="18" charset="0"/>
              </a:rPr>
              <a:t>Pour Doise et Mugny (1997), il se définit comme « la confrontation entre des avis divergents qui est constructive dans l’interaction sociale ». Autrement dit, le </a:t>
            </a:r>
            <a:r>
              <a:rPr lang="fr-FR" sz="2800" b="1" dirty="0">
                <a:solidFill>
                  <a:srgbClr val="00B0F0"/>
                </a:solidFill>
                <a:effectLst/>
                <a:latin typeface="Arial Nova Cond Light" panose="020B0306020202020204" pitchFamily="34" charset="0"/>
                <a:ea typeface="MS Mincho" panose="02020609040205080304" pitchFamily="49" charset="-128"/>
                <a:cs typeface="Times" panose="02020603050405020304" pitchFamily="18" charset="0"/>
              </a:rPr>
              <a:t>conflit socio-cognitif est provoqué par une dualité entre la conception initiale d’un apprenant et à une autre réalité observée par ses pairs, notamment lors d’un travail de groupe </a:t>
            </a:r>
            <a:r>
              <a:rPr lang="fr-FR" sz="2800" dirty="0">
                <a:effectLst/>
                <a:latin typeface="Arial Nova Cond Light" panose="020B0306020202020204" pitchFamily="34" charset="0"/>
                <a:ea typeface="MS Mincho" panose="02020609040205080304" pitchFamily="49" charset="-128"/>
                <a:cs typeface="Times" panose="02020603050405020304" pitchFamily="18" charset="0"/>
              </a:rPr>
              <a:t>(DACIP, 202).</a:t>
            </a:r>
            <a:r>
              <a:rPr lang="fr-FR" sz="2800" dirty="0">
                <a:effectLst/>
                <a:latin typeface="Cambria" panose="02040503050406030204" pitchFamily="18" charset="0"/>
                <a:ea typeface="Cambria" panose="02040503050406030204" pitchFamily="18" charset="0"/>
                <a:cs typeface="Times New Roman" panose="02020603050405020304" pitchFamily="18" charset="0"/>
              </a:rPr>
              <a:t> </a:t>
            </a:r>
            <a:endParaRPr lang="fr-BE" sz="2800" dirty="0">
              <a:effectLst/>
              <a:latin typeface="Cambria" panose="02040503050406030204" pitchFamily="18" charset="0"/>
              <a:ea typeface="Cambria" panose="02040503050406030204" pitchFamily="18" charset="0"/>
              <a:cs typeface="Times New Roman" panose="02020603050405020304" pitchFamily="18" charset="0"/>
            </a:endParaRPr>
          </a:p>
          <a:p>
            <a:endParaRPr lang="fr-BE" dirty="0"/>
          </a:p>
        </p:txBody>
      </p:sp>
    </p:spTree>
    <p:extLst>
      <p:ext uri="{BB962C8B-B14F-4D97-AF65-F5344CB8AC3E}">
        <p14:creationId xmlns:p14="http://schemas.microsoft.com/office/powerpoint/2010/main" val="9784020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61657BD-3333-446A-A16A-CBDC77C8E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4572002"/>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BE"/>
          </a:p>
        </p:txBody>
      </p:sp>
      <p:sp>
        <p:nvSpPr>
          <p:cNvPr id="9" name="Rectangle 8">
            <a:extLst>
              <a:ext uri="{FF2B5EF4-FFF2-40B4-BE49-F238E27FC236}">
                <a16:creationId xmlns:a16="http://schemas.microsoft.com/office/drawing/2014/main" id="{52CAFF06-4D3A-42A5-8614-B1FA47EA0F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7" y="643467"/>
            <a:ext cx="10905066" cy="5571066"/>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3253" y="804333"/>
            <a:ext cx="8785491" cy="5249331"/>
          </a:xfrm>
          <a:prstGeom prst="rect">
            <a:avLst/>
          </a:prstGeom>
        </p:spPr>
      </p:pic>
    </p:spTree>
    <p:extLst>
      <p:ext uri="{BB962C8B-B14F-4D97-AF65-F5344CB8AC3E}">
        <p14:creationId xmlns:p14="http://schemas.microsoft.com/office/powerpoint/2010/main" val="17896125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4" name="Espace réservé du contenu 3">
            <a:extLst>
              <a:ext uri="{FF2B5EF4-FFF2-40B4-BE49-F238E27FC236}">
                <a16:creationId xmlns:a16="http://schemas.microsoft.com/office/drawing/2014/main" id="{9729BB42-CE95-7320-578B-B56361C6CC01}"/>
              </a:ext>
            </a:extLst>
          </p:cNvPr>
          <p:cNvGraphicFramePr>
            <a:graphicFrameLocks noGrp="1"/>
          </p:cNvGraphicFramePr>
          <p:nvPr>
            <p:ph idx="1"/>
            <p:extLst>
              <p:ext uri="{D42A27DB-BD31-4B8C-83A1-F6EECF244321}">
                <p14:modId xmlns:p14="http://schemas.microsoft.com/office/powerpoint/2010/main" val="407573017"/>
              </p:ext>
            </p:extLst>
          </p:nvPr>
        </p:nvGraphicFramePr>
        <p:xfrm>
          <a:off x="1129456" y="731520"/>
          <a:ext cx="10513904" cy="5095892"/>
        </p:xfrm>
        <a:graphic>
          <a:graphicData uri="http://schemas.openxmlformats.org/drawingml/2006/table">
            <a:tbl>
              <a:tblPr firstRow="1" firstCol="1" bandRow="1">
                <a:tableStyleId>{5C22544A-7EE6-4342-B048-85BDC9FD1C3A}</a:tableStyleId>
              </a:tblPr>
              <a:tblGrid>
                <a:gridCol w="5256952">
                  <a:extLst>
                    <a:ext uri="{9D8B030D-6E8A-4147-A177-3AD203B41FA5}">
                      <a16:colId xmlns:a16="http://schemas.microsoft.com/office/drawing/2014/main" val="2540385596"/>
                    </a:ext>
                  </a:extLst>
                </a:gridCol>
                <a:gridCol w="5256952">
                  <a:extLst>
                    <a:ext uri="{9D8B030D-6E8A-4147-A177-3AD203B41FA5}">
                      <a16:colId xmlns:a16="http://schemas.microsoft.com/office/drawing/2014/main" val="279165821"/>
                    </a:ext>
                  </a:extLst>
                </a:gridCol>
              </a:tblGrid>
              <a:tr h="421085">
                <a:tc>
                  <a:txBody>
                    <a:bodyPr/>
                    <a:lstStyle/>
                    <a:p>
                      <a:pPr algn="ctr">
                        <a:lnSpc>
                          <a:spcPct val="107000"/>
                        </a:lnSpc>
                        <a:spcAft>
                          <a:spcPts val="800"/>
                        </a:spcAft>
                      </a:pPr>
                      <a:r>
                        <a:rPr lang="fr-BE" sz="2000" b="1">
                          <a:solidFill>
                            <a:schemeClr val="tx1"/>
                          </a:solidFill>
                          <a:effectLst/>
                        </a:rPr>
                        <a:t>Le rôle de l’enseignant</a:t>
                      </a:r>
                      <a:endParaRPr lang="fr-BE" sz="2000" b="1">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txBody>
                  <a:tcPr marL="106557" marR="106557" marT="0" marB="0" anchor="ctr">
                    <a:solidFill>
                      <a:schemeClr val="bg1">
                        <a:lumMod val="65000"/>
                      </a:schemeClr>
                    </a:solidFill>
                  </a:tcPr>
                </a:tc>
                <a:tc>
                  <a:txBody>
                    <a:bodyPr/>
                    <a:lstStyle/>
                    <a:p>
                      <a:pPr algn="ctr">
                        <a:lnSpc>
                          <a:spcPct val="107000"/>
                        </a:lnSpc>
                        <a:spcAft>
                          <a:spcPts val="800"/>
                        </a:spcAft>
                      </a:pPr>
                      <a:r>
                        <a:rPr lang="fr-BE" sz="2000" b="1" dirty="0">
                          <a:solidFill>
                            <a:schemeClr val="tx1"/>
                          </a:solidFill>
                          <a:effectLst/>
                        </a:rPr>
                        <a:t>Le rôle de l’élève</a:t>
                      </a:r>
                      <a:endParaRPr lang="fr-BE" sz="2000" b="1"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txBody>
                  <a:tcPr marL="106557" marR="106557" marT="0" marB="0" anchor="ctr">
                    <a:solidFill>
                      <a:schemeClr val="bg1">
                        <a:lumMod val="65000"/>
                      </a:schemeClr>
                    </a:solidFill>
                  </a:tcPr>
                </a:tc>
                <a:extLst>
                  <a:ext uri="{0D108BD9-81ED-4DB2-BD59-A6C34878D82A}">
                    <a16:rowId xmlns:a16="http://schemas.microsoft.com/office/drawing/2014/main" val="1031854903"/>
                  </a:ext>
                </a:extLst>
              </a:tr>
              <a:tr h="4577001">
                <a:tc>
                  <a:txBody>
                    <a:bodyPr/>
                    <a:lstStyle/>
                    <a:p>
                      <a:pPr marL="342900" lvl="0" indent="-342900" algn="l">
                        <a:lnSpc>
                          <a:spcPct val="107000"/>
                        </a:lnSpc>
                        <a:buFont typeface="Arial Unicode MS"/>
                        <a:buChar char="-"/>
                      </a:pPr>
                      <a:r>
                        <a:rPr lang="fr-BE" sz="2400" b="0" dirty="0">
                          <a:solidFill>
                            <a:schemeClr val="tx1"/>
                          </a:solidFill>
                          <a:effectLst/>
                        </a:rPr>
                        <a:t>Il accompagne et soutient l’apprenant dans son processus d’apprentissage en étant </a:t>
                      </a:r>
                      <a:r>
                        <a:rPr lang="fr-BE" sz="2400" b="0" dirty="0">
                          <a:solidFill>
                            <a:srgbClr val="FF2561"/>
                          </a:solidFill>
                          <a:effectLst/>
                        </a:rPr>
                        <a:t>attentif au niveau de difficulté de la tâche et de l’activité </a:t>
                      </a:r>
                      <a:r>
                        <a:rPr lang="fr-BE" sz="2400" b="0" dirty="0">
                          <a:solidFill>
                            <a:schemeClr val="tx1"/>
                          </a:solidFill>
                          <a:effectLst/>
                        </a:rPr>
                        <a:t>: ni trop simple, ni trop complexe, en recherchant la zone proximale de développement (</a:t>
                      </a:r>
                      <a:r>
                        <a:rPr lang="fr-BE" sz="2400" b="0" dirty="0">
                          <a:solidFill>
                            <a:srgbClr val="FF2561"/>
                          </a:solidFill>
                          <a:effectLst/>
                        </a:rPr>
                        <a:t>ZPD</a:t>
                      </a:r>
                      <a:r>
                        <a:rPr lang="fr-BE" sz="2400" b="0" dirty="0">
                          <a:solidFill>
                            <a:schemeClr val="tx1"/>
                          </a:solidFill>
                          <a:effectLst/>
                        </a:rPr>
                        <a:t>). </a:t>
                      </a:r>
                    </a:p>
                    <a:p>
                      <a:pPr marL="342900" lvl="0" indent="-342900" algn="l">
                        <a:lnSpc>
                          <a:spcPct val="107000"/>
                        </a:lnSpc>
                        <a:buFont typeface="Arial Unicode MS"/>
                        <a:buChar char="-"/>
                      </a:pPr>
                      <a:r>
                        <a:rPr lang="fr-BE" sz="2400" b="0" dirty="0">
                          <a:solidFill>
                            <a:schemeClr val="tx1"/>
                          </a:solidFill>
                          <a:effectLst/>
                        </a:rPr>
                        <a:t>Il favorise le </a:t>
                      </a:r>
                      <a:r>
                        <a:rPr lang="fr-BE" sz="2400" b="0" dirty="0">
                          <a:solidFill>
                            <a:srgbClr val="FF2561"/>
                          </a:solidFill>
                          <a:effectLst/>
                        </a:rPr>
                        <a:t>conflit socio-cognitif </a:t>
                      </a:r>
                      <a:r>
                        <a:rPr lang="fr-BE" sz="2400" b="0" dirty="0">
                          <a:solidFill>
                            <a:schemeClr val="tx1"/>
                          </a:solidFill>
                          <a:effectLst/>
                        </a:rPr>
                        <a:t>à travers des modalités pédagogiques collaboratives et coopératives : travaux de groupes, projets, tutorat et évaluation entre pairs. </a:t>
                      </a:r>
                      <a:endParaRPr lang="fr-BE" sz="2400" b="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txBody>
                  <a:tcPr marL="106557" marR="106557" marT="0" marB="0">
                    <a:solidFill>
                      <a:schemeClr val="bg1">
                        <a:lumMod val="85000"/>
                      </a:schemeClr>
                    </a:solidFill>
                  </a:tcPr>
                </a:tc>
                <a:tc>
                  <a:txBody>
                    <a:bodyPr/>
                    <a:lstStyle/>
                    <a:p>
                      <a:pPr marL="342900" lvl="0" indent="-342900" algn="l">
                        <a:lnSpc>
                          <a:spcPct val="107000"/>
                        </a:lnSpc>
                        <a:spcAft>
                          <a:spcPts val="800"/>
                        </a:spcAft>
                        <a:buFont typeface="Arial Unicode MS"/>
                        <a:buChar char="-"/>
                      </a:pPr>
                      <a:r>
                        <a:rPr lang="fr-BE" sz="2400" b="0" dirty="0">
                          <a:solidFill>
                            <a:schemeClr val="tx1"/>
                          </a:solidFill>
                          <a:effectLst/>
                        </a:rPr>
                        <a:t>Il construit ses connaissances par </a:t>
                      </a:r>
                      <a:r>
                        <a:rPr lang="fr-BE" sz="2400" b="0" dirty="0">
                          <a:solidFill>
                            <a:srgbClr val="FF2561"/>
                          </a:solidFill>
                          <a:effectLst/>
                        </a:rPr>
                        <a:t>l’échange</a:t>
                      </a:r>
                      <a:r>
                        <a:rPr lang="fr-BE" sz="2400" b="0" dirty="0">
                          <a:solidFill>
                            <a:schemeClr val="tx1"/>
                          </a:solidFill>
                          <a:effectLst/>
                        </a:rPr>
                        <a:t>, avec </a:t>
                      </a:r>
                      <a:r>
                        <a:rPr lang="fr-BE" sz="2400" b="0" dirty="0">
                          <a:solidFill>
                            <a:srgbClr val="FF2561"/>
                          </a:solidFill>
                          <a:effectLst/>
                        </a:rPr>
                        <a:t>autrui</a:t>
                      </a:r>
                      <a:r>
                        <a:rPr lang="fr-BE" sz="2400" b="0" dirty="0">
                          <a:solidFill>
                            <a:schemeClr val="tx1"/>
                          </a:solidFill>
                          <a:effectLst/>
                        </a:rPr>
                        <a:t> et, plus largement, son </a:t>
                      </a:r>
                      <a:r>
                        <a:rPr lang="fr-BE" sz="2400" b="0" dirty="0">
                          <a:solidFill>
                            <a:srgbClr val="FF2561"/>
                          </a:solidFill>
                          <a:effectLst/>
                        </a:rPr>
                        <a:t>environnement</a:t>
                      </a:r>
                      <a:r>
                        <a:rPr lang="fr-BE" sz="2400" b="0" dirty="0">
                          <a:solidFill>
                            <a:schemeClr val="tx1"/>
                          </a:solidFill>
                          <a:effectLst/>
                        </a:rPr>
                        <a:t>. Ses représentations se confrontent notamment avec celles de ses pairs, permettant une </a:t>
                      </a:r>
                      <a:r>
                        <a:rPr lang="fr-BE" sz="2400" b="0" dirty="0">
                          <a:solidFill>
                            <a:srgbClr val="FF2561"/>
                          </a:solidFill>
                          <a:effectLst/>
                        </a:rPr>
                        <a:t>élaboration collective</a:t>
                      </a:r>
                      <a:r>
                        <a:rPr lang="fr-BE" sz="2400" b="0" dirty="0">
                          <a:solidFill>
                            <a:schemeClr val="tx1"/>
                          </a:solidFill>
                          <a:effectLst/>
                        </a:rPr>
                        <a:t>.</a:t>
                      </a:r>
                      <a:endParaRPr lang="fr-BE" sz="2400" b="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txBody>
                  <a:tcPr marL="106557" marR="106557" marT="0" marB="0">
                    <a:solidFill>
                      <a:schemeClr val="bg1">
                        <a:lumMod val="85000"/>
                      </a:schemeClr>
                    </a:solidFill>
                  </a:tcPr>
                </a:tc>
                <a:extLst>
                  <a:ext uri="{0D108BD9-81ED-4DB2-BD59-A6C34878D82A}">
                    <a16:rowId xmlns:a16="http://schemas.microsoft.com/office/drawing/2014/main" val="4251956738"/>
                  </a:ext>
                </a:extLst>
              </a:tr>
            </a:tbl>
          </a:graphicData>
        </a:graphic>
      </p:graphicFrame>
    </p:spTree>
    <p:extLst>
      <p:ext uri="{BB962C8B-B14F-4D97-AF65-F5344CB8AC3E}">
        <p14:creationId xmlns:p14="http://schemas.microsoft.com/office/powerpoint/2010/main" val="55531459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61657BD-3333-446A-A16A-CBDC77C8E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4572002"/>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BE"/>
          </a:p>
        </p:txBody>
      </p:sp>
      <p:sp>
        <p:nvSpPr>
          <p:cNvPr id="10" name="Rectangle 9">
            <a:extLst>
              <a:ext uri="{FF2B5EF4-FFF2-40B4-BE49-F238E27FC236}">
                <a16:creationId xmlns:a16="http://schemas.microsoft.com/office/drawing/2014/main" id="{52CAFF06-4D3A-42A5-8614-B1FA47EA0F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7" y="643467"/>
            <a:ext cx="10905066" cy="5571066"/>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Image 1">
            <a:extLst>
              <a:ext uri="{FF2B5EF4-FFF2-40B4-BE49-F238E27FC236}">
                <a16:creationId xmlns:a16="http://schemas.microsoft.com/office/drawing/2014/main" id="{9A682D7E-7862-8273-2F93-E1FC478E20E8}"/>
              </a:ext>
            </a:extLst>
          </p:cNvPr>
          <p:cNvPicPr>
            <a:picLocks noChangeAspect="1"/>
          </p:cNvPicPr>
          <p:nvPr/>
        </p:nvPicPr>
        <p:blipFill>
          <a:blip r:embed="rId2"/>
          <a:stretch>
            <a:fillRect/>
          </a:stretch>
        </p:blipFill>
        <p:spPr>
          <a:xfrm>
            <a:off x="859005" y="837169"/>
            <a:ext cx="10473988" cy="4493829"/>
          </a:xfrm>
          <a:prstGeom prst="rect">
            <a:avLst/>
          </a:prstGeom>
        </p:spPr>
      </p:pic>
      <p:sp>
        <p:nvSpPr>
          <p:cNvPr id="4" name="ZoneTexte 3">
            <a:extLst>
              <a:ext uri="{FF2B5EF4-FFF2-40B4-BE49-F238E27FC236}">
                <a16:creationId xmlns:a16="http://schemas.microsoft.com/office/drawing/2014/main" id="{A63CAADC-903B-C8B4-F615-513F1FA39F3A}"/>
              </a:ext>
            </a:extLst>
          </p:cNvPr>
          <p:cNvSpPr txBox="1"/>
          <p:nvPr/>
        </p:nvSpPr>
        <p:spPr>
          <a:xfrm>
            <a:off x="3580031" y="4792389"/>
            <a:ext cx="5411776" cy="1077218"/>
          </a:xfrm>
          <a:prstGeom prst="rect">
            <a:avLst/>
          </a:prstGeom>
          <a:noFill/>
        </p:spPr>
        <p:txBody>
          <a:bodyPr wrap="square" rtlCol="0">
            <a:spAutoFit/>
          </a:bodyPr>
          <a:lstStyle/>
          <a:p>
            <a:pPr algn="ctr"/>
            <a:r>
              <a:rPr lang="fr-BE" sz="3200" b="1" dirty="0">
                <a:solidFill>
                  <a:srgbClr val="00B0F0"/>
                </a:solidFill>
              </a:rPr>
              <a:t>En classes maternelles et en P1/P2?</a:t>
            </a:r>
          </a:p>
        </p:txBody>
      </p:sp>
      <p:pic>
        <p:nvPicPr>
          <p:cNvPr id="3" name="Image 2">
            <a:extLst>
              <a:ext uri="{FF2B5EF4-FFF2-40B4-BE49-F238E27FC236}">
                <a16:creationId xmlns:a16="http://schemas.microsoft.com/office/drawing/2014/main" id="{F2C8A12B-3874-A2B6-4370-ED105C27B8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30500" y="4056681"/>
            <a:ext cx="1289592" cy="1514119"/>
          </a:xfrm>
          <a:prstGeom prst="rect">
            <a:avLst/>
          </a:prstGeom>
        </p:spPr>
      </p:pic>
      <p:sp>
        <p:nvSpPr>
          <p:cNvPr id="5" name="ZoneTexte 4">
            <a:extLst>
              <a:ext uri="{FF2B5EF4-FFF2-40B4-BE49-F238E27FC236}">
                <a16:creationId xmlns:a16="http://schemas.microsoft.com/office/drawing/2014/main" id="{90174C74-D47C-9CA2-1764-F593B0682CD1}"/>
              </a:ext>
            </a:extLst>
          </p:cNvPr>
          <p:cNvSpPr txBox="1"/>
          <p:nvPr/>
        </p:nvSpPr>
        <p:spPr>
          <a:xfrm>
            <a:off x="8746687" y="5386134"/>
            <a:ext cx="638765" cy="369332"/>
          </a:xfrm>
          <a:prstGeom prst="rect">
            <a:avLst/>
          </a:prstGeom>
          <a:noFill/>
        </p:spPr>
        <p:txBody>
          <a:bodyPr wrap="none" rtlCol="0">
            <a:spAutoFit/>
          </a:bodyPr>
          <a:lstStyle/>
          <a:p>
            <a:r>
              <a:rPr lang="fr-BE" dirty="0"/>
              <a:t>P. 21</a:t>
            </a:r>
          </a:p>
        </p:txBody>
      </p:sp>
    </p:spTree>
    <p:extLst>
      <p:ext uri="{BB962C8B-B14F-4D97-AF65-F5344CB8AC3E}">
        <p14:creationId xmlns:p14="http://schemas.microsoft.com/office/powerpoint/2010/main" val="131476299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C6885583-6DCC-DA68-01AE-6C05C4426D8C}"/>
              </a:ext>
            </a:extLst>
          </p:cNvPr>
          <p:cNvSpPr txBox="1"/>
          <p:nvPr/>
        </p:nvSpPr>
        <p:spPr>
          <a:xfrm>
            <a:off x="4902740" y="5204237"/>
            <a:ext cx="5411776" cy="1077218"/>
          </a:xfrm>
          <a:prstGeom prst="rect">
            <a:avLst/>
          </a:prstGeom>
          <a:noFill/>
        </p:spPr>
        <p:txBody>
          <a:bodyPr wrap="square" rtlCol="0">
            <a:spAutoFit/>
          </a:bodyPr>
          <a:lstStyle/>
          <a:p>
            <a:pPr algn="ctr"/>
            <a:r>
              <a:rPr lang="fr-BE" sz="3200" b="1" dirty="0">
                <a:solidFill>
                  <a:srgbClr val="00B0F0"/>
                </a:solidFill>
              </a:rPr>
              <a:t>En classes maternelles et en P1/P2?</a:t>
            </a:r>
          </a:p>
        </p:txBody>
      </p:sp>
      <p:graphicFrame>
        <p:nvGraphicFramePr>
          <p:cNvPr id="5" name="Tableau 4">
            <a:extLst>
              <a:ext uri="{FF2B5EF4-FFF2-40B4-BE49-F238E27FC236}">
                <a16:creationId xmlns:a16="http://schemas.microsoft.com/office/drawing/2014/main" id="{62CCC7F0-A75D-777E-248F-F5777655D521}"/>
              </a:ext>
            </a:extLst>
          </p:cNvPr>
          <p:cNvGraphicFramePr>
            <a:graphicFrameLocks noGrp="1"/>
          </p:cNvGraphicFramePr>
          <p:nvPr>
            <p:extLst>
              <p:ext uri="{D42A27DB-BD31-4B8C-83A1-F6EECF244321}">
                <p14:modId xmlns:p14="http://schemas.microsoft.com/office/powerpoint/2010/main" val="2766417646"/>
              </p:ext>
            </p:extLst>
          </p:nvPr>
        </p:nvGraphicFramePr>
        <p:xfrm>
          <a:off x="428367" y="576545"/>
          <a:ext cx="10961226" cy="4525701"/>
        </p:xfrm>
        <a:graphic>
          <a:graphicData uri="http://schemas.openxmlformats.org/drawingml/2006/table">
            <a:tbl>
              <a:tblPr firstRow="1" bandRow="1">
                <a:tableStyleId>{00A15C55-8517-42AA-B614-E9B94910E393}</a:tableStyleId>
              </a:tblPr>
              <a:tblGrid>
                <a:gridCol w="3653742">
                  <a:extLst>
                    <a:ext uri="{9D8B030D-6E8A-4147-A177-3AD203B41FA5}">
                      <a16:colId xmlns:a16="http://schemas.microsoft.com/office/drawing/2014/main" val="4270039792"/>
                    </a:ext>
                  </a:extLst>
                </a:gridCol>
                <a:gridCol w="3653742">
                  <a:extLst>
                    <a:ext uri="{9D8B030D-6E8A-4147-A177-3AD203B41FA5}">
                      <a16:colId xmlns:a16="http://schemas.microsoft.com/office/drawing/2014/main" val="2728465611"/>
                    </a:ext>
                  </a:extLst>
                </a:gridCol>
                <a:gridCol w="3653742">
                  <a:extLst>
                    <a:ext uri="{9D8B030D-6E8A-4147-A177-3AD203B41FA5}">
                      <a16:colId xmlns:a16="http://schemas.microsoft.com/office/drawing/2014/main" val="3245661372"/>
                    </a:ext>
                  </a:extLst>
                </a:gridCol>
              </a:tblGrid>
              <a:tr h="728466">
                <a:tc>
                  <a:txBody>
                    <a:bodyPr/>
                    <a:lstStyle/>
                    <a:p>
                      <a:pPr algn="ctr"/>
                      <a:r>
                        <a:rPr lang="fr-FR" sz="1500" dirty="0"/>
                        <a:t>Activité</a:t>
                      </a:r>
                    </a:p>
                  </a:txBody>
                  <a:tcPr anchor="ctr"/>
                </a:tc>
                <a:tc>
                  <a:txBody>
                    <a:bodyPr/>
                    <a:lstStyle/>
                    <a:p>
                      <a:pPr algn="ctr"/>
                      <a:r>
                        <a:rPr lang="fr-FR" sz="1500" dirty="0"/>
                        <a:t>Objectif</a:t>
                      </a:r>
                    </a:p>
                  </a:txBody>
                  <a:tcPr anchor="ctr"/>
                </a:tc>
                <a:tc>
                  <a:txBody>
                    <a:bodyPr/>
                    <a:lstStyle/>
                    <a:p>
                      <a:pPr algn="ctr"/>
                      <a:r>
                        <a:rPr lang="fr-FR" sz="1500" dirty="0"/>
                        <a:t>Moyens pour soutenir l’apprentissage</a:t>
                      </a:r>
                    </a:p>
                  </a:txBody>
                  <a:tcPr anchor="ctr"/>
                </a:tc>
                <a:extLst>
                  <a:ext uri="{0D108BD9-81ED-4DB2-BD59-A6C34878D82A}">
                    <a16:rowId xmlns:a16="http://schemas.microsoft.com/office/drawing/2014/main" val="3693998672"/>
                  </a:ext>
                </a:extLst>
              </a:tr>
              <a:tr h="1031993">
                <a:tc>
                  <a:txBody>
                    <a:bodyPr/>
                    <a:lstStyle/>
                    <a:p>
                      <a:pPr algn="ctr"/>
                      <a:r>
                        <a:rPr lang="fr-FR" sz="1500" dirty="0"/>
                        <a:t>Le verger</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BE" sz="1500" kern="1200" dirty="0">
                          <a:effectLst/>
                        </a:rPr>
                        <a:t>Favoriser l’entraide pour vaincre le corbeau </a:t>
                      </a:r>
                      <a:endParaRPr lang="fr-FR" sz="1500" kern="1200" dirty="0">
                        <a:effectLst/>
                      </a:endParaRPr>
                    </a:p>
                  </a:txBody>
                  <a:tcPr anchor="ctr"/>
                </a:tc>
                <a:tc>
                  <a:txBody>
                    <a:bodyPr/>
                    <a:lstStyle/>
                    <a:p>
                      <a:pPr algn="ctr"/>
                      <a:r>
                        <a:rPr lang="fr-BE" sz="1500" kern="1200" dirty="0">
                          <a:effectLst/>
                        </a:rPr>
                        <a:t>Echange pour sélectionner de manière pertinente, victoire en équipe</a:t>
                      </a:r>
                      <a:endParaRPr lang="fr-FR" sz="1500" dirty="0"/>
                    </a:p>
                  </a:txBody>
                  <a:tcPr anchor="ctr"/>
                </a:tc>
                <a:extLst>
                  <a:ext uri="{0D108BD9-81ED-4DB2-BD59-A6C34878D82A}">
                    <a16:rowId xmlns:a16="http://schemas.microsoft.com/office/drawing/2014/main" val="3234150819"/>
                  </a:ext>
                </a:extLst>
              </a:tr>
              <a:tr h="728466">
                <a:tc>
                  <a:txBody>
                    <a:bodyPr/>
                    <a:lstStyle/>
                    <a:p>
                      <a:pPr algn="ctr"/>
                      <a:r>
                        <a:rPr lang="fr-FR" sz="1500" dirty="0" err="1"/>
                        <a:t>Tricky</a:t>
                      </a:r>
                      <a:r>
                        <a:rPr lang="fr-FR" sz="1500" dirty="0"/>
                        <a:t> </a:t>
                      </a:r>
                      <a:r>
                        <a:rPr lang="fr-FR" sz="1500" dirty="0" err="1"/>
                        <a:t>tree</a:t>
                      </a:r>
                      <a:r>
                        <a:rPr lang="fr-FR" sz="1500" dirty="0"/>
                        <a:t>/Suspend</a:t>
                      </a:r>
                    </a:p>
                  </a:txBody>
                  <a:tcPr anchor="ctr"/>
                </a:tc>
                <a:tc>
                  <a:txBody>
                    <a:bodyPr/>
                    <a:lstStyle/>
                    <a:p>
                      <a:pPr algn="ctr"/>
                      <a:r>
                        <a:rPr lang="fr-FR" sz="1500" dirty="0"/>
                        <a:t>Utiliser finement ses doigts et garder l’arbre en équilibre</a:t>
                      </a:r>
                    </a:p>
                  </a:txBody>
                  <a:tcPr anchor="ctr"/>
                </a:tc>
                <a:tc>
                  <a:txBody>
                    <a:bodyPr/>
                    <a:lstStyle/>
                    <a:p>
                      <a:pPr algn="ctr"/>
                      <a:r>
                        <a:rPr lang="fr-FR" sz="1500" dirty="0"/>
                        <a:t>Encouragements entre les membres, conseils </a:t>
                      </a:r>
                    </a:p>
                  </a:txBody>
                  <a:tcPr anchor="ctr"/>
                </a:tc>
                <a:extLst>
                  <a:ext uri="{0D108BD9-81ED-4DB2-BD59-A6C34878D82A}">
                    <a16:rowId xmlns:a16="http://schemas.microsoft.com/office/drawing/2014/main" val="1231175994"/>
                  </a:ext>
                </a:extLst>
              </a:tr>
              <a:tr h="1018388">
                <a:tc>
                  <a:txBody>
                    <a:bodyPr/>
                    <a:lstStyle/>
                    <a:p>
                      <a:pPr algn="ctr"/>
                      <a:r>
                        <a:rPr lang="fr-FR" sz="1500" dirty="0"/>
                        <a:t>Le trésor des lutins</a:t>
                      </a:r>
                    </a:p>
                  </a:txBody>
                  <a:tcPr marL="81193" marR="81193" marT="40597" marB="40597" anchor="ctr"/>
                </a:tc>
                <a:tc>
                  <a:txBody>
                    <a:bodyPr/>
                    <a:lstStyle/>
                    <a:p>
                      <a:pPr algn="ctr"/>
                      <a:r>
                        <a:rPr lang="fr-FR" sz="1500" dirty="0"/>
                        <a:t>Observer, discuter </a:t>
                      </a:r>
                      <a:r>
                        <a:rPr lang="fr-FR" sz="1500" dirty="0">
                          <a:sym typeface="Wingdings" panose="05000000000000000000" pitchFamily="2" charset="2"/>
                        </a:rPr>
                        <a:t>se donner des stratégies pour vaincre le dragon</a:t>
                      </a:r>
                      <a:endParaRPr lang="fr-FR" sz="1500" dirty="0"/>
                    </a:p>
                  </a:txBody>
                  <a:tcPr marL="81193" marR="81193" marT="40597" marB="40597" anchor="ctr"/>
                </a:tc>
                <a:tc>
                  <a:txBody>
                    <a:bodyPr/>
                    <a:lstStyle/>
                    <a:p>
                      <a:pPr algn="ctr"/>
                      <a:r>
                        <a:rPr lang="fr-FR" sz="1500" dirty="0"/>
                        <a:t>Organisation de la pensée</a:t>
                      </a:r>
                    </a:p>
                    <a:p>
                      <a:pPr algn="ctr"/>
                      <a:r>
                        <a:rPr lang="fr-FR" sz="1500" b="1" dirty="0">
                          <a:solidFill>
                            <a:schemeClr val="tx2"/>
                          </a:solidFill>
                        </a:rPr>
                        <a:t>coopérer </a:t>
                      </a:r>
                    </a:p>
                  </a:txBody>
                  <a:tcPr marL="81193" marR="81193" marT="40597" marB="40597" anchor="ctr"/>
                </a:tc>
                <a:extLst>
                  <a:ext uri="{0D108BD9-81ED-4DB2-BD59-A6C34878D82A}">
                    <a16:rowId xmlns:a16="http://schemas.microsoft.com/office/drawing/2014/main" val="1368675894"/>
                  </a:ext>
                </a:extLst>
              </a:tr>
              <a:tr h="1018388">
                <a:tc>
                  <a:txBody>
                    <a:bodyPr/>
                    <a:lstStyle/>
                    <a:p>
                      <a:pPr algn="ctr"/>
                      <a:r>
                        <a:rPr lang="fr-FR" sz="1500" dirty="0" err="1"/>
                        <a:t>Kapla</a:t>
                      </a:r>
                      <a:endParaRPr lang="fr-FR" sz="1500" dirty="0"/>
                    </a:p>
                  </a:txBody>
                  <a:tcPr marL="81193" marR="81193" marT="40597" marB="40597" anchor="ctr"/>
                </a:tc>
                <a:tc>
                  <a:txBody>
                    <a:bodyPr/>
                    <a:lstStyle/>
                    <a:p>
                      <a:pPr algn="ctr"/>
                      <a:r>
                        <a:rPr lang="fr-FR" sz="1500" dirty="0"/>
                        <a:t>Discuter pour construire de manière appropriée</a:t>
                      </a:r>
                    </a:p>
                  </a:txBody>
                  <a:tcPr marL="81193" marR="81193" marT="40597" marB="40597" anchor="ctr"/>
                </a:tc>
                <a:tc>
                  <a:txBody>
                    <a:bodyPr/>
                    <a:lstStyle/>
                    <a:p>
                      <a:pPr algn="ctr"/>
                      <a:r>
                        <a:rPr lang="fr-FR" sz="1500" dirty="0"/>
                        <a:t>Aide du plan, Organisation de la pensée</a:t>
                      </a:r>
                    </a:p>
                    <a:p>
                      <a:pPr algn="ctr"/>
                      <a:r>
                        <a:rPr lang="fr-FR" sz="1500" b="1" dirty="0">
                          <a:solidFill>
                            <a:schemeClr val="tx2"/>
                          </a:solidFill>
                        </a:rPr>
                        <a:t>coopérer </a:t>
                      </a:r>
                    </a:p>
                  </a:txBody>
                  <a:tcPr marL="81193" marR="81193" marT="40597" marB="40597" anchor="ctr"/>
                </a:tc>
                <a:extLst>
                  <a:ext uri="{0D108BD9-81ED-4DB2-BD59-A6C34878D82A}">
                    <a16:rowId xmlns:a16="http://schemas.microsoft.com/office/drawing/2014/main" val="1881956950"/>
                  </a:ext>
                </a:extLst>
              </a:tr>
            </a:tbl>
          </a:graphicData>
        </a:graphic>
      </p:graphicFrame>
      <p:sp>
        <p:nvSpPr>
          <p:cNvPr id="6" name="Rectangle 5">
            <a:extLst>
              <a:ext uri="{FF2B5EF4-FFF2-40B4-BE49-F238E27FC236}">
                <a16:creationId xmlns:a16="http://schemas.microsoft.com/office/drawing/2014/main" id="{B6DC4122-CC93-D764-C0CE-5F9CAE4AB070}"/>
              </a:ext>
            </a:extLst>
          </p:cNvPr>
          <p:cNvSpPr/>
          <p:nvPr/>
        </p:nvSpPr>
        <p:spPr>
          <a:xfrm>
            <a:off x="27163" y="1280514"/>
            <a:ext cx="11763633" cy="50009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a:t>Correctif</a:t>
            </a:r>
          </a:p>
        </p:txBody>
      </p:sp>
    </p:spTree>
    <p:extLst>
      <p:ext uri="{BB962C8B-B14F-4D97-AF65-F5344CB8AC3E}">
        <p14:creationId xmlns:p14="http://schemas.microsoft.com/office/powerpoint/2010/main" val="3340827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FB5BD014-AFB2-9BB8-0E3E-BA4E4899E77A}"/>
              </a:ext>
            </a:extLst>
          </p:cNvPr>
          <p:cNvPicPr>
            <a:picLocks noChangeAspect="1"/>
          </p:cNvPicPr>
          <p:nvPr/>
        </p:nvPicPr>
        <p:blipFill>
          <a:blip r:embed="rId3"/>
          <a:stretch>
            <a:fillRect/>
          </a:stretch>
        </p:blipFill>
        <p:spPr>
          <a:xfrm>
            <a:off x="821802" y="315349"/>
            <a:ext cx="10695007" cy="6009209"/>
          </a:xfrm>
          <a:prstGeom prst="rect">
            <a:avLst/>
          </a:prstGeom>
        </p:spPr>
      </p:pic>
    </p:spTree>
    <p:extLst>
      <p:ext uri="{BB962C8B-B14F-4D97-AF65-F5344CB8AC3E}">
        <p14:creationId xmlns:p14="http://schemas.microsoft.com/office/powerpoint/2010/main" val="256440569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BA73ABE-F454-9956-1E70-142FEF681395}"/>
              </a:ext>
            </a:extLst>
          </p:cNvPr>
          <p:cNvSpPr>
            <a:spLocks noGrp="1"/>
          </p:cNvSpPr>
          <p:nvPr>
            <p:ph type="ctrTitle"/>
          </p:nvPr>
        </p:nvSpPr>
        <p:spPr/>
        <p:txBody>
          <a:bodyPr/>
          <a:lstStyle/>
          <a:p>
            <a:r>
              <a:rPr lang="fr-BE" dirty="0"/>
              <a:t>Une autre approche…  </a:t>
            </a:r>
          </a:p>
        </p:txBody>
      </p:sp>
      <p:sp>
        <p:nvSpPr>
          <p:cNvPr id="3" name="Sous-titre 2">
            <a:extLst>
              <a:ext uri="{FF2B5EF4-FFF2-40B4-BE49-F238E27FC236}">
                <a16:creationId xmlns:a16="http://schemas.microsoft.com/office/drawing/2014/main" id="{66CEC6CF-7BE2-8420-C8BC-A77E074D6521}"/>
              </a:ext>
            </a:extLst>
          </p:cNvPr>
          <p:cNvSpPr>
            <a:spLocks noGrp="1"/>
          </p:cNvSpPr>
          <p:nvPr>
            <p:ph type="subTitle" idx="1"/>
          </p:nvPr>
        </p:nvSpPr>
        <p:spPr/>
        <p:txBody>
          <a:bodyPr>
            <a:normAutofit/>
          </a:bodyPr>
          <a:lstStyle/>
          <a:p>
            <a:r>
              <a:rPr lang="fr-BE" sz="3000" dirty="0"/>
              <a:t>L’enseignement explicite et le modelage</a:t>
            </a:r>
          </a:p>
        </p:txBody>
      </p:sp>
    </p:spTree>
    <p:extLst>
      <p:ext uri="{BB962C8B-B14F-4D97-AF65-F5344CB8AC3E}">
        <p14:creationId xmlns:p14="http://schemas.microsoft.com/office/powerpoint/2010/main" val="293180823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CA9240C-04EB-B747-0264-708297DCCC7F}"/>
              </a:ext>
            </a:extLst>
          </p:cNvPr>
          <p:cNvSpPr>
            <a:spLocks noGrp="1"/>
          </p:cNvSpPr>
          <p:nvPr>
            <p:ph type="title"/>
          </p:nvPr>
        </p:nvSpPr>
        <p:spPr/>
        <p:txBody>
          <a:bodyPr/>
          <a:lstStyle/>
          <a:p>
            <a:r>
              <a:rPr lang="fr-BE" dirty="0"/>
              <a:t>1. Questionnaire : vos préconceptions</a:t>
            </a:r>
          </a:p>
        </p:txBody>
      </p:sp>
      <p:sp>
        <p:nvSpPr>
          <p:cNvPr id="4" name="ZoneTexte 3">
            <a:extLst>
              <a:ext uri="{FF2B5EF4-FFF2-40B4-BE49-F238E27FC236}">
                <a16:creationId xmlns:a16="http://schemas.microsoft.com/office/drawing/2014/main" id="{242C0DBB-5A45-83E8-D6DA-A2ECF150A06E}"/>
              </a:ext>
            </a:extLst>
          </p:cNvPr>
          <p:cNvSpPr txBox="1"/>
          <p:nvPr/>
        </p:nvSpPr>
        <p:spPr>
          <a:xfrm>
            <a:off x="536028" y="2443313"/>
            <a:ext cx="11430000" cy="3954352"/>
          </a:xfrm>
          <a:prstGeom prst="rect">
            <a:avLst/>
          </a:prstGeom>
          <a:noFill/>
        </p:spPr>
        <p:txBody>
          <a:bodyPr wrap="square">
            <a:spAutoFit/>
          </a:bodyPr>
          <a:lstStyle/>
          <a:p>
            <a:pPr marL="457200" indent="-457200">
              <a:lnSpc>
                <a:spcPct val="107000"/>
              </a:lnSpc>
              <a:spcAft>
                <a:spcPts val="800"/>
              </a:spcAft>
              <a:buAutoNum type="alphaUcPeriod"/>
            </a:pPr>
            <a:r>
              <a:rPr lang="fr-BE" sz="2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As-tu déjà entendu parler de « modelage » ? Oui – Non</a:t>
            </a:r>
          </a:p>
          <a:p>
            <a:pPr>
              <a:lnSpc>
                <a:spcPct val="107000"/>
              </a:lnSpc>
              <a:spcAft>
                <a:spcPts val="800"/>
              </a:spcAft>
            </a:pPr>
            <a:r>
              <a:rPr lang="fr-BE" sz="2400" dirty="0">
                <a:solidFill>
                  <a:srgbClr val="000000"/>
                </a:solidFill>
                <a:latin typeface="Calibri" panose="020F0502020204030204" pitchFamily="34" charset="0"/>
                <a:ea typeface="Calibri" panose="020F0502020204030204" pitchFamily="34" charset="0"/>
                <a:cs typeface="Times New Roman" panose="02020603050405020304" pitchFamily="18" charset="0"/>
              </a:rPr>
              <a:t>Si oui, que peux-tu en dire ? </a:t>
            </a:r>
          </a:p>
          <a:p>
            <a:pPr>
              <a:lnSpc>
                <a:spcPct val="107000"/>
              </a:lnSpc>
              <a:spcAft>
                <a:spcPts val="800"/>
              </a:spcAft>
            </a:pPr>
            <a:r>
              <a:rPr lang="fr-BE" sz="2400" dirty="0">
                <a:solidFill>
                  <a:srgbClr val="000000"/>
                </a:solidFill>
                <a:latin typeface="Calibri" panose="020F0502020204030204" pitchFamily="34" charset="0"/>
                <a:ea typeface="Calibri" panose="020F0502020204030204" pitchFamily="34" charset="0"/>
                <a:cs typeface="Times New Roman" panose="02020603050405020304" pitchFamily="18" charset="0"/>
              </a:rPr>
              <a:t>Si non, à quoi cela te fait-il penser ?</a:t>
            </a:r>
          </a:p>
          <a:p>
            <a:pPr>
              <a:lnSpc>
                <a:spcPct val="107000"/>
              </a:lnSpc>
              <a:spcAft>
                <a:spcPts val="800"/>
              </a:spcAft>
            </a:pPr>
            <a:endParaRPr lang="fr-BE" sz="2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457200" indent="-457200">
              <a:lnSpc>
                <a:spcPct val="107000"/>
              </a:lnSpc>
              <a:spcAft>
                <a:spcPts val="800"/>
              </a:spcAft>
              <a:buAutoNum type="alphaUcPeriod" startAt="2"/>
            </a:pPr>
            <a:r>
              <a:rPr lang="fr-BE" sz="2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As-tu</a:t>
            </a:r>
            <a:r>
              <a:rPr lang="fr-BE" sz="24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déjà entendu parler « d’enseignement explicite » ? Oui – Non</a:t>
            </a:r>
          </a:p>
          <a:p>
            <a:pPr>
              <a:lnSpc>
                <a:spcPct val="107000"/>
              </a:lnSpc>
              <a:spcAft>
                <a:spcPts val="800"/>
              </a:spcAft>
            </a:pPr>
            <a:r>
              <a:rPr lang="fr-BE" sz="2400" dirty="0">
                <a:solidFill>
                  <a:srgbClr val="000000"/>
                </a:solidFill>
                <a:latin typeface="Calibri" panose="020F0502020204030204" pitchFamily="34" charset="0"/>
                <a:ea typeface="Calibri" panose="020F0502020204030204" pitchFamily="34" charset="0"/>
                <a:cs typeface="Times New Roman" panose="02020603050405020304" pitchFamily="18" charset="0"/>
              </a:rPr>
              <a:t>Si oui, que peux-tu en dire ? </a:t>
            </a:r>
          </a:p>
          <a:p>
            <a:pPr>
              <a:lnSpc>
                <a:spcPct val="107000"/>
              </a:lnSpc>
              <a:spcAft>
                <a:spcPts val="800"/>
              </a:spcAft>
            </a:pPr>
            <a:r>
              <a:rPr lang="fr-BE" sz="2400" dirty="0">
                <a:solidFill>
                  <a:srgbClr val="000000"/>
                </a:solidFill>
                <a:latin typeface="Calibri" panose="020F0502020204030204" pitchFamily="34" charset="0"/>
                <a:ea typeface="Calibri" panose="020F0502020204030204" pitchFamily="34" charset="0"/>
                <a:cs typeface="Times New Roman" panose="02020603050405020304" pitchFamily="18" charset="0"/>
              </a:rPr>
              <a:t>Si non, à quoi cela te fait-il penser ?</a:t>
            </a:r>
            <a:endParaRPr lang="fr-BE" sz="2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fr-BE" sz="2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Image 4">
            <a:extLst>
              <a:ext uri="{FF2B5EF4-FFF2-40B4-BE49-F238E27FC236}">
                <a16:creationId xmlns:a16="http://schemas.microsoft.com/office/drawing/2014/main" id="{49C06212-0C92-6FBC-4D76-55D61F60CD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66380" y="4758665"/>
            <a:ext cx="1289592" cy="1514119"/>
          </a:xfrm>
          <a:prstGeom prst="rect">
            <a:avLst/>
          </a:prstGeom>
        </p:spPr>
      </p:pic>
      <p:sp>
        <p:nvSpPr>
          <p:cNvPr id="6" name="ZoneTexte 5">
            <a:extLst>
              <a:ext uri="{FF2B5EF4-FFF2-40B4-BE49-F238E27FC236}">
                <a16:creationId xmlns:a16="http://schemas.microsoft.com/office/drawing/2014/main" id="{74BA4898-19D7-1972-9DBE-38C788F9176B}"/>
              </a:ext>
            </a:extLst>
          </p:cNvPr>
          <p:cNvSpPr txBox="1"/>
          <p:nvPr/>
        </p:nvSpPr>
        <p:spPr>
          <a:xfrm>
            <a:off x="9755122" y="6088118"/>
            <a:ext cx="611258" cy="369332"/>
          </a:xfrm>
          <a:prstGeom prst="rect">
            <a:avLst/>
          </a:prstGeom>
          <a:noFill/>
        </p:spPr>
        <p:txBody>
          <a:bodyPr wrap="none" rtlCol="0">
            <a:spAutoFit/>
          </a:bodyPr>
          <a:lstStyle/>
          <a:p>
            <a:r>
              <a:rPr lang="fr-BE" dirty="0"/>
              <a:t>p.22</a:t>
            </a:r>
          </a:p>
        </p:txBody>
      </p:sp>
      <p:grpSp>
        <p:nvGrpSpPr>
          <p:cNvPr id="9" name="Groupe 8">
            <a:extLst>
              <a:ext uri="{FF2B5EF4-FFF2-40B4-BE49-F238E27FC236}">
                <a16:creationId xmlns:a16="http://schemas.microsoft.com/office/drawing/2014/main" id="{37985D19-6F99-2EED-3317-F9EDC2601DF3}"/>
              </a:ext>
            </a:extLst>
          </p:cNvPr>
          <p:cNvGrpSpPr/>
          <p:nvPr/>
        </p:nvGrpSpPr>
        <p:grpSpPr>
          <a:xfrm>
            <a:off x="9207705" y="1532732"/>
            <a:ext cx="2448267" cy="2353003"/>
            <a:chOff x="9207705" y="1532732"/>
            <a:chExt cx="2448267" cy="2353003"/>
          </a:xfrm>
        </p:grpSpPr>
        <p:pic>
          <p:nvPicPr>
            <p:cNvPr id="7" name="Image 6">
              <a:extLst>
                <a:ext uri="{FF2B5EF4-FFF2-40B4-BE49-F238E27FC236}">
                  <a16:creationId xmlns:a16="http://schemas.microsoft.com/office/drawing/2014/main" id="{285661D9-F208-830D-9E8E-61D264B685EE}"/>
                </a:ext>
              </a:extLst>
            </p:cNvPr>
            <p:cNvPicPr>
              <a:picLocks noChangeAspect="1"/>
            </p:cNvPicPr>
            <p:nvPr/>
          </p:nvPicPr>
          <p:blipFill>
            <a:blip r:embed="rId3"/>
            <a:stretch>
              <a:fillRect/>
            </a:stretch>
          </p:blipFill>
          <p:spPr>
            <a:xfrm>
              <a:off x="9207705" y="1532732"/>
              <a:ext cx="2448267" cy="2353003"/>
            </a:xfrm>
            <a:prstGeom prst="rect">
              <a:avLst/>
            </a:prstGeom>
          </p:spPr>
        </p:pic>
        <p:sp>
          <p:nvSpPr>
            <p:cNvPr id="8" name="ZoneTexte 7">
              <a:extLst>
                <a:ext uri="{FF2B5EF4-FFF2-40B4-BE49-F238E27FC236}">
                  <a16:creationId xmlns:a16="http://schemas.microsoft.com/office/drawing/2014/main" id="{C84DEBE4-1695-DB10-05A9-59BCFD64B56E}"/>
                </a:ext>
              </a:extLst>
            </p:cNvPr>
            <p:cNvSpPr txBox="1"/>
            <p:nvPr/>
          </p:nvSpPr>
          <p:spPr>
            <a:xfrm>
              <a:off x="10049700" y="2995413"/>
              <a:ext cx="961476" cy="461665"/>
            </a:xfrm>
            <a:prstGeom prst="rect">
              <a:avLst/>
            </a:prstGeom>
            <a:noFill/>
          </p:spPr>
          <p:txBody>
            <a:bodyPr wrap="square" rtlCol="0">
              <a:spAutoFit/>
            </a:bodyPr>
            <a:lstStyle/>
            <a:p>
              <a:r>
                <a:rPr lang="fr-BE" sz="2400" dirty="0"/>
                <a:t>5 min</a:t>
              </a:r>
            </a:p>
          </p:txBody>
        </p:sp>
      </p:grpSp>
    </p:spTree>
    <p:extLst>
      <p:ext uri="{BB962C8B-B14F-4D97-AF65-F5344CB8AC3E}">
        <p14:creationId xmlns:p14="http://schemas.microsoft.com/office/powerpoint/2010/main" val="166870606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D3BC3E7-12BC-385C-6C70-DDEF96CADE8F}"/>
            </a:ext>
          </a:extLst>
        </p:cNvPr>
        <p:cNvGrpSpPr/>
        <p:nvPr/>
      </p:nvGrpSpPr>
      <p:grpSpPr>
        <a:xfrm>
          <a:off x="0" y="0"/>
          <a:ext cx="0" cy="0"/>
          <a:chOff x="0" y="0"/>
          <a:chExt cx="0" cy="0"/>
        </a:xfrm>
      </p:grpSpPr>
      <p:sp>
        <p:nvSpPr>
          <p:cNvPr id="14" name="Rectangle 13">
            <a:extLst>
              <a:ext uri="{FF2B5EF4-FFF2-40B4-BE49-F238E27FC236}">
                <a16:creationId xmlns:a16="http://schemas.microsoft.com/office/drawing/2014/main" id="{3A8EC506-B1DA-46A1-B44D-774E68468E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BE"/>
          </a:p>
        </p:txBody>
      </p:sp>
      <p:sp>
        <p:nvSpPr>
          <p:cNvPr id="16" name="Oval 5">
            <a:extLst>
              <a:ext uri="{FF2B5EF4-FFF2-40B4-BE49-F238E27FC236}">
                <a16:creationId xmlns:a16="http://schemas.microsoft.com/office/drawing/2014/main" id="{BFF30785-305E-45D7-984F-5AA93D3CA5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BE"/>
          </a:p>
        </p:txBody>
      </p:sp>
      <p:cxnSp>
        <p:nvCxnSpPr>
          <p:cNvPr id="18" name="Straight Connector 17">
            <a:extLst>
              <a:ext uri="{FF2B5EF4-FFF2-40B4-BE49-F238E27FC236}">
                <a16:creationId xmlns:a16="http://schemas.microsoft.com/office/drawing/2014/main" id="{15E01FA5-D766-43CA-A83D-E7CF3F04E96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useBgFill="1">
        <p:nvSpPr>
          <p:cNvPr id="20" name="Rectangle 19">
            <a:extLst>
              <a:ext uri="{FF2B5EF4-FFF2-40B4-BE49-F238E27FC236}">
                <a16:creationId xmlns:a16="http://schemas.microsoft.com/office/drawing/2014/main" id="{CA73784B-AC76-4BAD-93AF-C72D0EDFD7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726" cy="68589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C902E33B-0D74-3D63-4E8A-8E47E64CD969}"/>
              </a:ext>
            </a:extLst>
          </p:cNvPr>
          <p:cNvSpPr>
            <a:spLocks noGrp="1"/>
          </p:cNvSpPr>
          <p:nvPr>
            <p:ph type="title"/>
          </p:nvPr>
        </p:nvSpPr>
        <p:spPr>
          <a:xfrm>
            <a:off x="636805" y="640080"/>
            <a:ext cx="3378099" cy="3034857"/>
          </a:xfrm>
        </p:spPr>
        <p:txBody>
          <a:bodyPr vert="horz" lIns="91440" tIns="45720" rIns="91440" bIns="45720" rtlCol="0" anchor="b">
            <a:normAutofit/>
          </a:bodyPr>
          <a:lstStyle/>
          <a:p>
            <a:pPr algn="r"/>
            <a:r>
              <a:rPr lang="en-US" sz="4400" kern="1200" cap="all" spc="200" baseline="0">
                <a:solidFill>
                  <a:schemeClr val="tx1">
                    <a:lumMod val="95000"/>
                    <a:lumOff val="5000"/>
                  </a:schemeClr>
                </a:solidFill>
                <a:latin typeface="+mj-lt"/>
                <a:ea typeface="+mj-ea"/>
                <a:cs typeface="+mj-cs"/>
              </a:rPr>
              <a:t>2. Découvrir un modelage</a:t>
            </a:r>
          </a:p>
        </p:txBody>
      </p:sp>
      <p:sp>
        <p:nvSpPr>
          <p:cNvPr id="6" name="ZoneTexte 5">
            <a:extLst>
              <a:ext uri="{FF2B5EF4-FFF2-40B4-BE49-F238E27FC236}">
                <a16:creationId xmlns:a16="http://schemas.microsoft.com/office/drawing/2014/main" id="{E15DCEBE-4B5D-495A-D7F9-C9DC554E2472}"/>
              </a:ext>
            </a:extLst>
          </p:cNvPr>
          <p:cNvSpPr txBox="1"/>
          <p:nvPr/>
        </p:nvSpPr>
        <p:spPr>
          <a:xfrm>
            <a:off x="636806" y="3849539"/>
            <a:ext cx="3378098" cy="2367405"/>
          </a:xfrm>
          <a:prstGeom prst="rect">
            <a:avLst/>
          </a:prstGeom>
        </p:spPr>
        <p:txBody>
          <a:bodyPr vert="horz" lIns="91440" tIns="45720" rIns="91440" bIns="45720" rtlCol="0" anchor="t">
            <a:normAutofit/>
          </a:bodyPr>
          <a:lstStyle/>
          <a:p>
            <a:pPr algn="r" defTabSz="914400">
              <a:spcAft>
                <a:spcPts val="200"/>
              </a:spcAft>
              <a:buClr>
                <a:schemeClr val="accent1"/>
              </a:buClr>
              <a:buSzPct val="100000"/>
            </a:pPr>
            <a:r>
              <a:rPr lang="en-US" sz="1600">
                <a:solidFill>
                  <a:schemeClr val="tx1">
                    <a:lumMod val="95000"/>
                    <a:lumOff val="5000"/>
                  </a:schemeClr>
                </a:solidFill>
                <a:hlinkClick r:id="rId2"/>
              </a:rPr>
              <a:t>Papalit : Bonjour Docteur</a:t>
            </a:r>
            <a:endParaRPr lang="en-US" sz="1600">
              <a:solidFill>
                <a:schemeClr val="tx1">
                  <a:lumMod val="95000"/>
                  <a:lumOff val="5000"/>
                </a:schemeClr>
              </a:solidFill>
            </a:endParaRPr>
          </a:p>
        </p:txBody>
      </p:sp>
      <p:cxnSp>
        <p:nvCxnSpPr>
          <p:cNvPr id="22" name="Straight Connector 21">
            <a:extLst>
              <a:ext uri="{FF2B5EF4-FFF2-40B4-BE49-F238E27FC236}">
                <a16:creationId xmlns:a16="http://schemas.microsoft.com/office/drawing/2014/main" id="{811DCF04-0C7C-44FC-8246-FC8D736B1A7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00698" y="3765314"/>
            <a:ext cx="3200400" cy="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pic>
        <p:nvPicPr>
          <p:cNvPr id="9" name="Image 8">
            <a:extLst>
              <a:ext uri="{FF2B5EF4-FFF2-40B4-BE49-F238E27FC236}">
                <a16:creationId xmlns:a16="http://schemas.microsoft.com/office/drawing/2014/main" id="{E5EDE873-D7D0-495C-F9FF-7A30D4277FC9}"/>
              </a:ext>
            </a:extLst>
          </p:cNvPr>
          <p:cNvPicPr>
            <a:picLocks noChangeAspect="1"/>
          </p:cNvPicPr>
          <p:nvPr/>
        </p:nvPicPr>
        <p:blipFill>
          <a:blip r:embed="rId3"/>
          <a:stretch>
            <a:fillRect/>
          </a:stretch>
        </p:blipFill>
        <p:spPr>
          <a:xfrm>
            <a:off x="5355065" y="640080"/>
            <a:ext cx="5496773" cy="5578816"/>
          </a:xfrm>
          <a:prstGeom prst="rect">
            <a:avLst/>
          </a:prstGeom>
        </p:spPr>
      </p:pic>
    </p:spTree>
    <p:extLst>
      <p:ext uri="{BB962C8B-B14F-4D97-AF65-F5344CB8AC3E}">
        <p14:creationId xmlns:p14="http://schemas.microsoft.com/office/powerpoint/2010/main" val="49645630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A0326C-5BE4-F831-256F-F55FF5E627BE}"/>
            </a:ext>
          </a:extLst>
        </p:cNvPr>
        <p:cNvGrpSpPr/>
        <p:nvPr/>
      </p:nvGrpSpPr>
      <p:grpSpPr>
        <a:xfrm>
          <a:off x="0" y="0"/>
          <a:ext cx="0" cy="0"/>
          <a:chOff x="0" y="0"/>
          <a:chExt cx="0" cy="0"/>
        </a:xfrm>
      </p:grpSpPr>
      <p:pic>
        <p:nvPicPr>
          <p:cNvPr id="7" name="Image 6">
            <a:extLst>
              <a:ext uri="{FF2B5EF4-FFF2-40B4-BE49-F238E27FC236}">
                <a16:creationId xmlns:a16="http://schemas.microsoft.com/office/drawing/2014/main" id="{9D185AE2-DA07-5D70-EAC3-4842357AC64C}"/>
              </a:ext>
            </a:extLst>
          </p:cNvPr>
          <p:cNvPicPr>
            <a:picLocks noChangeAspect="1"/>
          </p:cNvPicPr>
          <p:nvPr/>
        </p:nvPicPr>
        <p:blipFill>
          <a:blip r:embed="rId3"/>
          <a:srcRect b="41223"/>
          <a:stretch/>
        </p:blipFill>
        <p:spPr>
          <a:xfrm>
            <a:off x="3231771" y="1867019"/>
            <a:ext cx="3340003" cy="3388564"/>
          </a:xfrm>
          <a:prstGeom prst="rect">
            <a:avLst/>
          </a:prstGeom>
        </p:spPr>
      </p:pic>
      <p:grpSp>
        <p:nvGrpSpPr>
          <p:cNvPr id="4" name="Groupe 3">
            <a:extLst>
              <a:ext uri="{FF2B5EF4-FFF2-40B4-BE49-F238E27FC236}">
                <a16:creationId xmlns:a16="http://schemas.microsoft.com/office/drawing/2014/main" id="{E8717AE1-7C22-2F5B-D22E-ECE6EDA7E5AA}"/>
              </a:ext>
            </a:extLst>
          </p:cNvPr>
          <p:cNvGrpSpPr/>
          <p:nvPr/>
        </p:nvGrpSpPr>
        <p:grpSpPr>
          <a:xfrm>
            <a:off x="136947" y="788470"/>
            <a:ext cx="2789133" cy="5559676"/>
            <a:chOff x="136947" y="788470"/>
            <a:chExt cx="2789133" cy="5559676"/>
          </a:xfrm>
        </p:grpSpPr>
        <p:pic>
          <p:nvPicPr>
            <p:cNvPr id="5" name="Image 4">
              <a:extLst>
                <a:ext uri="{FF2B5EF4-FFF2-40B4-BE49-F238E27FC236}">
                  <a16:creationId xmlns:a16="http://schemas.microsoft.com/office/drawing/2014/main" id="{DE66E4F8-D85F-2745-74F8-203A883422E7}"/>
                </a:ext>
              </a:extLst>
            </p:cNvPr>
            <p:cNvPicPr>
              <a:picLocks noChangeAspect="1"/>
            </p:cNvPicPr>
            <p:nvPr/>
          </p:nvPicPr>
          <p:blipFill>
            <a:blip r:embed="rId4"/>
            <a:stretch>
              <a:fillRect/>
            </a:stretch>
          </p:blipFill>
          <p:spPr>
            <a:xfrm>
              <a:off x="136947" y="788470"/>
              <a:ext cx="2789133" cy="2614813"/>
            </a:xfrm>
            <a:prstGeom prst="rect">
              <a:avLst/>
            </a:prstGeom>
          </p:spPr>
        </p:pic>
        <p:pic>
          <p:nvPicPr>
            <p:cNvPr id="9" name="Image 8">
              <a:extLst>
                <a:ext uri="{FF2B5EF4-FFF2-40B4-BE49-F238E27FC236}">
                  <a16:creationId xmlns:a16="http://schemas.microsoft.com/office/drawing/2014/main" id="{29FD1B0D-CC87-5DA0-3E42-9704AC6C13ED}"/>
                </a:ext>
              </a:extLst>
            </p:cNvPr>
            <p:cNvPicPr>
              <a:picLocks noChangeAspect="1"/>
            </p:cNvPicPr>
            <p:nvPr/>
          </p:nvPicPr>
          <p:blipFill>
            <a:blip r:embed="rId5"/>
            <a:stretch>
              <a:fillRect/>
            </a:stretch>
          </p:blipFill>
          <p:spPr>
            <a:xfrm>
              <a:off x="136947" y="3517383"/>
              <a:ext cx="2789133" cy="2830763"/>
            </a:xfrm>
            <a:prstGeom prst="rect">
              <a:avLst/>
            </a:prstGeom>
          </p:spPr>
        </p:pic>
      </p:grpSp>
      <p:grpSp>
        <p:nvGrpSpPr>
          <p:cNvPr id="6" name="Groupe 5">
            <a:extLst>
              <a:ext uri="{FF2B5EF4-FFF2-40B4-BE49-F238E27FC236}">
                <a16:creationId xmlns:a16="http://schemas.microsoft.com/office/drawing/2014/main" id="{44F2A26D-496F-238F-CE7B-08D538B6CE1F}"/>
              </a:ext>
            </a:extLst>
          </p:cNvPr>
          <p:cNvGrpSpPr/>
          <p:nvPr/>
        </p:nvGrpSpPr>
        <p:grpSpPr>
          <a:xfrm>
            <a:off x="6778169" y="905503"/>
            <a:ext cx="5119855" cy="5699566"/>
            <a:chOff x="6877466" y="797043"/>
            <a:chExt cx="5119855" cy="5699566"/>
          </a:xfrm>
        </p:grpSpPr>
        <p:pic>
          <p:nvPicPr>
            <p:cNvPr id="11" name="Image 10">
              <a:extLst>
                <a:ext uri="{FF2B5EF4-FFF2-40B4-BE49-F238E27FC236}">
                  <a16:creationId xmlns:a16="http://schemas.microsoft.com/office/drawing/2014/main" id="{E74D153D-93B6-315E-E143-C840D5794111}"/>
                </a:ext>
              </a:extLst>
            </p:cNvPr>
            <p:cNvPicPr>
              <a:picLocks noChangeAspect="1"/>
            </p:cNvPicPr>
            <p:nvPr/>
          </p:nvPicPr>
          <p:blipFill>
            <a:blip r:embed="rId6"/>
            <a:stretch>
              <a:fillRect/>
            </a:stretch>
          </p:blipFill>
          <p:spPr>
            <a:xfrm>
              <a:off x="6877466" y="797043"/>
              <a:ext cx="2391109" cy="552527"/>
            </a:xfrm>
            <a:prstGeom prst="rect">
              <a:avLst/>
            </a:prstGeom>
          </p:spPr>
        </p:pic>
        <p:pic>
          <p:nvPicPr>
            <p:cNvPr id="13" name="Image 12">
              <a:extLst>
                <a:ext uri="{FF2B5EF4-FFF2-40B4-BE49-F238E27FC236}">
                  <a16:creationId xmlns:a16="http://schemas.microsoft.com/office/drawing/2014/main" id="{47509AB6-0A59-C9C5-2C2D-B8EE88FF3383}"/>
                </a:ext>
              </a:extLst>
            </p:cNvPr>
            <p:cNvPicPr>
              <a:picLocks noChangeAspect="1"/>
            </p:cNvPicPr>
            <p:nvPr/>
          </p:nvPicPr>
          <p:blipFill>
            <a:blip r:embed="rId7"/>
            <a:srcRect b="58150"/>
            <a:stretch/>
          </p:blipFill>
          <p:spPr>
            <a:xfrm>
              <a:off x="6877466" y="1472243"/>
              <a:ext cx="5119855" cy="1956757"/>
            </a:xfrm>
            <a:prstGeom prst="rect">
              <a:avLst/>
            </a:prstGeom>
          </p:spPr>
        </p:pic>
        <p:pic>
          <p:nvPicPr>
            <p:cNvPr id="15" name="Image 14">
              <a:extLst>
                <a:ext uri="{FF2B5EF4-FFF2-40B4-BE49-F238E27FC236}">
                  <a16:creationId xmlns:a16="http://schemas.microsoft.com/office/drawing/2014/main" id="{EBE3026A-5746-B076-8BDB-312492C54D20}"/>
                </a:ext>
              </a:extLst>
            </p:cNvPr>
            <p:cNvPicPr>
              <a:picLocks noChangeAspect="1"/>
            </p:cNvPicPr>
            <p:nvPr/>
          </p:nvPicPr>
          <p:blipFill>
            <a:blip r:embed="rId8"/>
            <a:stretch>
              <a:fillRect/>
            </a:stretch>
          </p:blipFill>
          <p:spPr>
            <a:xfrm>
              <a:off x="8073020" y="3380623"/>
              <a:ext cx="3809712" cy="3115986"/>
            </a:xfrm>
            <a:prstGeom prst="rect">
              <a:avLst/>
            </a:prstGeom>
          </p:spPr>
        </p:pic>
      </p:grpSp>
      <p:sp>
        <p:nvSpPr>
          <p:cNvPr id="3" name="ZoneTexte 2">
            <a:extLst>
              <a:ext uri="{FF2B5EF4-FFF2-40B4-BE49-F238E27FC236}">
                <a16:creationId xmlns:a16="http://schemas.microsoft.com/office/drawing/2014/main" id="{6BBCFB67-0D7E-9A7E-0C82-8287580CD2E0}"/>
              </a:ext>
            </a:extLst>
          </p:cNvPr>
          <p:cNvSpPr txBox="1"/>
          <p:nvPr/>
        </p:nvSpPr>
        <p:spPr>
          <a:xfrm>
            <a:off x="136947" y="6462246"/>
            <a:ext cx="9201150" cy="369332"/>
          </a:xfrm>
          <a:prstGeom prst="rect">
            <a:avLst/>
          </a:prstGeom>
          <a:noFill/>
        </p:spPr>
        <p:txBody>
          <a:bodyPr wrap="square" rtlCol="0">
            <a:spAutoFit/>
          </a:bodyPr>
          <a:lstStyle/>
          <a:p>
            <a:r>
              <a:rPr lang="fr-BE" dirty="0"/>
              <a:t>Programme PARLER - Parler pour apprendre à lire. </a:t>
            </a:r>
          </a:p>
        </p:txBody>
      </p:sp>
      <p:pic>
        <p:nvPicPr>
          <p:cNvPr id="14" name="Image 13">
            <a:extLst>
              <a:ext uri="{FF2B5EF4-FFF2-40B4-BE49-F238E27FC236}">
                <a16:creationId xmlns:a16="http://schemas.microsoft.com/office/drawing/2014/main" id="{93CB2C33-0EB7-5E32-B0FC-D55DD3967025}"/>
              </a:ext>
            </a:extLst>
          </p:cNvPr>
          <p:cNvPicPr>
            <a:picLocks noChangeAspect="1"/>
          </p:cNvPicPr>
          <p:nvPr/>
        </p:nvPicPr>
        <p:blipFill>
          <a:blip r:embed="rId9"/>
          <a:stretch>
            <a:fillRect/>
          </a:stretch>
        </p:blipFill>
        <p:spPr>
          <a:xfrm>
            <a:off x="2150108" y="543426"/>
            <a:ext cx="928817" cy="928817"/>
          </a:xfrm>
          <a:prstGeom prst="rect">
            <a:avLst/>
          </a:prstGeom>
        </p:spPr>
      </p:pic>
      <p:pic>
        <p:nvPicPr>
          <p:cNvPr id="17" name="Image 16">
            <a:extLst>
              <a:ext uri="{FF2B5EF4-FFF2-40B4-BE49-F238E27FC236}">
                <a16:creationId xmlns:a16="http://schemas.microsoft.com/office/drawing/2014/main" id="{124FAED2-658D-A780-211B-C6413D3A8961}"/>
              </a:ext>
            </a:extLst>
          </p:cNvPr>
          <p:cNvPicPr>
            <a:picLocks noChangeAspect="1"/>
          </p:cNvPicPr>
          <p:nvPr/>
        </p:nvPicPr>
        <p:blipFill>
          <a:blip r:embed="rId10"/>
          <a:stretch>
            <a:fillRect/>
          </a:stretch>
        </p:blipFill>
        <p:spPr>
          <a:xfrm>
            <a:off x="1381061" y="85128"/>
            <a:ext cx="673875" cy="653299"/>
          </a:xfrm>
          <a:prstGeom prst="rect">
            <a:avLst/>
          </a:prstGeom>
        </p:spPr>
      </p:pic>
      <p:sp>
        <p:nvSpPr>
          <p:cNvPr id="18" name="Ellipse 17">
            <a:extLst>
              <a:ext uri="{FF2B5EF4-FFF2-40B4-BE49-F238E27FC236}">
                <a16:creationId xmlns:a16="http://schemas.microsoft.com/office/drawing/2014/main" id="{C16A2920-235B-BC04-3884-DDCE547097F0}"/>
              </a:ext>
            </a:extLst>
          </p:cNvPr>
          <p:cNvSpPr/>
          <p:nvPr/>
        </p:nvSpPr>
        <p:spPr>
          <a:xfrm>
            <a:off x="-57150" y="2253480"/>
            <a:ext cx="2926080" cy="1299963"/>
          </a:xfrm>
          <a:prstGeom prst="ellipse">
            <a:avLst/>
          </a:prstGeom>
          <a:noFill/>
          <a:ln w="571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2" name="Titre 1">
            <a:extLst>
              <a:ext uri="{FF2B5EF4-FFF2-40B4-BE49-F238E27FC236}">
                <a16:creationId xmlns:a16="http://schemas.microsoft.com/office/drawing/2014/main" id="{EB1F0B81-EDDC-112F-285A-AB33868EBAB6}"/>
              </a:ext>
            </a:extLst>
          </p:cNvPr>
          <p:cNvSpPr txBox="1">
            <a:spLocks/>
          </p:cNvSpPr>
          <p:nvPr/>
        </p:nvSpPr>
        <p:spPr>
          <a:xfrm>
            <a:off x="3269269" y="-249202"/>
            <a:ext cx="9720072" cy="1499616"/>
          </a:xfrm>
          <a:prstGeom prst="rect">
            <a:avLst/>
          </a:prstGeom>
        </p:spPr>
        <p:txBody>
          <a:bodyPr vert="horz" lIns="91440" tIns="45720" rIns="91440" bIns="45720" rtlCol="0" anchor="ctr">
            <a:normAutofit/>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endParaRPr lang="fr-BE" dirty="0"/>
          </a:p>
        </p:txBody>
      </p:sp>
    </p:spTree>
    <p:extLst>
      <p:ext uri="{BB962C8B-B14F-4D97-AF65-F5344CB8AC3E}">
        <p14:creationId xmlns:p14="http://schemas.microsoft.com/office/powerpoint/2010/main" val="2828578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509705-9870-CAB5-DB3F-CF7B740CDBB5}"/>
            </a:ext>
          </a:extLst>
        </p:cNvPr>
        <p:cNvGrpSpPr/>
        <p:nvPr/>
      </p:nvGrpSpPr>
      <p:grpSpPr>
        <a:xfrm>
          <a:off x="0" y="0"/>
          <a:ext cx="0" cy="0"/>
          <a:chOff x="0" y="0"/>
          <a:chExt cx="0" cy="0"/>
        </a:xfrm>
      </p:grpSpPr>
      <p:pic>
        <p:nvPicPr>
          <p:cNvPr id="12" name="Image 11">
            <a:extLst>
              <a:ext uri="{FF2B5EF4-FFF2-40B4-BE49-F238E27FC236}">
                <a16:creationId xmlns:a16="http://schemas.microsoft.com/office/drawing/2014/main" id="{92DF18A4-C3DE-37FB-52E9-10D85EEB468A}"/>
              </a:ext>
            </a:extLst>
          </p:cNvPr>
          <p:cNvPicPr>
            <a:picLocks noChangeAspect="1"/>
          </p:cNvPicPr>
          <p:nvPr/>
        </p:nvPicPr>
        <p:blipFill>
          <a:blip r:embed="rId2"/>
          <a:srcRect b="68122"/>
          <a:stretch/>
        </p:blipFill>
        <p:spPr>
          <a:xfrm>
            <a:off x="5522829" y="814943"/>
            <a:ext cx="6601746" cy="1749173"/>
          </a:xfrm>
          <a:prstGeom prst="rect">
            <a:avLst/>
          </a:prstGeom>
        </p:spPr>
      </p:pic>
      <p:pic>
        <p:nvPicPr>
          <p:cNvPr id="14" name="Image 13">
            <a:extLst>
              <a:ext uri="{FF2B5EF4-FFF2-40B4-BE49-F238E27FC236}">
                <a16:creationId xmlns:a16="http://schemas.microsoft.com/office/drawing/2014/main" id="{070B2334-7DB9-2FEC-6BBA-EEDA65ED3AA5}"/>
              </a:ext>
            </a:extLst>
          </p:cNvPr>
          <p:cNvPicPr>
            <a:picLocks noChangeAspect="1"/>
          </p:cNvPicPr>
          <p:nvPr/>
        </p:nvPicPr>
        <p:blipFill>
          <a:blip r:embed="rId2"/>
          <a:srcRect t="31600"/>
          <a:stretch/>
        </p:blipFill>
        <p:spPr>
          <a:xfrm>
            <a:off x="5286867" y="2687050"/>
            <a:ext cx="6601746" cy="3753233"/>
          </a:xfrm>
          <a:prstGeom prst="rect">
            <a:avLst/>
          </a:prstGeom>
        </p:spPr>
      </p:pic>
      <p:grpSp>
        <p:nvGrpSpPr>
          <p:cNvPr id="9" name="Groupe 8">
            <a:extLst>
              <a:ext uri="{FF2B5EF4-FFF2-40B4-BE49-F238E27FC236}">
                <a16:creationId xmlns:a16="http://schemas.microsoft.com/office/drawing/2014/main" id="{F59E6382-AEA9-4E81-DBA4-BFB579B74A15}"/>
              </a:ext>
            </a:extLst>
          </p:cNvPr>
          <p:cNvGrpSpPr/>
          <p:nvPr/>
        </p:nvGrpSpPr>
        <p:grpSpPr>
          <a:xfrm>
            <a:off x="67425" y="814943"/>
            <a:ext cx="5326380" cy="4588068"/>
            <a:chOff x="131937" y="1025008"/>
            <a:chExt cx="5326380" cy="4588068"/>
          </a:xfrm>
        </p:grpSpPr>
        <p:grpSp>
          <p:nvGrpSpPr>
            <p:cNvPr id="3" name="Groupe 2">
              <a:extLst>
                <a:ext uri="{FF2B5EF4-FFF2-40B4-BE49-F238E27FC236}">
                  <a16:creationId xmlns:a16="http://schemas.microsoft.com/office/drawing/2014/main" id="{E06088D6-0E15-C0CD-1C39-7A8E8CA288B7}"/>
                </a:ext>
              </a:extLst>
            </p:cNvPr>
            <p:cNvGrpSpPr/>
            <p:nvPr/>
          </p:nvGrpSpPr>
          <p:grpSpPr>
            <a:xfrm>
              <a:off x="131937" y="1025008"/>
              <a:ext cx="5326380" cy="1635298"/>
              <a:chOff x="131937" y="1025008"/>
              <a:chExt cx="5326380" cy="1635298"/>
            </a:xfrm>
          </p:grpSpPr>
          <p:pic>
            <p:nvPicPr>
              <p:cNvPr id="4" name="Image 3">
                <a:extLst>
                  <a:ext uri="{FF2B5EF4-FFF2-40B4-BE49-F238E27FC236}">
                    <a16:creationId xmlns:a16="http://schemas.microsoft.com/office/drawing/2014/main" id="{6EF27FED-7186-43E6-074E-3195E23B1D9D}"/>
                  </a:ext>
                </a:extLst>
              </p:cNvPr>
              <p:cNvPicPr>
                <a:picLocks noChangeAspect="1"/>
              </p:cNvPicPr>
              <p:nvPr/>
            </p:nvPicPr>
            <p:blipFill>
              <a:blip r:embed="rId3"/>
              <a:stretch>
                <a:fillRect/>
              </a:stretch>
            </p:blipFill>
            <p:spPr>
              <a:xfrm>
                <a:off x="907432" y="1025008"/>
                <a:ext cx="4296375" cy="523948"/>
              </a:xfrm>
              <a:prstGeom prst="rect">
                <a:avLst/>
              </a:prstGeom>
            </p:spPr>
          </p:pic>
          <p:pic>
            <p:nvPicPr>
              <p:cNvPr id="8" name="Image 7">
                <a:extLst>
                  <a:ext uri="{FF2B5EF4-FFF2-40B4-BE49-F238E27FC236}">
                    <a16:creationId xmlns:a16="http://schemas.microsoft.com/office/drawing/2014/main" id="{73A04DCD-9AB3-EA2D-4C29-9EFEF6BE8D55}"/>
                  </a:ext>
                </a:extLst>
              </p:cNvPr>
              <p:cNvPicPr>
                <a:picLocks noChangeAspect="1"/>
              </p:cNvPicPr>
              <p:nvPr/>
            </p:nvPicPr>
            <p:blipFill>
              <a:blip r:embed="rId4"/>
              <a:stretch>
                <a:fillRect/>
              </a:stretch>
            </p:blipFill>
            <p:spPr>
              <a:xfrm>
                <a:off x="131937" y="1812463"/>
                <a:ext cx="5326380" cy="847843"/>
              </a:xfrm>
              <a:prstGeom prst="rect">
                <a:avLst/>
              </a:prstGeom>
            </p:spPr>
          </p:pic>
        </p:grpSp>
        <p:pic>
          <p:nvPicPr>
            <p:cNvPr id="7" name="Image 6">
              <a:extLst>
                <a:ext uri="{FF2B5EF4-FFF2-40B4-BE49-F238E27FC236}">
                  <a16:creationId xmlns:a16="http://schemas.microsoft.com/office/drawing/2014/main" id="{5E9ED983-2825-6A4B-22A7-88357E9FF375}"/>
                </a:ext>
              </a:extLst>
            </p:cNvPr>
            <p:cNvPicPr>
              <a:picLocks noChangeAspect="1"/>
            </p:cNvPicPr>
            <p:nvPr/>
          </p:nvPicPr>
          <p:blipFill>
            <a:blip r:embed="rId5"/>
            <a:stretch>
              <a:fillRect/>
            </a:stretch>
          </p:blipFill>
          <p:spPr>
            <a:xfrm>
              <a:off x="266486" y="2782313"/>
              <a:ext cx="2789133" cy="2830763"/>
            </a:xfrm>
            <a:prstGeom prst="rect">
              <a:avLst/>
            </a:prstGeom>
          </p:spPr>
        </p:pic>
      </p:grpSp>
      <p:sp>
        <p:nvSpPr>
          <p:cNvPr id="10" name="ZoneTexte 9">
            <a:extLst>
              <a:ext uri="{FF2B5EF4-FFF2-40B4-BE49-F238E27FC236}">
                <a16:creationId xmlns:a16="http://schemas.microsoft.com/office/drawing/2014/main" id="{770AC7F5-EDD4-FF26-1152-A9FF557BE9F8}"/>
              </a:ext>
            </a:extLst>
          </p:cNvPr>
          <p:cNvSpPr txBox="1"/>
          <p:nvPr/>
        </p:nvSpPr>
        <p:spPr>
          <a:xfrm>
            <a:off x="67425" y="6448232"/>
            <a:ext cx="9201150" cy="369332"/>
          </a:xfrm>
          <a:prstGeom prst="rect">
            <a:avLst/>
          </a:prstGeom>
          <a:noFill/>
        </p:spPr>
        <p:txBody>
          <a:bodyPr wrap="square" rtlCol="0">
            <a:spAutoFit/>
          </a:bodyPr>
          <a:lstStyle/>
          <a:p>
            <a:r>
              <a:rPr lang="fr-BE" dirty="0"/>
              <a:t>Programme PARLER - Parler pour apprendre à lire.</a:t>
            </a:r>
          </a:p>
        </p:txBody>
      </p:sp>
    </p:spTree>
    <p:extLst>
      <p:ext uri="{BB962C8B-B14F-4D97-AF65-F5344CB8AC3E}">
        <p14:creationId xmlns:p14="http://schemas.microsoft.com/office/powerpoint/2010/main" val="1598070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55B9EC-817E-7177-08DA-A2B255A7DDB2}"/>
            </a:ext>
          </a:extLst>
        </p:cNvPr>
        <p:cNvGrpSpPr/>
        <p:nvPr/>
      </p:nvGrpSpPr>
      <p:grpSpPr>
        <a:xfrm>
          <a:off x="0" y="0"/>
          <a:ext cx="0" cy="0"/>
          <a:chOff x="0" y="0"/>
          <a:chExt cx="0" cy="0"/>
        </a:xfrm>
      </p:grpSpPr>
      <p:pic>
        <p:nvPicPr>
          <p:cNvPr id="16" name="Image 15">
            <a:extLst>
              <a:ext uri="{FF2B5EF4-FFF2-40B4-BE49-F238E27FC236}">
                <a16:creationId xmlns:a16="http://schemas.microsoft.com/office/drawing/2014/main" id="{535AB296-190A-3B22-1350-9B42D3967937}"/>
              </a:ext>
            </a:extLst>
          </p:cNvPr>
          <p:cNvPicPr>
            <a:picLocks noChangeAspect="1"/>
          </p:cNvPicPr>
          <p:nvPr/>
        </p:nvPicPr>
        <p:blipFill>
          <a:blip r:embed="rId2"/>
          <a:stretch>
            <a:fillRect/>
          </a:stretch>
        </p:blipFill>
        <p:spPr>
          <a:xfrm>
            <a:off x="5417328" y="945598"/>
            <a:ext cx="6687483" cy="5772956"/>
          </a:xfrm>
          <a:prstGeom prst="rect">
            <a:avLst/>
          </a:prstGeom>
        </p:spPr>
      </p:pic>
      <p:grpSp>
        <p:nvGrpSpPr>
          <p:cNvPr id="5" name="Groupe 4">
            <a:extLst>
              <a:ext uri="{FF2B5EF4-FFF2-40B4-BE49-F238E27FC236}">
                <a16:creationId xmlns:a16="http://schemas.microsoft.com/office/drawing/2014/main" id="{D6E5B443-CD9C-2546-A664-8789C643740E}"/>
              </a:ext>
            </a:extLst>
          </p:cNvPr>
          <p:cNvGrpSpPr/>
          <p:nvPr/>
        </p:nvGrpSpPr>
        <p:grpSpPr>
          <a:xfrm>
            <a:off x="87189" y="1025008"/>
            <a:ext cx="5116618" cy="4588068"/>
            <a:chOff x="87189" y="1025008"/>
            <a:chExt cx="5116618" cy="4588068"/>
          </a:xfrm>
        </p:grpSpPr>
        <p:pic>
          <p:nvPicPr>
            <p:cNvPr id="4" name="Image 3">
              <a:extLst>
                <a:ext uri="{FF2B5EF4-FFF2-40B4-BE49-F238E27FC236}">
                  <a16:creationId xmlns:a16="http://schemas.microsoft.com/office/drawing/2014/main" id="{B5CA14D3-1898-8945-16A0-AA977CD2147F}"/>
                </a:ext>
              </a:extLst>
            </p:cNvPr>
            <p:cNvPicPr>
              <a:picLocks noChangeAspect="1"/>
            </p:cNvPicPr>
            <p:nvPr/>
          </p:nvPicPr>
          <p:blipFill>
            <a:blip r:embed="rId3"/>
            <a:stretch>
              <a:fillRect/>
            </a:stretch>
          </p:blipFill>
          <p:spPr>
            <a:xfrm>
              <a:off x="907432" y="1025008"/>
              <a:ext cx="4296375" cy="523948"/>
            </a:xfrm>
            <a:prstGeom prst="rect">
              <a:avLst/>
            </a:prstGeom>
          </p:spPr>
        </p:pic>
        <p:pic>
          <p:nvPicPr>
            <p:cNvPr id="7" name="Image 6">
              <a:extLst>
                <a:ext uri="{FF2B5EF4-FFF2-40B4-BE49-F238E27FC236}">
                  <a16:creationId xmlns:a16="http://schemas.microsoft.com/office/drawing/2014/main" id="{E52803EE-679C-E596-E91C-57C7248B5571}"/>
                </a:ext>
              </a:extLst>
            </p:cNvPr>
            <p:cNvPicPr>
              <a:picLocks noChangeAspect="1"/>
            </p:cNvPicPr>
            <p:nvPr/>
          </p:nvPicPr>
          <p:blipFill>
            <a:blip r:embed="rId4"/>
            <a:stretch>
              <a:fillRect/>
            </a:stretch>
          </p:blipFill>
          <p:spPr>
            <a:xfrm>
              <a:off x="87189" y="1734436"/>
              <a:ext cx="5116618" cy="943107"/>
            </a:xfrm>
            <a:prstGeom prst="rect">
              <a:avLst/>
            </a:prstGeom>
          </p:spPr>
        </p:pic>
        <p:pic>
          <p:nvPicPr>
            <p:cNvPr id="3" name="Image 2">
              <a:extLst>
                <a:ext uri="{FF2B5EF4-FFF2-40B4-BE49-F238E27FC236}">
                  <a16:creationId xmlns:a16="http://schemas.microsoft.com/office/drawing/2014/main" id="{0107EFB3-B8C2-6EAC-FD51-C779196A277F}"/>
                </a:ext>
              </a:extLst>
            </p:cNvPr>
            <p:cNvPicPr>
              <a:picLocks noChangeAspect="1"/>
            </p:cNvPicPr>
            <p:nvPr/>
          </p:nvPicPr>
          <p:blipFill>
            <a:blip r:embed="rId5"/>
            <a:stretch>
              <a:fillRect/>
            </a:stretch>
          </p:blipFill>
          <p:spPr>
            <a:xfrm>
              <a:off x="266486" y="2782313"/>
              <a:ext cx="2789133" cy="2830763"/>
            </a:xfrm>
            <a:prstGeom prst="rect">
              <a:avLst/>
            </a:prstGeom>
          </p:spPr>
        </p:pic>
      </p:grpSp>
      <p:sp>
        <p:nvSpPr>
          <p:cNvPr id="6" name="ZoneTexte 5">
            <a:extLst>
              <a:ext uri="{FF2B5EF4-FFF2-40B4-BE49-F238E27FC236}">
                <a16:creationId xmlns:a16="http://schemas.microsoft.com/office/drawing/2014/main" id="{ED1A0F46-590D-5DDD-9F65-B5D662CD3662}"/>
              </a:ext>
            </a:extLst>
          </p:cNvPr>
          <p:cNvSpPr txBox="1"/>
          <p:nvPr/>
        </p:nvSpPr>
        <p:spPr>
          <a:xfrm>
            <a:off x="67425" y="6448232"/>
            <a:ext cx="9201150" cy="307777"/>
          </a:xfrm>
          <a:prstGeom prst="rect">
            <a:avLst/>
          </a:prstGeom>
          <a:noFill/>
        </p:spPr>
        <p:txBody>
          <a:bodyPr wrap="square" rtlCol="0">
            <a:spAutoFit/>
          </a:bodyPr>
          <a:lstStyle/>
          <a:p>
            <a:r>
              <a:rPr lang="fr-BE" sz="1400" dirty="0"/>
              <a:t>Programme PARLER - Parler pour apprendre à lire.</a:t>
            </a:r>
          </a:p>
        </p:txBody>
      </p:sp>
    </p:spTree>
    <p:extLst>
      <p:ext uri="{BB962C8B-B14F-4D97-AF65-F5344CB8AC3E}">
        <p14:creationId xmlns:p14="http://schemas.microsoft.com/office/powerpoint/2010/main" val="3153446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au 6">
            <a:extLst>
              <a:ext uri="{FF2B5EF4-FFF2-40B4-BE49-F238E27FC236}">
                <a16:creationId xmlns:a16="http://schemas.microsoft.com/office/drawing/2014/main" id="{00B20601-7713-F989-FE87-F8B9657213B3}"/>
              </a:ext>
            </a:extLst>
          </p:cNvPr>
          <p:cNvGraphicFramePr>
            <a:graphicFrameLocks noGrp="1"/>
          </p:cNvGraphicFramePr>
          <p:nvPr>
            <p:extLst>
              <p:ext uri="{D42A27DB-BD31-4B8C-83A1-F6EECF244321}">
                <p14:modId xmlns:p14="http://schemas.microsoft.com/office/powerpoint/2010/main" val="820588775"/>
              </p:ext>
            </p:extLst>
          </p:nvPr>
        </p:nvGraphicFramePr>
        <p:xfrm>
          <a:off x="1153992" y="906621"/>
          <a:ext cx="9623686" cy="5044758"/>
        </p:xfrm>
        <a:graphic>
          <a:graphicData uri="http://schemas.openxmlformats.org/drawingml/2006/table">
            <a:tbl>
              <a:tblPr firstRow="1" firstCol="1" bandRow="1">
                <a:tableStyleId>{5C22544A-7EE6-4342-B048-85BDC9FD1C3A}</a:tableStyleId>
              </a:tblPr>
              <a:tblGrid>
                <a:gridCol w="4811843">
                  <a:extLst>
                    <a:ext uri="{9D8B030D-6E8A-4147-A177-3AD203B41FA5}">
                      <a16:colId xmlns:a16="http://schemas.microsoft.com/office/drawing/2014/main" val="1946854450"/>
                    </a:ext>
                  </a:extLst>
                </a:gridCol>
                <a:gridCol w="4811843">
                  <a:extLst>
                    <a:ext uri="{9D8B030D-6E8A-4147-A177-3AD203B41FA5}">
                      <a16:colId xmlns:a16="http://schemas.microsoft.com/office/drawing/2014/main" val="1981538992"/>
                    </a:ext>
                  </a:extLst>
                </a:gridCol>
              </a:tblGrid>
              <a:tr h="305815">
                <a:tc>
                  <a:txBody>
                    <a:bodyPr/>
                    <a:lstStyle/>
                    <a:p>
                      <a:pPr algn="ctr">
                        <a:lnSpc>
                          <a:spcPct val="107000"/>
                        </a:lnSpc>
                        <a:spcAft>
                          <a:spcPts val="800"/>
                        </a:spcAft>
                      </a:pPr>
                      <a:r>
                        <a:rPr lang="fr-BE" sz="2400" dirty="0">
                          <a:effectLst/>
                        </a:rPr>
                        <a:t>Les avantages pour l’enseignant</a:t>
                      </a:r>
                      <a:endParaRPr lang="fr-BE" sz="24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solidFill>
                      <a:srgbClr val="00B050"/>
                    </a:solidFill>
                  </a:tcPr>
                </a:tc>
                <a:tc>
                  <a:txBody>
                    <a:bodyPr/>
                    <a:lstStyle/>
                    <a:p>
                      <a:pPr algn="ctr">
                        <a:lnSpc>
                          <a:spcPct val="107000"/>
                        </a:lnSpc>
                        <a:spcAft>
                          <a:spcPts val="800"/>
                        </a:spcAft>
                      </a:pPr>
                      <a:r>
                        <a:rPr lang="fr-BE" sz="2400" dirty="0">
                          <a:effectLst/>
                        </a:rPr>
                        <a:t>Les limites</a:t>
                      </a:r>
                      <a:endParaRPr lang="fr-BE" sz="24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solidFill>
                      <a:srgbClr val="FF0000"/>
                    </a:solidFill>
                  </a:tcPr>
                </a:tc>
                <a:extLst>
                  <a:ext uri="{0D108BD9-81ED-4DB2-BD59-A6C34878D82A}">
                    <a16:rowId xmlns:a16="http://schemas.microsoft.com/office/drawing/2014/main" val="998463043"/>
                  </a:ext>
                </a:extLst>
              </a:tr>
              <a:tr h="2894264">
                <a:tc>
                  <a:txBody>
                    <a:bodyPr/>
                    <a:lstStyle/>
                    <a:p>
                      <a:pPr marL="342900" lvl="0" indent="-342900" algn="l">
                        <a:lnSpc>
                          <a:spcPct val="107000"/>
                        </a:lnSpc>
                        <a:buFont typeface="Arial Unicode MS"/>
                        <a:buChar char="-"/>
                      </a:pPr>
                      <a:r>
                        <a:rPr lang="fr-BE" sz="2400" b="0" dirty="0">
                          <a:solidFill>
                            <a:schemeClr val="tx1"/>
                          </a:solidFill>
                          <a:effectLst/>
                        </a:rPr>
                        <a:t>Plus économe en temps et en moyens</a:t>
                      </a:r>
                    </a:p>
                    <a:p>
                      <a:pPr marL="342900" lvl="0" indent="-342900" algn="l">
                        <a:lnSpc>
                          <a:spcPct val="107000"/>
                        </a:lnSpc>
                        <a:spcAft>
                          <a:spcPts val="800"/>
                        </a:spcAft>
                        <a:buFont typeface="Arial Unicode MS"/>
                        <a:buChar char="-"/>
                      </a:pPr>
                      <a:r>
                        <a:rPr lang="fr-BE" sz="2400" b="0" kern="1200" dirty="0">
                          <a:solidFill>
                            <a:schemeClr val="dk1"/>
                          </a:solidFill>
                          <a:effectLst/>
                          <a:latin typeface="+mn-lt"/>
                          <a:ea typeface="+mn-ea"/>
                          <a:cs typeface="+mn-cs"/>
                        </a:rPr>
                        <a:t>Chaque apprenant reçoit le même contenu</a:t>
                      </a:r>
                    </a:p>
                    <a:p>
                      <a:pPr algn="l">
                        <a:lnSpc>
                          <a:spcPct val="107000"/>
                        </a:lnSpc>
                        <a:spcAft>
                          <a:spcPts val="800"/>
                        </a:spcAft>
                      </a:pPr>
                      <a:r>
                        <a:rPr lang="fr-BE" sz="2400" b="0" kern="1200" dirty="0">
                          <a:solidFill>
                            <a:schemeClr val="dk1"/>
                          </a:solidFill>
                          <a:effectLst/>
                          <a:latin typeface="+mn-lt"/>
                          <a:ea typeface="+mn-ea"/>
                          <a:cs typeface="+mn-cs"/>
                        </a:rPr>
                        <a:t> </a:t>
                      </a:r>
                    </a:p>
                  </a:txBody>
                  <a:tcPr marL="68580" marR="68580" marT="0" marB="0">
                    <a:solidFill>
                      <a:schemeClr val="accent4">
                        <a:lumMod val="40000"/>
                        <a:lumOff val="60000"/>
                      </a:schemeClr>
                    </a:solidFill>
                  </a:tcPr>
                </a:tc>
                <a:tc>
                  <a:txBody>
                    <a:bodyPr/>
                    <a:lstStyle/>
                    <a:p>
                      <a:pPr marL="342900" lvl="0" indent="-342900" algn="l">
                        <a:lnSpc>
                          <a:spcPct val="107000"/>
                        </a:lnSpc>
                        <a:buFont typeface="Arial Unicode MS"/>
                        <a:buChar char="-"/>
                      </a:pPr>
                      <a:r>
                        <a:rPr lang="fr-BE" sz="2400" dirty="0">
                          <a:effectLst/>
                        </a:rPr>
                        <a:t>Les rythmes d’apprentissage ne sont pas pris en compte</a:t>
                      </a:r>
                    </a:p>
                    <a:p>
                      <a:pPr marL="342900" lvl="0" indent="-342900" algn="l">
                        <a:lnSpc>
                          <a:spcPct val="107000"/>
                        </a:lnSpc>
                        <a:buFont typeface="Arial Unicode MS"/>
                        <a:buChar char="-"/>
                      </a:pPr>
                      <a:r>
                        <a:rPr lang="fr-BE" sz="2400" dirty="0">
                          <a:effectLst/>
                        </a:rPr>
                        <a:t>Le discours de l’enseignant n’est pas toujours compris de la même manière</a:t>
                      </a:r>
                    </a:p>
                    <a:p>
                      <a:pPr marL="342900" lvl="0" indent="-342900" algn="l">
                        <a:lnSpc>
                          <a:spcPct val="107000"/>
                        </a:lnSpc>
                        <a:buFont typeface="Arial Unicode MS"/>
                        <a:buChar char="-"/>
                      </a:pPr>
                      <a:r>
                        <a:rPr lang="fr-BE" sz="2400" dirty="0">
                          <a:effectLst/>
                        </a:rPr>
                        <a:t>Des acquis initiaux peuvent ne pas être remis en cause face aux nouvelles connaissances</a:t>
                      </a:r>
                    </a:p>
                    <a:p>
                      <a:pPr marL="342900" lvl="0" indent="-342900" algn="l">
                        <a:lnSpc>
                          <a:spcPct val="107000"/>
                        </a:lnSpc>
                        <a:buFont typeface="Arial Unicode MS"/>
                        <a:buChar char="-"/>
                      </a:pPr>
                      <a:r>
                        <a:rPr lang="fr-BE" sz="2400" dirty="0">
                          <a:effectLst/>
                        </a:rPr>
                        <a:t>Cela demande un haut degré d’abstraction</a:t>
                      </a:r>
                    </a:p>
                    <a:p>
                      <a:pPr marL="342900" lvl="0" indent="-342900" algn="l">
                        <a:lnSpc>
                          <a:spcPct val="107000"/>
                        </a:lnSpc>
                        <a:spcAft>
                          <a:spcPts val="800"/>
                        </a:spcAft>
                        <a:buFont typeface="Arial Unicode MS"/>
                        <a:buChar char="-"/>
                      </a:pPr>
                      <a:r>
                        <a:rPr lang="fr-BE" sz="2400" dirty="0">
                          <a:effectLst/>
                        </a:rPr>
                        <a:t>L’erreur est plutôt perçue comme un élément à éradiquer.</a:t>
                      </a:r>
                      <a:endParaRPr lang="fr-BE" sz="24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solidFill>
                      <a:srgbClr val="FF7D7D"/>
                    </a:solidFill>
                  </a:tcPr>
                </a:tc>
                <a:extLst>
                  <a:ext uri="{0D108BD9-81ED-4DB2-BD59-A6C34878D82A}">
                    <a16:rowId xmlns:a16="http://schemas.microsoft.com/office/drawing/2014/main" val="3366959640"/>
                  </a:ext>
                </a:extLst>
              </a:tr>
            </a:tbl>
          </a:graphicData>
        </a:graphic>
      </p:graphicFrame>
    </p:spTree>
    <p:extLst>
      <p:ext uri="{BB962C8B-B14F-4D97-AF65-F5344CB8AC3E}">
        <p14:creationId xmlns:p14="http://schemas.microsoft.com/office/powerpoint/2010/main" val="129926543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E9BB0C-5067-363D-F3A0-9DA2D0029127}"/>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D3162886-230C-9226-FDCA-CB1A96601413}"/>
              </a:ext>
            </a:extLst>
          </p:cNvPr>
          <p:cNvSpPr>
            <a:spLocks noGrp="1"/>
          </p:cNvSpPr>
          <p:nvPr>
            <p:ph type="title"/>
          </p:nvPr>
        </p:nvSpPr>
        <p:spPr>
          <a:xfrm>
            <a:off x="1024128" y="585216"/>
            <a:ext cx="9720072" cy="934974"/>
          </a:xfrm>
        </p:spPr>
        <p:txBody>
          <a:bodyPr/>
          <a:lstStyle/>
          <a:p>
            <a:pPr algn="ctr"/>
            <a:r>
              <a:rPr lang="fr-BE" dirty="0">
                <a:solidFill>
                  <a:srgbClr val="0070C0"/>
                </a:solidFill>
              </a:rPr>
              <a:t>Analyse de l’activité « Bonjour Docteur »</a:t>
            </a:r>
          </a:p>
        </p:txBody>
      </p:sp>
      <p:sp>
        <p:nvSpPr>
          <p:cNvPr id="3" name="ZoneTexte 2">
            <a:extLst>
              <a:ext uri="{FF2B5EF4-FFF2-40B4-BE49-F238E27FC236}">
                <a16:creationId xmlns:a16="http://schemas.microsoft.com/office/drawing/2014/main" id="{BB980013-3F03-D582-AFE3-CA69B6ABAF41}"/>
              </a:ext>
            </a:extLst>
          </p:cNvPr>
          <p:cNvSpPr txBox="1"/>
          <p:nvPr/>
        </p:nvSpPr>
        <p:spPr>
          <a:xfrm>
            <a:off x="1211580" y="1520190"/>
            <a:ext cx="10206990" cy="830997"/>
          </a:xfrm>
          <a:prstGeom prst="rect">
            <a:avLst/>
          </a:prstGeom>
          <a:noFill/>
        </p:spPr>
        <p:txBody>
          <a:bodyPr wrap="square" rtlCol="0">
            <a:spAutoFit/>
          </a:bodyPr>
          <a:lstStyle/>
          <a:p>
            <a:r>
              <a:rPr lang="fr-BE" sz="2400" dirty="0">
                <a:solidFill>
                  <a:srgbClr val="0070C0"/>
                </a:solidFill>
              </a:rPr>
              <a:t>Quels sont les « gestes professionnels » réalisés par l’enseignant pendant l’activité de lecture mise en place dans sa classe ? </a:t>
            </a:r>
          </a:p>
        </p:txBody>
      </p:sp>
      <p:sp>
        <p:nvSpPr>
          <p:cNvPr id="5" name="ZoneTexte 4">
            <a:extLst>
              <a:ext uri="{FF2B5EF4-FFF2-40B4-BE49-F238E27FC236}">
                <a16:creationId xmlns:a16="http://schemas.microsoft.com/office/drawing/2014/main" id="{5D78AF00-6FF1-1E2B-8C12-A185BFC2EB30}"/>
              </a:ext>
            </a:extLst>
          </p:cNvPr>
          <p:cNvSpPr txBox="1"/>
          <p:nvPr/>
        </p:nvSpPr>
        <p:spPr>
          <a:xfrm>
            <a:off x="1108710" y="2686050"/>
            <a:ext cx="10309860" cy="2462213"/>
          </a:xfrm>
          <a:prstGeom prst="rect">
            <a:avLst/>
          </a:prstGeom>
          <a:noFill/>
          <a:ln>
            <a:solidFill>
              <a:schemeClr val="accent1"/>
            </a:solidFill>
          </a:ln>
        </p:spPr>
        <p:txBody>
          <a:bodyPr wrap="square" rtlCol="0">
            <a:spAutoFit/>
          </a:bodyPr>
          <a:lstStyle/>
          <a:p>
            <a:r>
              <a:rPr lang="fr-BE" sz="2800" dirty="0">
                <a:solidFill>
                  <a:srgbClr val="0070C0"/>
                </a:solidFill>
              </a:rPr>
              <a:t>Gestes professionnels :</a:t>
            </a:r>
          </a:p>
          <a:p>
            <a:endParaRPr lang="fr-BE" dirty="0"/>
          </a:p>
          <a:p>
            <a:endParaRPr lang="fr-BE" dirty="0"/>
          </a:p>
          <a:p>
            <a:endParaRPr lang="fr-BE" dirty="0"/>
          </a:p>
          <a:p>
            <a:endParaRPr lang="fr-BE" dirty="0"/>
          </a:p>
          <a:p>
            <a:endParaRPr lang="fr-BE" dirty="0"/>
          </a:p>
          <a:p>
            <a:endParaRPr lang="fr-BE" dirty="0"/>
          </a:p>
          <a:p>
            <a:endParaRPr lang="fr-BE" dirty="0"/>
          </a:p>
        </p:txBody>
      </p:sp>
      <p:pic>
        <p:nvPicPr>
          <p:cNvPr id="4" name="Image 3">
            <a:extLst>
              <a:ext uri="{FF2B5EF4-FFF2-40B4-BE49-F238E27FC236}">
                <a16:creationId xmlns:a16="http://schemas.microsoft.com/office/drawing/2014/main" id="{484B54E4-C580-6E6D-8384-3C5391F3F0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39477" y="-96425"/>
            <a:ext cx="1289592" cy="1514119"/>
          </a:xfrm>
          <a:prstGeom prst="rect">
            <a:avLst/>
          </a:prstGeom>
        </p:spPr>
      </p:pic>
      <p:sp>
        <p:nvSpPr>
          <p:cNvPr id="7" name="ZoneTexte 6">
            <a:extLst>
              <a:ext uri="{FF2B5EF4-FFF2-40B4-BE49-F238E27FC236}">
                <a16:creationId xmlns:a16="http://schemas.microsoft.com/office/drawing/2014/main" id="{9639796E-31EA-629C-AF61-A6CFBE451B7D}"/>
              </a:ext>
            </a:extLst>
          </p:cNvPr>
          <p:cNvSpPr txBox="1"/>
          <p:nvPr/>
        </p:nvSpPr>
        <p:spPr>
          <a:xfrm>
            <a:off x="11300393" y="1188274"/>
            <a:ext cx="611258" cy="369332"/>
          </a:xfrm>
          <a:prstGeom prst="rect">
            <a:avLst/>
          </a:prstGeom>
          <a:noFill/>
        </p:spPr>
        <p:txBody>
          <a:bodyPr wrap="none" rtlCol="0">
            <a:spAutoFit/>
          </a:bodyPr>
          <a:lstStyle/>
          <a:p>
            <a:r>
              <a:rPr lang="fr-BE" dirty="0"/>
              <a:t>p.24</a:t>
            </a:r>
          </a:p>
        </p:txBody>
      </p:sp>
      <p:grpSp>
        <p:nvGrpSpPr>
          <p:cNvPr id="12" name="Groupe 11">
            <a:extLst>
              <a:ext uri="{FF2B5EF4-FFF2-40B4-BE49-F238E27FC236}">
                <a16:creationId xmlns:a16="http://schemas.microsoft.com/office/drawing/2014/main" id="{6F71B13C-C800-D844-1BFC-093230C7C992}"/>
              </a:ext>
            </a:extLst>
          </p:cNvPr>
          <p:cNvGrpSpPr/>
          <p:nvPr/>
        </p:nvGrpSpPr>
        <p:grpSpPr>
          <a:xfrm>
            <a:off x="384481" y="5337810"/>
            <a:ext cx="12400849" cy="1273503"/>
            <a:chOff x="384481" y="5337810"/>
            <a:chExt cx="12400849" cy="1273503"/>
          </a:xfrm>
        </p:grpSpPr>
        <p:sp>
          <p:nvSpPr>
            <p:cNvPr id="6" name="ZoneTexte 5">
              <a:extLst>
                <a:ext uri="{FF2B5EF4-FFF2-40B4-BE49-F238E27FC236}">
                  <a16:creationId xmlns:a16="http://schemas.microsoft.com/office/drawing/2014/main" id="{7B5D25BB-C201-65B6-F68B-0C5C88D30706}"/>
                </a:ext>
              </a:extLst>
            </p:cNvPr>
            <p:cNvSpPr txBox="1"/>
            <p:nvPr/>
          </p:nvSpPr>
          <p:spPr>
            <a:xfrm>
              <a:off x="1832938" y="5337810"/>
              <a:ext cx="10952392" cy="1107996"/>
            </a:xfrm>
            <a:prstGeom prst="rect">
              <a:avLst/>
            </a:prstGeom>
            <a:noFill/>
          </p:spPr>
          <p:txBody>
            <a:bodyPr wrap="square" rtlCol="0">
              <a:spAutoFit/>
            </a:bodyPr>
            <a:lstStyle/>
            <a:p>
              <a:pPr marL="342900" indent="-342900">
                <a:buFont typeface="Wingdings" panose="05000000000000000000" pitchFamily="2" charset="2"/>
                <a:buChar char="à"/>
              </a:pPr>
              <a:r>
                <a:rPr lang="fr-BE" sz="2200" dirty="0">
                  <a:solidFill>
                    <a:srgbClr val="00B050"/>
                  </a:solidFill>
                  <a:sym typeface="Wingdings" panose="05000000000000000000" pitchFamily="2" charset="2"/>
                </a:rPr>
                <a:t>Mise en lien : quels sont les liens que vous pouvez établir entre cette activité et celles </a:t>
              </a:r>
            </a:p>
            <a:p>
              <a:r>
                <a:rPr lang="fr-BE" sz="2200" dirty="0">
                  <a:solidFill>
                    <a:srgbClr val="00B050"/>
                  </a:solidFill>
                  <a:sym typeface="Wingdings" panose="05000000000000000000" pitchFamily="2" charset="2"/>
                </a:rPr>
                <a:t>     que vous avez vécues ?</a:t>
              </a:r>
            </a:p>
            <a:p>
              <a:r>
                <a:rPr lang="fr-BE" sz="2200" dirty="0">
                  <a:solidFill>
                    <a:srgbClr val="00B050"/>
                  </a:solidFill>
                  <a:sym typeface="Wingdings" panose="05000000000000000000" pitchFamily="2" charset="2"/>
                </a:rPr>
                <a:t> Quels sont les critères de la grille mis en évidence ?</a:t>
              </a:r>
              <a:endParaRPr lang="fr-BE" sz="2200" dirty="0">
                <a:solidFill>
                  <a:srgbClr val="00B050"/>
                </a:solidFill>
              </a:endParaRPr>
            </a:p>
          </p:txBody>
        </p:sp>
        <p:pic>
          <p:nvPicPr>
            <p:cNvPr id="11" name="Image 10" descr="Une image contenant clipart, dessin humoristique, illustration, art&#10;&#10;Le contenu généré par l’IA peut être incorrect.">
              <a:extLst>
                <a:ext uri="{FF2B5EF4-FFF2-40B4-BE49-F238E27FC236}">
                  <a16:creationId xmlns:a16="http://schemas.microsoft.com/office/drawing/2014/main" id="{7BD8549A-7434-0C3B-ADC7-DC19FD0CACD4}"/>
                </a:ext>
              </a:extLst>
            </p:cNvPr>
            <p:cNvPicPr>
              <a:picLocks noChangeAspect="1"/>
            </p:cNvPicPr>
            <p:nvPr/>
          </p:nvPicPr>
          <p:blipFill>
            <a:blip r:embed="rId3"/>
            <a:stretch>
              <a:fillRect/>
            </a:stretch>
          </p:blipFill>
          <p:spPr>
            <a:xfrm>
              <a:off x="384481" y="5337810"/>
              <a:ext cx="1448457" cy="1273503"/>
            </a:xfrm>
            <a:prstGeom prst="rect">
              <a:avLst/>
            </a:prstGeom>
          </p:spPr>
        </p:pic>
      </p:grpSp>
    </p:spTree>
    <p:extLst>
      <p:ext uri="{BB962C8B-B14F-4D97-AF65-F5344CB8AC3E}">
        <p14:creationId xmlns:p14="http://schemas.microsoft.com/office/powerpoint/2010/main" val="3347184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01E2A2-D97C-761F-146F-2F790F3C229C}"/>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DC30F468-7B69-B7AF-2497-7646A5C2559A}"/>
              </a:ext>
            </a:extLst>
          </p:cNvPr>
          <p:cNvSpPr>
            <a:spLocks noGrp="1"/>
          </p:cNvSpPr>
          <p:nvPr>
            <p:ph type="title"/>
          </p:nvPr>
        </p:nvSpPr>
        <p:spPr/>
        <p:txBody>
          <a:bodyPr/>
          <a:lstStyle/>
          <a:p>
            <a:r>
              <a:rPr lang="fr-BE" dirty="0"/>
              <a:t>Retour sur Vos idée de départ…</a:t>
            </a:r>
          </a:p>
        </p:txBody>
      </p:sp>
    </p:spTree>
    <p:extLst>
      <p:ext uri="{BB962C8B-B14F-4D97-AF65-F5344CB8AC3E}">
        <p14:creationId xmlns:p14="http://schemas.microsoft.com/office/powerpoint/2010/main" val="127354907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307F95-3FA5-4165-C02E-5545FB87FD28}"/>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A65AF889-7CF7-C4A7-1277-6842988F71F8}"/>
              </a:ext>
            </a:extLst>
          </p:cNvPr>
          <p:cNvSpPr>
            <a:spLocks noGrp="1"/>
          </p:cNvSpPr>
          <p:nvPr>
            <p:ph type="title"/>
          </p:nvPr>
        </p:nvSpPr>
        <p:spPr>
          <a:xfrm>
            <a:off x="1024128" y="1339953"/>
            <a:ext cx="9821672" cy="966280"/>
          </a:xfrm>
          <a:ln>
            <a:solidFill>
              <a:schemeClr val="accent1">
                <a:shade val="50000"/>
              </a:schemeClr>
            </a:solidFill>
          </a:ln>
        </p:spPr>
        <p:txBody>
          <a:bodyPr>
            <a:normAutofit/>
          </a:bodyPr>
          <a:lstStyle/>
          <a:p>
            <a:pPr algn="ctr"/>
            <a:r>
              <a:rPr lang="fr-FR" dirty="0"/>
              <a:t>F. Modèle de l’Enseignement explicite</a:t>
            </a:r>
          </a:p>
        </p:txBody>
      </p:sp>
      <p:sp>
        <p:nvSpPr>
          <p:cNvPr id="10" name="ZoneTexte 9">
            <a:extLst>
              <a:ext uri="{FF2B5EF4-FFF2-40B4-BE49-F238E27FC236}">
                <a16:creationId xmlns:a16="http://schemas.microsoft.com/office/drawing/2014/main" id="{59115493-73E7-D0E8-5A5C-92F47002715B}"/>
              </a:ext>
            </a:extLst>
          </p:cNvPr>
          <p:cNvSpPr txBox="1"/>
          <p:nvPr/>
        </p:nvSpPr>
        <p:spPr>
          <a:xfrm>
            <a:off x="348752" y="2482313"/>
            <a:ext cx="10813233" cy="3708708"/>
          </a:xfrm>
          <a:prstGeom prst="rect">
            <a:avLst/>
          </a:prstGeom>
          <a:noFill/>
        </p:spPr>
        <p:txBody>
          <a:bodyPr wrap="square">
            <a:spAutoFit/>
          </a:bodyPr>
          <a:lstStyle/>
          <a:p>
            <a:pPr marL="285750" indent="-285750">
              <a:buFontTx/>
              <a:buChar char="-"/>
            </a:pPr>
            <a:r>
              <a:rPr lang="fr-FR" sz="2400" dirty="0">
                <a:latin typeface="Arial Nova Cond Light" panose="020B0306020202020204" pitchFamily="34" charset="0"/>
              </a:rPr>
              <a:t>Approche pédagogique qui permet à l’enseignant de mettre en œuvre les stratégies-clés de </a:t>
            </a:r>
            <a:r>
              <a:rPr lang="fr-FR" sz="2400" dirty="0">
                <a:solidFill>
                  <a:srgbClr val="FF2561"/>
                </a:solidFill>
                <a:latin typeface="Arial Nova Cond Light" panose="020B0306020202020204" pitchFamily="34" charset="0"/>
              </a:rPr>
              <a:t>différenciation</a:t>
            </a:r>
            <a:r>
              <a:rPr lang="fr-FR" sz="2400" dirty="0">
                <a:latin typeface="Arial Nova Cond Light" panose="020B0306020202020204" pitchFamily="34" charset="0"/>
              </a:rPr>
              <a:t> pédagogique pour gérer au mieux </a:t>
            </a:r>
            <a:r>
              <a:rPr lang="fr-FR" sz="2400" dirty="0">
                <a:solidFill>
                  <a:srgbClr val="FF2561"/>
                </a:solidFill>
                <a:latin typeface="Arial Nova Cond Light" panose="020B0306020202020204" pitchFamily="34" charset="0"/>
              </a:rPr>
              <a:t>l’hétérogénéité </a:t>
            </a:r>
            <a:r>
              <a:rPr lang="fr-FR" sz="2400" dirty="0">
                <a:latin typeface="Arial Nova Cond Light" panose="020B0306020202020204" pitchFamily="34" charset="0"/>
              </a:rPr>
              <a:t>de sa classe. </a:t>
            </a:r>
          </a:p>
          <a:p>
            <a:endParaRPr lang="fr-FR" sz="2400" dirty="0">
              <a:latin typeface="Arial Nova Cond Light" panose="020B0306020202020204" pitchFamily="34" charset="0"/>
            </a:endParaRPr>
          </a:p>
          <a:p>
            <a:pPr marL="285750" indent="-285750">
              <a:buFontTx/>
              <a:buChar char="-"/>
            </a:pPr>
            <a:r>
              <a:rPr lang="fr-BE" sz="2400" dirty="0">
                <a:effectLst/>
                <a:latin typeface="Arial Nova Cond Light" panose="020B0306020202020204" pitchFamily="34" charset="0"/>
                <a:ea typeface="Cambria" panose="02040503050406030204" pitchFamily="18" charset="0"/>
                <a:cs typeface="Times New Roman" panose="02020603050405020304" pitchFamily="18" charset="0"/>
              </a:rPr>
              <a:t>La démarche de l’enseignement explicite consiste, pour l’enseignant, </a:t>
            </a:r>
          </a:p>
          <a:p>
            <a:r>
              <a:rPr lang="fr-BE" sz="2400" dirty="0">
                <a:effectLst/>
                <a:latin typeface="Arial Nova Cond Light" panose="020B0306020202020204" pitchFamily="34" charset="0"/>
                <a:ea typeface="Cambria" panose="02040503050406030204" pitchFamily="18" charset="0"/>
                <a:cs typeface="Times New Roman" panose="02020603050405020304" pitchFamily="18" charset="0"/>
              </a:rPr>
              <a:t>à rendre explicite l’ensemble des dimensions de son enseignement </a:t>
            </a:r>
          </a:p>
          <a:p>
            <a:r>
              <a:rPr lang="fr-BE" sz="2400" dirty="0">
                <a:effectLst/>
                <a:latin typeface="Arial Nova Cond Light" panose="020B0306020202020204" pitchFamily="34" charset="0"/>
                <a:ea typeface="Cambria" panose="02040503050406030204" pitchFamily="18" charset="0"/>
                <a:cs typeface="Times New Roman" panose="02020603050405020304" pitchFamily="18" charset="0"/>
              </a:rPr>
              <a:t>(les démarches, la planification, les étapes, les objectifs…) et à rendre </a:t>
            </a:r>
            <a:r>
              <a:rPr lang="fr-BE" sz="2400" dirty="0">
                <a:solidFill>
                  <a:srgbClr val="FF2561"/>
                </a:solidFill>
                <a:effectLst/>
                <a:latin typeface="Arial Nova Cond Light" panose="020B0306020202020204" pitchFamily="34" charset="0"/>
                <a:ea typeface="Cambria" panose="02040503050406030204" pitchFamily="18" charset="0"/>
                <a:cs typeface="Times New Roman" panose="02020603050405020304" pitchFamily="18" charset="0"/>
              </a:rPr>
              <a:t>visible</a:t>
            </a:r>
            <a:r>
              <a:rPr lang="fr-BE" sz="2400" dirty="0">
                <a:effectLst/>
                <a:latin typeface="Arial Nova Cond Light" panose="020B0306020202020204" pitchFamily="34" charset="0"/>
                <a:ea typeface="Cambria" panose="02040503050406030204" pitchFamily="18" charset="0"/>
                <a:cs typeface="Times New Roman" panose="02020603050405020304" pitchFamily="18" charset="0"/>
              </a:rPr>
              <a:t> </a:t>
            </a:r>
          </a:p>
          <a:p>
            <a:r>
              <a:rPr lang="fr-BE" sz="2400" dirty="0">
                <a:effectLst/>
                <a:latin typeface="Arial Nova Cond Light" panose="020B0306020202020204" pitchFamily="34" charset="0"/>
                <a:ea typeface="Cambria" panose="02040503050406030204" pitchFamily="18" charset="0"/>
                <a:cs typeface="Times New Roman" panose="02020603050405020304" pitchFamily="18" charset="0"/>
              </a:rPr>
              <a:t>l’apprentissage de ses élèves, notamment via la </a:t>
            </a:r>
            <a:r>
              <a:rPr lang="fr-BE" sz="2400" dirty="0">
                <a:solidFill>
                  <a:srgbClr val="FF2561"/>
                </a:solidFill>
                <a:effectLst/>
                <a:latin typeface="Arial Nova Cond Light" panose="020B0306020202020204" pitchFamily="34" charset="0"/>
                <a:ea typeface="Cambria" panose="02040503050406030204" pitchFamily="18" charset="0"/>
                <a:cs typeface="Times New Roman" panose="02020603050405020304" pitchFamily="18" charset="0"/>
              </a:rPr>
              <a:t>vérification</a:t>
            </a:r>
            <a:r>
              <a:rPr lang="fr-BE" sz="2400" dirty="0">
                <a:effectLst/>
                <a:latin typeface="Arial Nova Cond Light" panose="020B0306020202020204" pitchFamily="34" charset="0"/>
                <a:ea typeface="Cambria" panose="02040503050406030204" pitchFamily="18" charset="0"/>
                <a:cs typeface="Times New Roman" panose="02020603050405020304" pitchFamily="18" charset="0"/>
              </a:rPr>
              <a:t> constante de leur </a:t>
            </a:r>
          </a:p>
          <a:p>
            <a:r>
              <a:rPr lang="fr-BE" sz="2400" dirty="0">
                <a:effectLst/>
                <a:latin typeface="Arial Nova Cond Light" panose="020B0306020202020204" pitchFamily="34" charset="0"/>
                <a:ea typeface="Cambria" panose="02040503050406030204" pitchFamily="18" charset="0"/>
                <a:cs typeface="Times New Roman" panose="02020603050405020304" pitchFamily="18" charset="0"/>
              </a:rPr>
              <a:t>compréhension. </a:t>
            </a:r>
            <a:endParaRPr lang="fr-BE" sz="2400" dirty="0">
              <a:effectLst/>
              <a:latin typeface="Cambria" panose="02040503050406030204" pitchFamily="18" charset="0"/>
              <a:ea typeface="Cambria" panose="02040503050406030204" pitchFamily="18" charset="0"/>
              <a:cs typeface="Times New Roman" panose="02020603050405020304" pitchFamily="18" charset="0"/>
            </a:endParaRPr>
          </a:p>
          <a:p>
            <a:pPr marL="285750" indent="-285750">
              <a:buFontTx/>
              <a:buChar char="-"/>
            </a:pPr>
            <a:endParaRPr lang="fr-BE" dirty="0"/>
          </a:p>
          <a:p>
            <a:r>
              <a:rPr lang="fr-BE" dirty="0">
                <a:sym typeface="Wingdings" panose="05000000000000000000" pitchFamily="2" charset="2"/>
              </a:rPr>
              <a:t> </a:t>
            </a:r>
            <a:r>
              <a:rPr lang="fr-BE" sz="2500" dirty="0">
                <a:sym typeface="Wingdings" panose="05000000000000000000" pitchFamily="2" charset="2"/>
              </a:rPr>
              <a:t>DIRE – MONTRER – GUIDER                   </a:t>
            </a:r>
            <a:r>
              <a:rPr lang="fr-BE" dirty="0">
                <a:sym typeface="Wingdings" panose="05000000000000000000" pitchFamily="2" charset="2"/>
              </a:rPr>
              <a:t></a:t>
            </a:r>
            <a:r>
              <a:rPr lang="fr-BE" dirty="0">
                <a:solidFill>
                  <a:srgbClr val="FF2561"/>
                </a:solidFill>
                <a:sym typeface="Wingdings" panose="05000000000000000000" pitchFamily="2" charset="2"/>
              </a:rPr>
              <a:t> HAUT-PARLEUR </a:t>
            </a:r>
            <a:r>
              <a:rPr lang="fr-BE" dirty="0">
                <a:sym typeface="Wingdings" panose="05000000000000000000" pitchFamily="2" charset="2"/>
              </a:rPr>
              <a:t>de la pensée</a:t>
            </a:r>
            <a:endParaRPr lang="fr-BE" dirty="0"/>
          </a:p>
        </p:txBody>
      </p:sp>
      <p:pic>
        <p:nvPicPr>
          <p:cNvPr id="12" name="Image 11">
            <a:extLst>
              <a:ext uri="{FF2B5EF4-FFF2-40B4-BE49-F238E27FC236}">
                <a16:creationId xmlns:a16="http://schemas.microsoft.com/office/drawing/2014/main" id="{756B17C6-347A-E147-EEFD-17E92A1D9AED}"/>
              </a:ext>
            </a:extLst>
          </p:cNvPr>
          <p:cNvPicPr>
            <a:picLocks noChangeAspect="1"/>
          </p:cNvPicPr>
          <p:nvPr/>
        </p:nvPicPr>
        <p:blipFill>
          <a:blip r:embed="rId3"/>
          <a:stretch>
            <a:fillRect/>
          </a:stretch>
        </p:blipFill>
        <p:spPr>
          <a:xfrm>
            <a:off x="8969859" y="3577590"/>
            <a:ext cx="3010549" cy="3073008"/>
          </a:xfrm>
          <a:prstGeom prst="rect">
            <a:avLst/>
          </a:prstGeom>
        </p:spPr>
      </p:pic>
      <p:grpSp>
        <p:nvGrpSpPr>
          <p:cNvPr id="3" name="Groupe 2">
            <a:extLst>
              <a:ext uri="{FF2B5EF4-FFF2-40B4-BE49-F238E27FC236}">
                <a16:creationId xmlns:a16="http://schemas.microsoft.com/office/drawing/2014/main" id="{8E2E6BC8-A787-5603-0C5C-C858656A023B}"/>
              </a:ext>
            </a:extLst>
          </p:cNvPr>
          <p:cNvGrpSpPr/>
          <p:nvPr/>
        </p:nvGrpSpPr>
        <p:grpSpPr>
          <a:xfrm>
            <a:off x="10475133" y="148462"/>
            <a:ext cx="1806206" cy="1717079"/>
            <a:chOff x="9207705" y="1532732"/>
            <a:chExt cx="2448267" cy="2353003"/>
          </a:xfrm>
        </p:grpSpPr>
        <p:pic>
          <p:nvPicPr>
            <p:cNvPr id="4" name="Image 3">
              <a:extLst>
                <a:ext uri="{FF2B5EF4-FFF2-40B4-BE49-F238E27FC236}">
                  <a16:creationId xmlns:a16="http://schemas.microsoft.com/office/drawing/2014/main" id="{1AFC7F41-9327-07EE-96E4-2BF89802B897}"/>
                </a:ext>
              </a:extLst>
            </p:cNvPr>
            <p:cNvPicPr>
              <a:picLocks noChangeAspect="1"/>
            </p:cNvPicPr>
            <p:nvPr/>
          </p:nvPicPr>
          <p:blipFill>
            <a:blip r:embed="rId4"/>
            <a:stretch>
              <a:fillRect/>
            </a:stretch>
          </p:blipFill>
          <p:spPr>
            <a:xfrm>
              <a:off x="9207705" y="1532732"/>
              <a:ext cx="2448267" cy="2353003"/>
            </a:xfrm>
            <a:prstGeom prst="rect">
              <a:avLst/>
            </a:prstGeom>
          </p:spPr>
        </p:pic>
        <p:sp>
          <p:nvSpPr>
            <p:cNvPr id="5" name="ZoneTexte 4">
              <a:extLst>
                <a:ext uri="{FF2B5EF4-FFF2-40B4-BE49-F238E27FC236}">
                  <a16:creationId xmlns:a16="http://schemas.microsoft.com/office/drawing/2014/main" id="{EFC00107-5CEA-1CE3-F3A7-F92D4FE13EE3}"/>
                </a:ext>
              </a:extLst>
            </p:cNvPr>
            <p:cNvSpPr txBox="1"/>
            <p:nvPr/>
          </p:nvSpPr>
          <p:spPr>
            <a:xfrm>
              <a:off x="10049700" y="2995413"/>
              <a:ext cx="961476" cy="461665"/>
            </a:xfrm>
            <a:prstGeom prst="rect">
              <a:avLst/>
            </a:prstGeom>
            <a:noFill/>
          </p:spPr>
          <p:txBody>
            <a:bodyPr wrap="square" rtlCol="0">
              <a:spAutoFit/>
            </a:bodyPr>
            <a:lstStyle/>
            <a:p>
              <a:r>
                <a:rPr lang="fr-BE" sz="1600" dirty="0"/>
                <a:t>20min</a:t>
              </a:r>
            </a:p>
          </p:txBody>
        </p:sp>
      </p:grpSp>
      <p:sp>
        <p:nvSpPr>
          <p:cNvPr id="6" name="Titre 1">
            <a:extLst>
              <a:ext uri="{FF2B5EF4-FFF2-40B4-BE49-F238E27FC236}">
                <a16:creationId xmlns:a16="http://schemas.microsoft.com/office/drawing/2014/main" id="{8C00C78C-FEC2-DB40-FE9C-BC67CCC3F69E}"/>
              </a:ext>
            </a:extLst>
          </p:cNvPr>
          <p:cNvSpPr txBox="1">
            <a:spLocks/>
          </p:cNvSpPr>
          <p:nvPr/>
        </p:nvSpPr>
        <p:spPr>
          <a:xfrm>
            <a:off x="1024128" y="117747"/>
            <a:ext cx="9720072" cy="1499616"/>
          </a:xfrm>
          <a:prstGeom prst="rect">
            <a:avLst/>
          </a:prstGeom>
        </p:spPr>
        <p:txBody>
          <a:bodyPr vert="horz" lIns="91440" tIns="45720" rIns="91440" bIns="45720" rtlCol="0" anchor="ctr">
            <a:normAutofit/>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r>
              <a:rPr lang="fr-BE" dirty="0"/>
              <a:t>4. Théorisation du modèle</a:t>
            </a:r>
          </a:p>
        </p:txBody>
      </p:sp>
    </p:spTree>
    <p:extLst>
      <p:ext uri="{BB962C8B-B14F-4D97-AF65-F5344CB8AC3E}">
        <p14:creationId xmlns:p14="http://schemas.microsoft.com/office/powerpoint/2010/main" val="2475931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Une image contenant texte, capture d’écran, Police, Page web&#10;&#10;AI-generated content may be incorrect.">
            <a:extLst>
              <a:ext uri="{FF2B5EF4-FFF2-40B4-BE49-F238E27FC236}">
                <a16:creationId xmlns:a16="http://schemas.microsoft.com/office/drawing/2014/main" id="{18C778C1-60D8-24C1-10E8-8451B52238B7}"/>
              </a:ext>
            </a:extLst>
          </p:cNvPr>
          <p:cNvPicPr>
            <a:picLocks noChangeAspect="1"/>
          </p:cNvPicPr>
          <p:nvPr/>
        </p:nvPicPr>
        <p:blipFill>
          <a:blip r:embed="rId3"/>
          <a:srcRect t="5659" b="81660"/>
          <a:stretch/>
        </p:blipFill>
        <p:spPr>
          <a:xfrm>
            <a:off x="85566" y="594361"/>
            <a:ext cx="5601335" cy="990600"/>
          </a:xfrm>
          <a:prstGeom prst="rect">
            <a:avLst/>
          </a:prstGeom>
        </p:spPr>
      </p:pic>
      <p:pic>
        <p:nvPicPr>
          <p:cNvPr id="3" name="Image 2" descr="Une image contenant texte, capture d’écran, Police, Page web&#10;&#10;AI-generated content may be incorrect.">
            <a:extLst>
              <a:ext uri="{FF2B5EF4-FFF2-40B4-BE49-F238E27FC236}">
                <a16:creationId xmlns:a16="http://schemas.microsoft.com/office/drawing/2014/main" id="{3631F6DE-2845-8CD5-843C-436865F69A24}"/>
              </a:ext>
            </a:extLst>
          </p:cNvPr>
          <p:cNvPicPr>
            <a:picLocks noChangeAspect="1"/>
          </p:cNvPicPr>
          <p:nvPr/>
        </p:nvPicPr>
        <p:blipFill>
          <a:blip r:embed="rId3"/>
          <a:srcRect t="85119"/>
          <a:stretch/>
        </p:blipFill>
        <p:spPr>
          <a:xfrm>
            <a:off x="85566" y="5494468"/>
            <a:ext cx="5601335" cy="1162368"/>
          </a:xfrm>
          <a:prstGeom prst="rect">
            <a:avLst/>
          </a:prstGeom>
        </p:spPr>
      </p:pic>
      <p:pic>
        <p:nvPicPr>
          <p:cNvPr id="4" name="Image 3" descr="Une image contenant texte, capture d’écran, Police, Page web&#10;&#10;AI-generated content may be incorrect.">
            <a:extLst>
              <a:ext uri="{FF2B5EF4-FFF2-40B4-BE49-F238E27FC236}">
                <a16:creationId xmlns:a16="http://schemas.microsoft.com/office/drawing/2014/main" id="{E397C189-0694-659E-0CFA-41669C39922C}"/>
              </a:ext>
            </a:extLst>
          </p:cNvPr>
          <p:cNvPicPr>
            <a:picLocks noChangeAspect="1"/>
          </p:cNvPicPr>
          <p:nvPr/>
        </p:nvPicPr>
        <p:blipFill>
          <a:blip r:embed="rId3"/>
          <a:srcRect t="18783" b="14881"/>
          <a:stretch/>
        </p:blipFill>
        <p:spPr>
          <a:xfrm>
            <a:off x="5940107" y="594361"/>
            <a:ext cx="6361394" cy="5884703"/>
          </a:xfrm>
          <a:prstGeom prst="rect">
            <a:avLst/>
          </a:prstGeom>
        </p:spPr>
      </p:pic>
      <p:sp>
        <p:nvSpPr>
          <p:cNvPr id="5" name="ZoneTexte 4">
            <a:extLst>
              <a:ext uri="{FF2B5EF4-FFF2-40B4-BE49-F238E27FC236}">
                <a16:creationId xmlns:a16="http://schemas.microsoft.com/office/drawing/2014/main" id="{31BE96AF-53E4-1843-95BC-242A52CA8955}"/>
              </a:ext>
            </a:extLst>
          </p:cNvPr>
          <p:cNvSpPr txBox="1"/>
          <p:nvPr/>
        </p:nvSpPr>
        <p:spPr>
          <a:xfrm>
            <a:off x="3320240" y="27224"/>
            <a:ext cx="5551520" cy="461665"/>
          </a:xfrm>
          <a:prstGeom prst="rect">
            <a:avLst/>
          </a:prstGeom>
          <a:noFill/>
        </p:spPr>
        <p:txBody>
          <a:bodyPr wrap="none" rtlCol="0">
            <a:spAutoFit/>
          </a:bodyPr>
          <a:lstStyle/>
          <a:p>
            <a:r>
              <a:rPr lang="fr-BE" sz="2400" dirty="0"/>
              <a:t>Phases d’une leçon d’enseignement explicite</a:t>
            </a:r>
          </a:p>
        </p:txBody>
      </p:sp>
      <p:pic>
        <p:nvPicPr>
          <p:cNvPr id="7" name="Image 6">
            <a:extLst>
              <a:ext uri="{FF2B5EF4-FFF2-40B4-BE49-F238E27FC236}">
                <a16:creationId xmlns:a16="http://schemas.microsoft.com/office/drawing/2014/main" id="{35E8C7B4-A218-0758-A791-9CB2439CBB34}"/>
              </a:ext>
            </a:extLst>
          </p:cNvPr>
          <p:cNvPicPr>
            <a:picLocks noChangeAspect="1"/>
          </p:cNvPicPr>
          <p:nvPr/>
        </p:nvPicPr>
        <p:blipFill>
          <a:blip r:embed="rId4"/>
          <a:stretch>
            <a:fillRect/>
          </a:stretch>
        </p:blipFill>
        <p:spPr>
          <a:xfrm>
            <a:off x="85566" y="1646875"/>
            <a:ext cx="2925265" cy="990601"/>
          </a:xfrm>
          <a:prstGeom prst="rect">
            <a:avLst/>
          </a:prstGeom>
        </p:spPr>
      </p:pic>
      <p:pic>
        <p:nvPicPr>
          <p:cNvPr id="9" name="Image 8">
            <a:extLst>
              <a:ext uri="{FF2B5EF4-FFF2-40B4-BE49-F238E27FC236}">
                <a16:creationId xmlns:a16="http://schemas.microsoft.com/office/drawing/2014/main" id="{6AD9107F-9EF8-C747-E68B-9440577C1067}"/>
              </a:ext>
            </a:extLst>
          </p:cNvPr>
          <p:cNvPicPr>
            <a:picLocks noChangeAspect="1"/>
          </p:cNvPicPr>
          <p:nvPr/>
        </p:nvPicPr>
        <p:blipFill>
          <a:blip r:embed="rId5"/>
          <a:stretch>
            <a:fillRect/>
          </a:stretch>
        </p:blipFill>
        <p:spPr>
          <a:xfrm>
            <a:off x="2116206" y="2989163"/>
            <a:ext cx="3805776" cy="1024073"/>
          </a:xfrm>
          <a:prstGeom prst="rect">
            <a:avLst/>
          </a:prstGeom>
        </p:spPr>
      </p:pic>
      <p:pic>
        <p:nvPicPr>
          <p:cNvPr id="11" name="Image 10">
            <a:extLst>
              <a:ext uri="{FF2B5EF4-FFF2-40B4-BE49-F238E27FC236}">
                <a16:creationId xmlns:a16="http://schemas.microsoft.com/office/drawing/2014/main" id="{A10A330F-2061-77CE-469C-4DFB484F0C7D}"/>
              </a:ext>
            </a:extLst>
          </p:cNvPr>
          <p:cNvPicPr>
            <a:picLocks noChangeAspect="1"/>
          </p:cNvPicPr>
          <p:nvPr/>
        </p:nvPicPr>
        <p:blipFill>
          <a:blip r:embed="rId6"/>
          <a:stretch>
            <a:fillRect/>
          </a:stretch>
        </p:blipFill>
        <p:spPr>
          <a:xfrm>
            <a:off x="85566" y="4118708"/>
            <a:ext cx="2458299" cy="1129902"/>
          </a:xfrm>
          <a:prstGeom prst="rect">
            <a:avLst/>
          </a:prstGeom>
        </p:spPr>
      </p:pic>
      <p:pic>
        <p:nvPicPr>
          <p:cNvPr id="6" name="Picture 2" descr="Résultat d’images pour lecture picto">
            <a:extLst>
              <a:ext uri="{FF2B5EF4-FFF2-40B4-BE49-F238E27FC236}">
                <a16:creationId xmlns:a16="http://schemas.microsoft.com/office/drawing/2014/main" id="{55B97E36-CFD7-2B98-0EAF-C820E7A53F62}"/>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0569" r="10651"/>
          <a:stretch/>
        </p:blipFill>
        <p:spPr bwMode="auto">
          <a:xfrm>
            <a:off x="0" y="2894671"/>
            <a:ext cx="1135968" cy="1082415"/>
          </a:xfrm>
          <a:prstGeom prst="rect">
            <a:avLst/>
          </a:prstGeom>
          <a:noFill/>
          <a:extLst>
            <a:ext uri="{909E8E84-426E-40DD-AFC4-6F175D3DCCD1}">
              <a14:hiddenFill xmlns:a14="http://schemas.microsoft.com/office/drawing/2010/main">
                <a:solidFill>
                  <a:srgbClr val="FFFFFF"/>
                </a:solidFill>
              </a14:hiddenFill>
            </a:ext>
          </a:extLst>
        </p:spPr>
      </p:pic>
      <p:sp>
        <p:nvSpPr>
          <p:cNvPr id="8" name="ZoneTexte 7">
            <a:extLst>
              <a:ext uri="{FF2B5EF4-FFF2-40B4-BE49-F238E27FC236}">
                <a16:creationId xmlns:a16="http://schemas.microsoft.com/office/drawing/2014/main" id="{0408507C-FD7B-FF46-84C9-67D02C0F0B71}"/>
              </a:ext>
            </a:extLst>
          </p:cNvPr>
          <p:cNvSpPr txBox="1"/>
          <p:nvPr/>
        </p:nvSpPr>
        <p:spPr>
          <a:xfrm>
            <a:off x="1052816" y="3546051"/>
            <a:ext cx="702885" cy="369332"/>
          </a:xfrm>
          <a:prstGeom prst="rect">
            <a:avLst/>
          </a:prstGeom>
          <a:noFill/>
        </p:spPr>
        <p:txBody>
          <a:bodyPr wrap="none" rtlCol="0">
            <a:spAutoFit/>
          </a:bodyPr>
          <a:lstStyle/>
          <a:p>
            <a:r>
              <a:rPr lang="fr-BE" dirty="0"/>
              <a:t>P. 24 </a:t>
            </a:r>
          </a:p>
        </p:txBody>
      </p:sp>
    </p:spTree>
    <p:extLst>
      <p:ext uri="{BB962C8B-B14F-4D97-AF65-F5344CB8AC3E}">
        <p14:creationId xmlns:p14="http://schemas.microsoft.com/office/powerpoint/2010/main" val="2825445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additive="base">
                                        <p:cTn id="27" dur="500" fill="hold"/>
                                        <p:tgtEl>
                                          <p:spTgt spid="3"/>
                                        </p:tgtEl>
                                        <p:attrNameLst>
                                          <p:attrName>ppt_x</p:attrName>
                                        </p:attrNameLst>
                                      </p:cBhvr>
                                      <p:tavLst>
                                        <p:tav tm="0">
                                          <p:val>
                                            <p:strVal val="#ppt_x"/>
                                          </p:val>
                                        </p:tav>
                                        <p:tav tm="100000">
                                          <p:val>
                                            <p:strVal val="#ppt_x"/>
                                          </p:val>
                                        </p:tav>
                                      </p:tavLst>
                                    </p:anim>
                                    <p:anim calcmode="lin" valueType="num">
                                      <p:cBhvr additive="base">
                                        <p:cTn id="28" dur="500" fill="hold"/>
                                        <p:tgtEl>
                                          <p:spTgt spid="3"/>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645798C5-516E-01E4-5693-A75AA4FEEB22}"/>
              </a:ext>
            </a:extLst>
          </p:cNvPr>
          <p:cNvPicPr>
            <a:picLocks noChangeAspect="1"/>
          </p:cNvPicPr>
          <p:nvPr/>
        </p:nvPicPr>
        <p:blipFill>
          <a:blip r:embed="rId3"/>
          <a:srcRect t="56987"/>
          <a:stretch/>
        </p:blipFill>
        <p:spPr>
          <a:xfrm>
            <a:off x="313925" y="3994484"/>
            <a:ext cx="4659482" cy="2075240"/>
          </a:xfrm>
          <a:prstGeom prst="rect">
            <a:avLst/>
          </a:prstGeom>
        </p:spPr>
      </p:pic>
      <p:sp>
        <p:nvSpPr>
          <p:cNvPr id="5" name="ZoneTexte 4">
            <a:extLst>
              <a:ext uri="{FF2B5EF4-FFF2-40B4-BE49-F238E27FC236}">
                <a16:creationId xmlns:a16="http://schemas.microsoft.com/office/drawing/2014/main" id="{A79DF65B-5958-4BAE-99AF-264099E0E6DB}"/>
              </a:ext>
            </a:extLst>
          </p:cNvPr>
          <p:cNvSpPr txBox="1"/>
          <p:nvPr/>
        </p:nvSpPr>
        <p:spPr>
          <a:xfrm>
            <a:off x="42053" y="6550223"/>
            <a:ext cx="9201150" cy="307777"/>
          </a:xfrm>
          <a:prstGeom prst="rect">
            <a:avLst/>
          </a:prstGeom>
          <a:noFill/>
        </p:spPr>
        <p:txBody>
          <a:bodyPr wrap="square" rtlCol="0">
            <a:spAutoFit/>
          </a:bodyPr>
          <a:lstStyle/>
          <a:p>
            <a:r>
              <a:rPr lang="fr-BE" sz="1400" dirty="0"/>
              <a:t>Programme PARLER - Parler pour apprendre à lire. https://parlerbelgique.uliege.be/</a:t>
            </a:r>
          </a:p>
        </p:txBody>
      </p:sp>
      <p:sp>
        <p:nvSpPr>
          <p:cNvPr id="6" name="Titre 1">
            <a:extLst>
              <a:ext uri="{FF2B5EF4-FFF2-40B4-BE49-F238E27FC236}">
                <a16:creationId xmlns:a16="http://schemas.microsoft.com/office/drawing/2014/main" id="{223DE412-2CCF-C4D5-7323-02E09997DD40}"/>
              </a:ext>
            </a:extLst>
          </p:cNvPr>
          <p:cNvSpPr txBox="1">
            <a:spLocks/>
          </p:cNvSpPr>
          <p:nvPr/>
        </p:nvSpPr>
        <p:spPr>
          <a:xfrm>
            <a:off x="519630" y="495205"/>
            <a:ext cx="8245997" cy="1499616"/>
          </a:xfrm>
          <a:prstGeom prst="rect">
            <a:avLst/>
          </a:prstGeom>
        </p:spPr>
        <p:txBody>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r>
              <a:rPr lang="fr-BE" dirty="0">
                <a:solidFill>
                  <a:srgbClr val="0070C0"/>
                </a:solidFill>
              </a:rPr>
              <a:t>ZOOM sur Le modelage (10-15’)</a:t>
            </a:r>
          </a:p>
        </p:txBody>
      </p:sp>
      <p:sp>
        <p:nvSpPr>
          <p:cNvPr id="7" name="ZoneTexte 6">
            <a:extLst>
              <a:ext uri="{FF2B5EF4-FFF2-40B4-BE49-F238E27FC236}">
                <a16:creationId xmlns:a16="http://schemas.microsoft.com/office/drawing/2014/main" id="{9DE115B9-A4D2-9804-D7E7-101C5EFFD39D}"/>
              </a:ext>
            </a:extLst>
          </p:cNvPr>
          <p:cNvSpPr txBox="1"/>
          <p:nvPr/>
        </p:nvSpPr>
        <p:spPr>
          <a:xfrm>
            <a:off x="5975764" y="1245013"/>
            <a:ext cx="5696605" cy="5262979"/>
          </a:xfrm>
          <a:prstGeom prst="rect">
            <a:avLst/>
          </a:prstGeom>
          <a:noFill/>
        </p:spPr>
        <p:txBody>
          <a:bodyPr wrap="square" rtlCol="0">
            <a:spAutoFit/>
          </a:bodyPr>
          <a:lstStyle/>
          <a:p>
            <a:r>
              <a:rPr lang="fr-BE" sz="2400" dirty="0">
                <a:latin typeface="Arial Nova Cond Light" panose="020B0306020202020204" pitchFamily="34" charset="0"/>
              </a:rPr>
              <a:t>L’ ENSEIGNEMENT DE LA STRATEGIE :</a:t>
            </a:r>
          </a:p>
          <a:p>
            <a:endParaRPr lang="fr-BE" sz="2400" dirty="0">
              <a:latin typeface="Arial Nova Cond Light" panose="020B0306020202020204" pitchFamily="34" charset="0"/>
            </a:endParaRPr>
          </a:p>
          <a:p>
            <a:r>
              <a:rPr lang="fr-BE" sz="2400" dirty="0">
                <a:latin typeface="Arial Nova Cond Light" panose="020B0306020202020204" pitchFamily="34" charset="0"/>
              </a:rPr>
              <a:t>Expliquer comment utiliser la stratégie -&gt; ce que je fais, ce que je pense = haut-parleur de la pensée.</a:t>
            </a:r>
          </a:p>
          <a:p>
            <a:endParaRPr lang="fr-BE" sz="2400" dirty="0">
              <a:latin typeface="Arial Nova Cond Light" panose="020B0306020202020204" pitchFamily="34" charset="0"/>
            </a:endParaRPr>
          </a:p>
          <a:p>
            <a:r>
              <a:rPr lang="fr-BE" sz="2400" dirty="0">
                <a:latin typeface="Arial Nova Cond Light" panose="020B0306020202020204" pitchFamily="34" charset="0"/>
              </a:rPr>
              <a:t>L’apprentissage est découpé (petites étapes) et structuré.</a:t>
            </a:r>
          </a:p>
          <a:p>
            <a:endParaRPr lang="fr-BE" sz="2400" dirty="0">
              <a:latin typeface="Arial Nova Cond Light" panose="020B0306020202020204" pitchFamily="34" charset="0"/>
            </a:endParaRPr>
          </a:p>
          <a:p>
            <a:r>
              <a:rPr lang="fr-BE" sz="2400" dirty="0">
                <a:latin typeface="Arial Nova Cond Light" panose="020B0306020202020204" pitchFamily="34" charset="0"/>
              </a:rPr>
              <a:t>L’institutrice veille à montrer (gestes), à « dire » (démarches mentales, cognitives) pour que la stratégie soit applicable par les élèves (marche à suivre claire). Elle peut utiliser un référent.</a:t>
            </a:r>
          </a:p>
          <a:p>
            <a:endParaRPr lang="fr-BE" sz="2400" dirty="0">
              <a:latin typeface="Arial Nova Cond Light" panose="020B0306020202020204" pitchFamily="34" charset="0"/>
            </a:endParaRPr>
          </a:p>
          <a:p>
            <a:r>
              <a:rPr lang="fr-BE" sz="2400" dirty="0">
                <a:latin typeface="Arial Nova Cond Light" panose="020B0306020202020204" pitchFamily="34" charset="0"/>
              </a:rPr>
              <a:t>Les élèves sont actifs -&gt; questions !</a:t>
            </a:r>
          </a:p>
        </p:txBody>
      </p:sp>
      <p:pic>
        <p:nvPicPr>
          <p:cNvPr id="9" name="Image 8">
            <a:extLst>
              <a:ext uri="{FF2B5EF4-FFF2-40B4-BE49-F238E27FC236}">
                <a16:creationId xmlns:a16="http://schemas.microsoft.com/office/drawing/2014/main" id="{174DDDA6-E74E-0EB8-DC46-64D327A1BE16}"/>
              </a:ext>
            </a:extLst>
          </p:cNvPr>
          <p:cNvPicPr>
            <a:picLocks noChangeAspect="1"/>
          </p:cNvPicPr>
          <p:nvPr/>
        </p:nvPicPr>
        <p:blipFill>
          <a:blip r:embed="rId4"/>
          <a:stretch>
            <a:fillRect/>
          </a:stretch>
        </p:blipFill>
        <p:spPr>
          <a:xfrm>
            <a:off x="10280524" y="266183"/>
            <a:ext cx="1869973" cy="1728637"/>
          </a:xfrm>
          <a:prstGeom prst="rect">
            <a:avLst/>
          </a:prstGeom>
        </p:spPr>
      </p:pic>
      <p:sp>
        <p:nvSpPr>
          <p:cNvPr id="2" name="AutoShape 2" descr="Un enseignant assis sur une chaise lit une histoire à un groupe de jeunes enfants assis en cercle autour de lui. L’enseignant est un personnage dessiné dans un style coloré et expressif, avec une apparence différente de la précédente image. Il porte des vêtements décontractés et un sourire chaleureux. Les enfants, également des personnages dessinés, montrent des expressions émerveillées et enthousiastes. La scène se déroule dans une salle de classe accueillante, remplie de livres et de jouets. L’ambiance est joyeuse et éducative, dans un style illustratif inspiré des livres pour enfants.">
            <a:extLst>
              <a:ext uri="{FF2B5EF4-FFF2-40B4-BE49-F238E27FC236}">
                <a16:creationId xmlns:a16="http://schemas.microsoft.com/office/drawing/2014/main" id="{6B2639E8-7FBA-AB38-2EBC-B1F9FBC45D5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BE"/>
          </a:p>
        </p:txBody>
      </p:sp>
      <p:pic>
        <p:nvPicPr>
          <p:cNvPr id="10" name="Image 9" descr="Une image contenant habits, garçon, Visage humain, dessin&#10;&#10;Le contenu généré par l’IA peut être incorrect.">
            <a:extLst>
              <a:ext uri="{FF2B5EF4-FFF2-40B4-BE49-F238E27FC236}">
                <a16:creationId xmlns:a16="http://schemas.microsoft.com/office/drawing/2014/main" id="{803BD6A4-F927-119B-1C37-69AF303D82F7}"/>
              </a:ext>
            </a:extLst>
          </p:cNvPr>
          <p:cNvPicPr>
            <a:picLocks noChangeAspect="1"/>
          </p:cNvPicPr>
          <p:nvPr/>
        </p:nvPicPr>
        <p:blipFill>
          <a:blip r:embed="rId5"/>
          <a:stretch>
            <a:fillRect/>
          </a:stretch>
        </p:blipFill>
        <p:spPr>
          <a:xfrm>
            <a:off x="824431" y="1245013"/>
            <a:ext cx="2517228" cy="2517228"/>
          </a:xfrm>
          <a:prstGeom prst="rect">
            <a:avLst/>
          </a:prstGeom>
        </p:spPr>
      </p:pic>
    </p:spTree>
    <p:extLst>
      <p:ext uri="{BB962C8B-B14F-4D97-AF65-F5344CB8AC3E}">
        <p14:creationId xmlns:p14="http://schemas.microsoft.com/office/powerpoint/2010/main" val="422154847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au 1">
            <a:extLst>
              <a:ext uri="{FF2B5EF4-FFF2-40B4-BE49-F238E27FC236}">
                <a16:creationId xmlns:a16="http://schemas.microsoft.com/office/drawing/2014/main" id="{26343A4C-9CF8-BDBC-530C-384C955AD9A8}"/>
              </a:ext>
            </a:extLst>
          </p:cNvPr>
          <p:cNvGraphicFramePr>
            <a:graphicFrameLocks noGrp="1"/>
          </p:cNvGraphicFramePr>
          <p:nvPr>
            <p:extLst>
              <p:ext uri="{D42A27DB-BD31-4B8C-83A1-F6EECF244321}">
                <p14:modId xmlns:p14="http://schemas.microsoft.com/office/powerpoint/2010/main" val="1799557987"/>
              </p:ext>
            </p:extLst>
          </p:nvPr>
        </p:nvGraphicFramePr>
        <p:xfrm>
          <a:off x="986314" y="708897"/>
          <a:ext cx="10641806" cy="5824445"/>
        </p:xfrm>
        <a:graphic>
          <a:graphicData uri="http://schemas.openxmlformats.org/drawingml/2006/table">
            <a:tbl>
              <a:tblPr firstRow="1" firstCol="1" bandRow="1">
                <a:tableStyleId>{5C22544A-7EE6-4342-B048-85BDC9FD1C3A}</a:tableStyleId>
              </a:tblPr>
              <a:tblGrid>
                <a:gridCol w="5320903">
                  <a:extLst>
                    <a:ext uri="{9D8B030D-6E8A-4147-A177-3AD203B41FA5}">
                      <a16:colId xmlns:a16="http://schemas.microsoft.com/office/drawing/2014/main" val="1618158233"/>
                    </a:ext>
                  </a:extLst>
                </a:gridCol>
                <a:gridCol w="5320903">
                  <a:extLst>
                    <a:ext uri="{9D8B030D-6E8A-4147-A177-3AD203B41FA5}">
                      <a16:colId xmlns:a16="http://schemas.microsoft.com/office/drawing/2014/main" val="600608532"/>
                    </a:ext>
                  </a:extLst>
                </a:gridCol>
              </a:tblGrid>
              <a:tr h="374049">
                <a:tc>
                  <a:txBody>
                    <a:bodyPr/>
                    <a:lstStyle/>
                    <a:p>
                      <a:pPr algn="ctr">
                        <a:lnSpc>
                          <a:spcPct val="107000"/>
                        </a:lnSpc>
                        <a:spcAft>
                          <a:spcPts val="800"/>
                        </a:spcAft>
                      </a:pPr>
                      <a:r>
                        <a:rPr lang="fr-BE" sz="2400" b="1">
                          <a:solidFill>
                            <a:schemeClr val="bg1"/>
                          </a:solidFill>
                          <a:effectLst/>
                        </a:rPr>
                        <a:t>Les avantages</a:t>
                      </a:r>
                      <a:endParaRPr lang="fr-BE" sz="2400" b="1">
                        <a:solidFill>
                          <a:schemeClr val="bg1"/>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solidFill>
                      <a:srgbClr val="00B050"/>
                    </a:solidFill>
                  </a:tcPr>
                </a:tc>
                <a:tc>
                  <a:txBody>
                    <a:bodyPr/>
                    <a:lstStyle/>
                    <a:p>
                      <a:pPr algn="ctr">
                        <a:lnSpc>
                          <a:spcPct val="107000"/>
                        </a:lnSpc>
                        <a:spcAft>
                          <a:spcPts val="800"/>
                        </a:spcAft>
                      </a:pPr>
                      <a:r>
                        <a:rPr lang="fr-BE" sz="2400" b="1" dirty="0">
                          <a:solidFill>
                            <a:schemeClr val="bg1"/>
                          </a:solidFill>
                          <a:effectLst/>
                        </a:rPr>
                        <a:t>Les limites</a:t>
                      </a:r>
                      <a:endParaRPr lang="fr-BE" sz="2400" b="1"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solidFill>
                      <a:srgbClr val="FF0000"/>
                    </a:solidFill>
                  </a:tcPr>
                </a:tc>
                <a:extLst>
                  <a:ext uri="{0D108BD9-81ED-4DB2-BD59-A6C34878D82A}">
                    <a16:rowId xmlns:a16="http://schemas.microsoft.com/office/drawing/2014/main" val="3601312859"/>
                  </a:ext>
                </a:extLst>
              </a:tr>
              <a:tr h="4727287">
                <a:tc>
                  <a:txBody>
                    <a:bodyPr/>
                    <a:lstStyle/>
                    <a:p>
                      <a:pPr marL="342900" lvl="0" indent="-342900" algn="l">
                        <a:lnSpc>
                          <a:spcPct val="107000"/>
                        </a:lnSpc>
                        <a:buFont typeface="Arial Unicode MS"/>
                        <a:buChar char="-"/>
                      </a:pPr>
                      <a:r>
                        <a:rPr lang="fr-BE" sz="2400" b="0" dirty="0">
                          <a:solidFill>
                            <a:schemeClr val="tx1"/>
                          </a:solidFill>
                          <a:effectLst/>
                        </a:rPr>
                        <a:t>Permet au plus grand nombre de réussir.</a:t>
                      </a:r>
                    </a:p>
                    <a:p>
                      <a:pPr marL="342900" lvl="0" indent="-342900" algn="l">
                        <a:lnSpc>
                          <a:spcPct val="107000"/>
                        </a:lnSpc>
                        <a:buFont typeface="Arial Unicode MS"/>
                        <a:buChar char="-"/>
                      </a:pPr>
                      <a:r>
                        <a:rPr lang="fr-BE" sz="2400" b="0" dirty="0">
                          <a:solidFill>
                            <a:schemeClr val="tx1"/>
                          </a:solidFill>
                          <a:effectLst/>
                        </a:rPr>
                        <a:t>Étapes structurées et progressives permettant d’acquérir progressivement les compétences et connaissances.</a:t>
                      </a:r>
                    </a:p>
                    <a:p>
                      <a:pPr marL="342900" lvl="0" indent="-342900" algn="l">
                        <a:lnSpc>
                          <a:spcPct val="107000"/>
                        </a:lnSpc>
                        <a:buFont typeface="Arial Unicode MS"/>
                        <a:buChar char="-"/>
                      </a:pPr>
                      <a:r>
                        <a:rPr lang="fr-BE" sz="2400" b="0" dirty="0">
                          <a:solidFill>
                            <a:schemeClr val="tx1"/>
                          </a:solidFill>
                          <a:effectLst/>
                        </a:rPr>
                        <a:t>Favoriser l’équité en explicitant les objectifs poursuivis et les procédures (éviter les codes scolaires implicites).</a:t>
                      </a:r>
                    </a:p>
                    <a:p>
                      <a:pPr marL="342900" lvl="0" indent="-342900" algn="l">
                        <a:lnSpc>
                          <a:spcPct val="107000"/>
                        </a:lnSpc>
                        <a:buFont typeface="Arial Unicode MS"/>
                        <a:buChar char="-"/>
                      </a:pPr>
                      <a:r>
                        <a:rPr lang="fr-BE" sz="2400" b="0" dirty="0">
                          <a:solidFill>
                            <a:schemeClr val="tx1"/>
                          </a:solidFill>
                          <a:effectLst/>
                        </a:rPr>
                        <a:t>Collaboration entre pairs (enseignement réciproque où ils se réexpliquent la matière).</a:t>
                      </a:r>
                    </a:p>
                    <a:p>
                      <a:pPr marL="342900" lvl="0" indent="-342900" algn="l">
                        <a:lnSpc>
                          <a:spcPct val="107000"/>
                        </a:lnSpc>
                        <a:buFont typeface="Arial Unicode MS"/>
                        <a:buChar char="-"/>
                      </a:pPr>
                      <a:r>
                        <a:rPr lang="fr-BE" sz="2400" b="0" dirty="0">
                          <a:solidFill>
                            <a:schemeClr val="tx1"/>
                          </a:solidFill>
                          <a:effectLst/>
                        </a:rPr>
                        <a:t>Promouvoir la confiance en soi (disposer des clés pour réaliser l’exercice).</a:t>
                      </a:r>
                    </a:p>
                    <a:p>
                      <a:pPr marL="0" lvl="0" indent="0" algn="l">
                        <a:lnSpc>
                          <a:spcPct val="107000"/>
                        </a:lnSpc>
                        <a:buFont typeface="Arial Unicode MS"/>
                        <a:buNone/>
                      </a:pPr>
                      <a:endParaRPr lang="fr-BE" sz="2400" b="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solidFill>
                      <a:schemeClr val="accent5">
                        <a:lumMod val="40000"/>
                        <a:lumOff val="60000"/>
                      </a:schemeClr>
                    </a:solidFill>
                  </a:tcPr>
                </a:tc>
                <a:tc>
                  <a:txBody>
                    <a:bodyPr/>
                    <a:lstStyle/>
                    <a:p>
                      <a:pPr marL="342900" lvl="0" indent="-342900" algn="l">
                        <a:lnSpc>
                          <a:spcPct val="107000"/>
                        </a:lnSpc>
                        <a:buFont typeface="Arial Unicode MS"/>
                        <a:buChar char="-"/>
                      </a:pPr>
                      <a:r>
                        <a:rPr lang="fr-BE" sz="2400" b="0" dirty="0">
                          <a:solidFill>
                            <a:schemeClr val="tx1"/>
                          </a:solidFill>
                          <a:effectLst/>
                        </a:rPr>
                        <a:t>Temps conséquent </a:t>
                      </a:r>
                    </a:p>
                    <a:p>
                      <a:pPr marL="342900" lvl="0" indent="-342900" algn="l">
                        <a:lnSpc>
                          <a:spcPct val="107000"/>
                        </a:lnSpc>
                        <a:spcAft>
                          <a:spcPts val="800"/>
                        </a:spcAft>
                        <a:buFont typeface="Arial Unicode MS"/>
                        <a:buChar char="-"/>
                      </a:pPr>
                      <a:r>
                        <a:rPr lang="fr-BE" sz="2400" b="0" dirty="0">
                          <a:solidFill>
                            <a:schemeClr val="tx1"/>
                          </a:solidFill>
                          <a:effectLst/>
                        </a:rPr>
                        <a:t>Peu voire pas de « recherche / découverte » par l’élève. Il est guidé du début à la fin.</a:t>
                      </a:r>
                      <a:endParaRPr lang="fr-BE" sz="2400" b="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solidFill>
                      <a:srgbClr val="FF7D7D"/>
                    </a:solidFill>
                  </a:tcPr>
                </a:tc>
                <a:extLst>
                  <a:ext uri="{0D108BD9-81ED-4DB2-BD59-A6C34878D82A}">
                    <a16:rowId xmlns:a16="http://schemas.microsoft.com/office/drawing/2014/main" val="1938897906"/>
                  </a:ext>
                </a:extLst>
              </a:tr>
            </a:tbl>
          </a:graphicData>
        </a:graphic>
      </p:graphicFrame>
    </p:spTree>
    <p:extLst>
      <p:ext uri="{BB962C8B-B14F-4D97-AF65-F5344CB8AC3E}">
        <p14:creationId xmlns:p14="http://schemas.microsoft.com/office/powerpoint/2010/main" val="176449298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DF69DDE1-8964-4901-F1B7-FD55E0CA552D}"/>
              </a:ext>
            </a:extLst>
          </p:cNvPr>
          <p:cNvSpPr txBox="1">
            <a:spLocks/>
          </p:cNvSpPr>
          <p:nvPr/>
        </p:nvSpPr>
        <p:spPr>
          <a:xfrm>
            <a:off x="258927" y="2179059"/>
            <a:ext cx="3578002" cy="1192843"/>
          </a:xfrm>
          <a:prstGeom prst="rect">
            <a:avLst/>
          </a:prstGeom>
        </p:spPr>
        <p:txBody>
          <a:bodyPr vert="horz" lIns="91440" tIns="45720" rIns="91440" bIns="45720" rtlCol="0" anchor="ctr">
            <a:noAutofit/>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r>
              <a:rPr lang="fr-BE" sz="4000" dirty="0"/>
              <a:t>4. Quelques</a:t>
            </a:r>
          </a:p>
          <a:p>
            <a:r>
              <a:rPr lang="fr-BE" sz="4000" dirty="0"/>
              <a:t>Critères de qualité</a:t>
            </a:r>
          </a:p>
        </p:txBody>
      </p:sp>
      <p:graphicFrame>
        <p:nvGraphicFramePr>
          <p:cNvPr id="7" name="Tableau 6">
            <a:extLst>
              <a:ext uri="{FF2B5EF4-FFF2-40B4-BE49-F238E27FC236}">
                <a16:creationId xmlns:a16="http://schemas.microsoft.com/office/drawing/2014/main" id="{2E847D00-8762-A638-A8D1-37FAFEFD290A}"/>
              </a:ext>
            </a:extLst>
          </p:cNvPr>
          <p:cNvGraphicFramePr>
            <a:graphicFrameLocks noGrp="1"/>
          </p:cNvGraphicFramePr>
          <p:nvPr>
            <p:extLst>
              <p:ext uri="{D42A27DB-BD31-4B8C-83A1-F6EECF244321}">
                <p14:modId xmlns:p14="http://schemas.microsoft.com/office/powerpoint/2010/main" val="341561565"/>
              </p:ext>
            </p:extLst>
          </p:nvPr>
        </p:nvGraphicFramePr>
        <p:xfrm>
          <a:off x="4683677" y="76390"/>
          <a:ext cx="7337285" cy="6705220"/>
        </p:xfrm>
        <a:graphic>
          <a:graphicData uri="http://schemas.openxmlformats.org/drawingml/2006/table">
            <a:tbl>
              <a:tblPr firstRow="1" firstCol="1" bandRow="1">
                <a:tableStyleId>{5C22544A-7EE6-4342-B048-85BDC9FD1C3A}</a:tableStyleId>
              </a:tblPr>
              <a:tblGrid>
                <a:gridCol w="1900003">
                  <a:extLst>
                    <a:ext uri="{9D8B030D-6E8A-4147-A177-3AD203B41FA5}">
                      <a16:colId xmlns:a16="http://schemas.microsoft.com/office/drawing/2014/main" val="1922615394"/>
                    </a:ext>
                  </a:extLst>
                </a:gridCol>
                <a:gridCol w="5437282">
                  <a:extLst>
                    <a:ext uri="{9D8B030D-6E8A-4147-A177-3AD203B41FA5}">
                      <a16:colId xmlns:a16="http://schemas.microsoft.com/office/drawing/2014/main" val="872211954"/>
                    </a:ext>
                  </a:extLst>
                </a:gridCol>
              </a:tblGrid>
              <a:tr h="652171">
                <a:tc>
                  <a:txBody>
                    <a:bodyPr/>
                    <a:lstStyle/>
                    <a:p>
                      <a:pPr>
                        <a:lnSpc>
                          <a:spcPct val="107000"/>
                        </a:lnSpc>
                        <a:spcAft>
                          <a:spcPts val="800"/>
                        </a:spcAft>
                      </a:pPr>
                      <a:r>
                        <a:rPr lang="fr-BE" sz="1600" kern="100" dirty="0">
                          <a:solidFill>
                            <a:schemeClr val="tx1"/>
                          </a:solidFill>
                          <a:effectLst/>
                        </a:rPr>
                        <a:t>Communication verbale / orale</a:t>
                      </a:r>
                      <a:endParaRPr lang="fr-BE" sz="16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59781" marR="59781" marT="0" marB="0"/>
                </a:tc>
                <a:tc>
                  <a:txBody>
                    <a:bodyPr/>
                    <a:lstStyle/>
                    <a:p>
                      <a:pPr marL="342900" lvl="0" indent="-342900">
                        <a:lnSpc>
                          <a:spcPct val="107000"/>
                        </a:lnSpc>
                        <a:buFont typeface="Aptos" panose="020B0004020202020204" pitchFamily="34" charset="0"/>
                        <a:buChar char="-"/>
                      </a:pPr>
                      <a:r>
                        <a:rPr lang="fr-BE" sz="1600" b="0" kern="100" dirty="0">
                          <a:solidFill>
                            <a:schemeClr val="tx1"/>
                          </a:solidFill>
                          <a:effectLst/>
                        </a:rPr>
                        <a:t>Voix modulée</a:t>
                      </a:r>
                    </a:p>
                    <a:p>
                      <a:pPr marL="342900" lvl="0" indent="-342900">
                        <a:lnSpc>
                          <a:spcPct val="107000"/>
                        </a:lnSpc>
                        <a:buFont typeface="Aptos" panose="020B0004020202020204" pitchFamily="34" charset="0"/>
                        <a:buChar char="-"/>
                      </a:pPr>
                      <a:r>
                        <a:rPr lang="fr-BE" sz="1600" b="0" kern="100" dirty="0">
                          <a:solidFill>
                            <a:schemeClr val="tx1"/>
                          </a:solidFill>
                          <a:effectLst/>
                        </a:rPr>
                        <a:t>Voix audible</a:t>
                      </a:r>
                    </a:p>
                    <a:p>
                      <a:pPr marL="342900" lvl="0" indent="-342900">
                        <a:lnSpc>
                          <a:spcPct val="107000"/>
                        </a:lnSpc>
                        <a:spcAft>
                          <a:spcPts val="800"/>
                        </a:spcAft>
                        <a:buFont typeface="Aptos" panose="020B0004020202020204" pitchFamily="34" charset="0"/>
                        <a:buChar char="-"/>
                      </a:pPr>
                      <a:r>
                        <a:rPr lang="fr-BE" sz="1600" b="0" kern="100" dirty="0">
                          <a:solidFill>
                            <a:schemeClr val="tx1"/>
                          </a:solidFill>
                          <a:effectLst/>
                        </a:rPr>
                        <a:t>Verbalisation en « je »</a:t>
                      </a:r>
                      <a:endParaRPr lang="fr-BE" sz="1600" b="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59781" marR="59781" marT="0" marB="0">
                    <a:solidFill>
                      <a:srgbClr val="E7F1FA"/>
                    </a:solidFill>
                  </a:tcPr>
                </a:tc>
                <a:extLst>
                  <a:ext uri="{0D108BD9-81ED-4DB2-BD59-A6C34878D82A}">
                    <a16:rowId xmlns:a16="http://schemas.microsoft.com/office/drawing/2014/main" val="3271871684"/>
                  </a:ext>
                </a:extLst>
              </a:tr>
              <a:tr h="652171">
                <a:tc>
                  <a:txBody>
                    <a:bodyPr/>
                    <a:lstStyle/>
                    <a:p>
                      <a:pPr>
                        <a:lnSpc>
                          <a:spcPct val="107000"/>
                        </a:lnSpc>
                        <a:spcAft>
                          <a:spcPts val="800"/>
                        </a:spcAft>
                      </a:pPr>
                      <a:r>
                        <a:rPr lang="fr-BE" sz="1600" kern="100" dirty="0">
                          <a:solidFill>
                            <a:schemeClr val="tx1"/>
                          </a:solidFill>
                          <a:effectLst/>
                        </a:rPr>
                        <a:t>Postures et gestes</a:t>
                      </a:r>
                      <a:endParaRPr lang="fr-BE" sz="16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59781" marR="59781" marT="0" marB="0"/>
                </a:tc>
                <a:tc>
                  <a:txBody>
                    <a:bodyPr/>
                    <a:lstStyle/>
                    <a:p>
                      <a:pPr marL="342900" lvl="0" indent="-342900">
                        <a:lnSpc>
                          <a:spcPct val="107000"/>
                        </a:lnSpc>
                        <a:buFont typeface="Aptos" panose="020B0004020202020204" pitchFamily="34" charset="0"/>
                        <a:buChar char="-"/>
                      </a:pPr>
                      <a:r>
                        <a:rPr lang="fr-BE" sz="1600" kern="100" dirty="0">
                          <a:effectLst/>
                        </a:rPr>
                        <a:t>Posture ouverte et engageante</a:t>
                      </a:r>
                    </a:p>
                    <a:p>
                      <a:pPr marL="342900" lvl="0" indent="-342900">
                        <a:lnSpc>
                          <a:spcPct val="107000"/>
                        </a:lnSpc>
                        <a:buFont typeface="Aptos" panose="020B0004020202020204" pitchFamily="34" charset="0"/>
                        <a:buChar char="-"/>
                      </a:pPr>
                      <a:r>
                        <a:rPr lang="fr-BE" sz="1600" kern="100" dirty="0">
                          <a:effectLst/>
                        </a:rPr>
                        <a:t>Gestes clairs et illustratifs</a:t>
                      </a:r>
                    </a:p>
                    <a:p>
                      <a:pPr marL="342900" lvl="0" indent="-342900">
                        <a:lnSpc>
                          <a:spcPct val="107000"/>
                        </a:lnSpc>
                        <a:spcAft>
                          <a:spcPts val="800"/>
                        </a:spcAft>
                        <a:buFont typeface="Aptos" panose="020B0004020202020204" pitchFamily="34" charset="0"/>
                        <a:buChar char="-"/>
                      </a:pPr>
                      <a:r>
                        <a:rPr lang="fr-BE" sz="1600" kern="100" dirty="0">
                          <a:effectLst/>
                        </a:rPr>
                        <a:t>Regard inclusif</a:t>
                      </a:r>
                      <a:endParaRPr lang="fr-BE"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9781" marR="59781" marT="0" marB="0"/>
                </a:tc>
                <a:extLst>
                  <a:ext uri="{0D108BD9-81ED-4DB2-BD59-A6C34878D82A}">
                    <a16:rowId xmlns:a16="http://schemas.microsoft.com/office/drawing/2014/main" val="3869271975"/>
                  </a:ext>
                </a:extLst>
              </a:tr>
              <a:tr h="872333">
                <a:tc>
                  <a:txBody>
                    <a:bodyPr/>
                    <a:lstStyle/>
                    <a:p>
                      <a:pPr>
                        <a:lnSpc>
                          <a:spcPct val="107000"/>
                        </a:lnSpc>
                        <a:spcAft>
                          <a:spcPts val="800"/>
                        </a:spcAft>
                      </a:pPr>
                      <a:r>
                        <a:rPr lang="fr-BE" sz="1600" kern="100" dirty="0">
                          <a:solidFill>
                            <a:schemeClr val="tx1"/>
                          </a:solidFill>
                          <a:effectLst/>
                        </a:rPr>
                        <a:t>Structure et clarté</a:t>
                      </a:r>
                      <a:endParaRPr lang="fr-BE" sz="16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59781" marR="59781" marT="0" marB="0"/>
                </a:tc>
                <a:tc>
                  <a:txBody>
                    <a:bodyPr/>
                    <a:lstStyle/>
                    <a:p>
                      <a:pPr marL="342900" lvl="0" indent="-342900">
                        <a:lnSpc>
                          <a:spcPct val="107000"/>
                        </a:lnSpc>
                        <a:buFont typeface="Aptos" panose="020B0004020202020204" pitchFamily="34" charset="0"/>
                        <a:buChar char="-"/>
                      </a:pPr>
                      <a:r>
                        <a:rPr lang="fr-BE" sz="1600" kern="100" dirty="0">
                          <a:effectLst/>
                        </a:rPr>
                        <a:t>Objectif énoncé et explicite </a:t>
                      </a:r>
                    </a:p>
                    <a:p>
                      <a:pPr marL="342900" lvl="0" indent="-342900">
                        <a:lnSpc>
                          <a:spcPct val="107000"/>
                        </a:lnSpc>
                        <a:buFont typeface="Aptos" panose="020B0004020202020204" pitchFamily="34" charset="0"/>
                        <a:buChar char="-"/>
                      </a:pPr>
                      <a:r>
                        <a:rPr lang="fr-BE" sz="1600" kern="100" dirty="0">
                          <a:effectLst/>
                        </a:rPr>
                        <a:t>Décomposition en étapes simples</a:t>
                      </a:r>
                    </a:p>
                    <a:p>
                      <a:pPr marL="342900" lvl="0" indent="-342900">
                        <a:lnSpc>
                          <a:spcPct val="107000"/>
                        </a:lnSpc>
                        <a:buFont typeface="Aptos" panose="020B0004020202020204" pitchFamily="34" charset="0"/>
                        <a:buChar char="-"/>
                      </a:pPr>
                      <a:r>
                        <a:rPr lang="fr-BE" sz="1600" kern="100" dirty="0">
                          <a:effectLst/>
                        </a:rPr>
                        <a:t>Focalisation sur les éléments essentiels</a:t>
                      </a:r>
                    </a:p>
                    <a:p>
                      <a:pPr marL="342900" lvl="0" indent="-342900">
                        <a:lnSpc>
                          <a:spcPct val="107000"/>
                        </a:lnSpc>
                        <a:spcAft>
                          <a:spcPts val="800"/>
                        </a:spcAft>
                        <a:buFont typeface="Aptos" panose="020B0004020202020204" pitchFamily="34" charset="0"/>
                        <a:buChar char="-"/>
                      </a:pPr>
                      <a:r>
                        <a:rPr lang="fr-BE" sz="1600" kern="100" dirty="0">
                          <a:effectLst/>
                        </a:rPr>
                        <a:t>Reformulation </a:t>
                      </a:r>
                      <a:endParaRPr lang="fr-BE"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9781" marR="59781" marT="0" marB="0"/>
                </a:tc>
                <a:extLst>
                  <a:ext uri="{0D108BD9-81ED-4DB2-BD59-A6C34878D82A}">
                    <a16:rowId xmlns:a16="http://schemas.microsoft.com/office/drawing/2014/main" val="4202991712"/>
                  </a:ext>
                </a:extLst>
              </a:tr>
              <a:tr h="652171">
                <a:tc>
                  <a:txBody>
                    <a:bodyPr/>
                    <a:lstStyle/>
                    <a:p>
                      <a:pPr>
                        <a:lnSpc>
                          <a:spcPct val="107000"/>
                        </a:lnSpc>
                        <a:spcAft>
                          <a:spcPts val="800"/>
                        </a:spcAft>
                      </a:pPr>
                      <a:r>
                        <a:rPr lang="fr-BE" sz="1600" kern="100" dirty="0">
                          <a:solidFill>
                            <a:schemeClr val="tx1"/>
                          </a:solidFill>
                          <a:effectLst/>
                        </a:rPr>
                        <a:t>Pensée à voix haute </a:t>
                      </a:r>
                      <a:endParaRPr lang="fr-BE" sz="16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59781" marR="59781" marT="0" marB="0"/>
                </a:tc>
                <a:tc>
                  <a:txBody>
                    <a:bodyPr/>
                    <a:lstStyle/>
                    <a:p>
                      <a:pPr marL="342900" lvl="0" indent="-342900">
                        <a:lnSpc>
                          <a:spcPct val="107000"/>
                        </a:lnSpc>
                        <a:buFont typeface="Aptos" panose="020B0004020202020204" pitchFamily="34" charset="0"/>
                        <a:buChar char="-"/>
                      </a:pPr>
                      <a:r>
                        <a:rPr lang="fr-BE" sz="1600" kern="100" dirty="0">
                          <a:effectLst/>
                        </a:rPr>
                        <a:t>Stratégies verbalisées pour chaque étape</a:t>
                      </a:r>
                    </a:p>
                    <a:p>
                      <a:pPr marL="342900" lvl="0" indent="-342900">
                        <a:lnSpc>
                          <a:spcPct val="107000"/>
                        </a:lnSpc>
                        <a:buFont typeface="Aptos" panose="020B0004020202020204" pitchFamily="34" charset="0"/>
                        <a:buChar char="-"/>
                      </a:pPr>
                      <a:r>
                        <a:rPr lang="fr-BE" sz="1600" kern="100" dirty="0">
                          <a:effectLst/>
                        </a:rPr>
                        <a:t>Réflexions verbalisées pour chaque étape </a:t>
                      </a:r>
                    </a:p>
                    <a:p>
                      <a:pPr marL="342900" lvl="0" indent="-342900">
                        <a:lnSpc>
                          <a:spcPct val="107000"/>
                        </a:lnSpc>
                        <a:spcAft>
                          <a:spcPts val="800"/>
                        </a:spcAft>
                        <a:buFont typeface="Aptos" panose="020B0004020202020204" pitchFamily="34" charset="0"/>
                        <a:buChar char="-"/>
                      </a:pPr>
                      <a:r>
                        <a:rPr lang="fr-BE" sz="1600" kern="100" dirty="0">
                          <a:effectLst/>
                        </a:rPr>
                        <a:t>Erreurs possibles et à éviter exposées + comment corriger</a:t>
                      </a:r>
                      <a:endParaRPr lang="fr-BE"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9781" marR="59781" marT="0" marB="0"/>
                </a:tc>
                <a:extLst>
                  <a:ext uri="{0D108BD9-81ED-4DB2-BD59-A6C34878D82A}">
                    <a16:rowId xmlns:a16="http://schemas.microsoft.com/office/drawing/2014/main" val="743594677"/>
                  </a:ext>
                </a:extLst>
              </a:tr>
              <a:tr h="652171">
                <a:tc>
                  <a:txBody>
                    <a:bodyPr/>
                    <a:lstStyle/>
                    <a:p>
                      <a:pPr>
                        <a:lnSpc>
                          <a:spcPct val="107000"/>
                        </a:lnSpc>
                        <a:spcAft>
                          <a:spcPts val="800"/>
                        </a:spcAft>
                      </a:pPr>
                      <a:r>
                        <a:rPr lang="fr-BE" sz="1600" kern="100" dirty="0">
                          <a:solidFill>
                            <a:schemeClr val="tx1"/>
                          </a:solidFill>
                          <a:effectLst/>
                        </a:rPr>
                        <a:t>Exemples</a:t>
                      </a:r>
                      <a:endParaRPr lang="fr-BE" sz="16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59781" marR="59781" marT="0" marB="0"/>
                </a:tc>
                <a:tc>
                  <a:txBody>
                    <a:bodyPr/>
                    <a:lstStyle/>
                    <a:p>
                      <a:pPr marL="342900" lvl="0" indent="-342900">
                        <a:lnSpc>
                          <a:spcPct val="107000"/>
                        </a:lnSpc>
                        <a:buFont typeface="Aptos" panose="020B0004020202020204" pitchFamily="34" charset="0"/>
                        <a:buChar char="-"/>
                      </a:pPr>
                      <a:r>
                        <a:rPr lang="fr-BE" sz="1600" kern="100" dirty="0">
                          <a:effectLst/>
                        </a:rPr>
                        <a:t>Nombreux </a:t>
                      </a:r>
                    </a:p>
                    <a:p>
                      <a:pPr marL="342900" lvl="0" indent="-342900">
                        <a:lnSpc>
                          <a:spcPct val="107000"/>
                        </a:lnSpc>
                        <a:buFont typeface="Aptos" panose="020B0004020202020204" pitchFamily="34" charset="0"/>
                        <a:buChar char="-"/>
                      </a:pPr>
                      <a:r>
                        <a:rPr lang="fr-BE" sz="1600" kern="100" dirty="0">
                          <a:effectLst/>
                        </a:rPr>
                        <a:t>Concrets et adaptés au contexte</a:t>
                      </a:r>
                    </a:p>
                    <a:p>
                      <a:pPr marL="342900" lvl="0" indent="-342900">
                        <a:lnSpc>
                          <a:spcPct val="107000"/>
                        </a:lnSpc>
                        <a:spcAft>
                          <a:spcPts val="800"/>
                        </a:spcAft>
                        <a:buFont typeface="Aptos" panose="020B0004020202020204" pitchFamily="34" charset="0"/>
                        <a:buChar char="-"/>
                      </a:pPr>
                      <a:r>
                        <a:rPr lang="fr-BE" sz="1600" kern="100" dirty="0">
                          <a:effectLst/>
                        </a:rPr>
                        <a:t>Pertinents – utiles </a:t>
                      </a:r>
                      <a:endParaRPr lang="fr-BE"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9781" marR="59781" marT="0" marB="0"/>
                </a:tc>
                <a:extLst>
                  <a:ext uri="{0D108BD9-81ED-4DB2-BD59-A6C34878D82A}">
                    <a16:rowId xmlns:a16="http://schemas.microsoft.com/office/drawing/2014/main" val="875823645"/>
                  </a:ext>
                </a:extLst>
              </a:tr>
              <a:tr h="872333">
                <a:tc>
                  <a:txBody>
                    <a:bodyPr/>
                    <a:lstStyle/>
                    <a:p>
                      <a:pPr>
                        <a:lnSpc>
                          <a:spcPct val="107000"/>
                        </a:lnSpc>
                        <a:spcAft>
                          <a:spcPts val="800"/>
                        </a:spcAft>
                      </a:pPr>
                      <a:r>
                        <a:rPr lang="fr-BE" sz="1600" kern="100" dirty="0">
                          <a:solidFill>
                            <a:schemeClr val="tx1"/>
                          </a:solidFill>
                          <a:effectLst/>
                        </a:rPr>
                        <a:t>Supports </a:t>
                      </a:r>
                      <a:endParaRPr lang="fr-BE" sz="16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59781" marR="59781" marT="0" marB="0"/>
                </a:tc>
                <a:tc>
                  <a:txBody>
                    <a:bodyPr/>
                    <a:lstStyle/>
                    <a:p>
                      <a:pPr marL="342900" lvl="0" indent="-342900">
                        <a:lnSpc>
                          <a:spcPct val="107000"/>
                        </a:lnSpc>
                        <a:buFont typeface="Aptos" panose="020B0004020202020204" pitchFamily="34" charset="0"/>
                        <a:buChar char="-"/>
                      </a:pPr>
                      <a:r>
                        <a:rPr lang="fr-BE" sz="1600" kern="100" dirty="0">
                          <a:effectLst/>
                        </a:rPr>
                        <a:t>Clairs </a:t>
                      </a:r>
                    </a:p>
                    <a:p>
                      <a:pPr marL="342900" lvl="0" indent="-342900">
                        <a:lnSpc>
                          <a:spcPct val="107000"/>
                        </a:lnSpc>
                        <a:buFont typeface="Aptos" panose="020B0004020202020204" pitchFamily="34" charset="0"/>
                        <a:buChar char="-"/>
                      </a:pPr>
                      <a:r>
                        <a:rPr lang="fr-BE" sz="1600" kern="100" dirty="0">
                          <a:effectLst/>
                        </a:rPr>
                        <a:t>Structurés et organisés</a:t>
                      </a:r>
                    </a:p>
                    <a:p>
                      <a:pPr marL="342900" lvl="0" indent="-342900">
                        <a:lnSpc>
                          <a:spcPct val="107000"/>
                        </a:lnSpc>
                        <a:buFont typeface="Aptos" panose="020B0004020202020204" pitchFamily="34" charset="0"/>
                        <a:buChar char="-"/>
                      </a:pPr>
                      <a:r>
                        <a:rPr lang="fr-BE" sz="1600" kern="100" dirty="0">
                          <a:effectLst/>
                        </a:rPr>
                        <a:t>Adaptés au contenu</a:t>
                      </a:r>
                    </a:p>
                    <a:p>
                      <a:pPr marL="342900" lvl="0" indent="-342900">
                        <a:lnSpc>
                          <a:spcPct val="107000"/>
                        </a:lnSpc>
                        <a:spcAft>
                          <a:spcPts val="800"/>
                        </a:spcAft>
                        <a:buFont typeface="Aptos" panose="020B0004020202020204" pitchFamily="34" charset="0"/>
                        <a:buChar char="-"/>
                      </a:pPr>
                      <a:r>
                        <a:rPr lang="fr-BE" sz="1600" kern="100" dirty="0">
                          <a:effectLst/>
                        </a:rPr>
                        <a:t>Mobilisables par les élèves (adaptés)</a:t>
                      </a:r>
                      <a:endParaRPr lang="fr-BE"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9781" marR="59781" marT="0" marB="0"/>
                </a:tc>
                <a:extLst>
                  <a:ext uri="{0D108BD9-81ED-4DB2-BD59-A6C34878D82A}">
                    <a16:rowId xmlns:a16="http://schemas.microsoft.com/office/drawing/2014/main" val="3009214816"/>
                  </a:ext>
                </a:extLst>
              </a:tr>
              <a:tr h="652171">
                <a:tc>
                  <a:txBody>
                    <a:bodyPr/>
                    <a:lstStyle/>
                    <a:p>
                      <a:pPr>
                        <a:lnSpc>
                          <a:spcPct val="107000"/>
                        </a:lnSpc>
                        <a:spcAft>
                          <a:spcPts val="800"/>
                        </a:spcAft>
                      </a:pPr>
                      <a:r>
                        <a:rPr lang="fr-BE" sz="1600" kern="100" dirty="0">
                          <a:solidFill>
                            <a:schemeClr val="tx1"/>
                          </a:solidFill>
                          <a:effectLst/>
                        </a:rPr>
                        <a:t>Rythme et guidance </a:t>
                      </a:r>
                      <a:endParaRPr lang="fr-BE" sz="16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59781" marR="59781" marT="0" marB="0"/>
                </a:tc>
                <a:tc>
                  <a:txBody>
                    <a:bodyPr/>
                    <a:lstStyle/>
                    <a:p>
                      <a:pPr marL="342900" lvl="0" indent="-342900">
                        <a:lnSpc>
                          <a:spcPct val="107000"/>
                        </a:lnSpc>
                        <a:buFont typeface="Aptos" panose="020B0004020202020204" pitchFamily="34" charset="0"/>
                        <a:buChar char="-"/>
                      </a:pPr>
                      <a:r>
                        <a:rPr lang="fr-BE" sz="1600" kern="100" dirty="0">
                          <a:effectLst/>
                        </a:rPr>
                        <a:t>Temps accordé pour chaque étape</a:t>
                      </a:r>
                    </a:p>
                    <a:p>
                      <a:pPr marL="342900" lvl="0" indent="-342900">
                        <a:lnSpc>
                          <a:spcPct val="107000"/>
                        </a:lnSpc>
                        <a:buFont typeface="Aptos" panose="020B0004020202020204" pitchFamily="34" charset="0"/>
                        <a:buChar char="-"/>
                      </a:pPr>
                      <a:r>
                        <a:rPr lang="fr-BE" sz="1600" kern="100" dirty="0">
                          <a:effectLst/>
                        </a:rPr>
                        <a:t>Pauses pour vérifier la compréhension</a:t>
                      </a:r>
                    </a:p>
                    <a:p>
                      <a:pPr marL="342900" lvl="0" indent="-342900">
                        <a:lnSpc>
                          <a:spcPct val="107000"/>
                        </a:lnSpc>
                        <a:spcAft>
                          <a:spcPts val="800"/>
                        </a:spcAft>
                        <a:buFont typeface="Aptos" panose="020B0004020202020204" pitchFamily="34" charset="0"/>
                        <a:buChar char="-"/>
                      </a:pPr>
                      <a:r>
                        <a:rPr lang="fr-BE" sz="1600" kern="100" dirty="0">
                          <a:effectLst/>
                        </a:rPr>
                        <a:t>Étayage et différenciation individuelle </a:t>
                      </a:r>
                      <a:endParaRPr lang="fr-BE"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9781" marR="59781" marT="0" marB="0"/>
                </a:tc>
                <a:extLst>
                  <a:ext uri="{0D108BD9-81ED-4DB2-BD59-A6C34878D82A}">
                    <a16:rowId xmlns:a16="http://schemas.microsoft.com/office/drawing/2014/main" val="2201389142"/>
                  </a:ext>
                </a:extLst>
              </a:tr>
              <a:tr h="652171">
                <a:tc>
                  <a:txBody>
                    <a:bodyPr/>
                    <a:lstStyle/>
                    <a:p>
                      <a:pPr>
                        <a:lnSpc>
                          <a:spcPct val="107000"/>
                        </a:lnSpc>
                        <a:spcAft>
                          <a:spcPts val="800"/>
                        </a:spcAft>
                      </a:pPr>
                      <a:r>
                        <a:rPr lang="fr-BE" sz="1600" kern="100" dirty="0">
                          <a:solidFill>
                            <a:schemeClr val="tx1"/>
                          </a:solidFill>
                          <a:effectLst/>
                        </a:rPr>
                        <a:t>Déplacement / interaction </a:t>
                      </a:r>
                      <a:endParaRPr lang="fr-BE" sz="16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59781" marR="59781" marT="0" marB="0"/>
                </a:tc>
                <a:tc>
                  <a:txBody>
                    <a:bodyPr/>
                    <a:lstStyle/>
                    <a:p>
                      <a:pPr marL="342900" lvl="0" indent="-342900">
                        <a:lnSpc>
                          <a:spcPct val="107000"/>
                        </a:lnSpc>
                        <a:buFont typeface="Aptos" panose="020B0004020202020204" pitchFamily="34" charset="0"/>
                        <a:buChar char="-"/>
                      </a:pPr>
                      <a:r>
                        <a:rPr lang="fr-BE" sz="1600" kern="100" dirty="0">
                          <a:effectLst/>
                        </a:rPr>
                        <a:t>Supervision globale/stratégique de la classe</a:t>
                      </a:r>
                    </a:p>
                    <a:p>
                      <a:pPr marL="342900" lvl="0" indent="-342900">
                        <a:lnSpc>
                          <a:spcPct val="107000"/>
                        </a:lnSpc>
                        <a:buFont typeface="Aptos" panose="020B0004020202020204" pitchFamily="34" charset="0"/>
                        <a:buChar char="-"/>
                      </a:pPr>
                      <a:r>
                        <a:rPr lang="fr-BE" sz="1600" kern="100" dirty="0">
                          <a:effectLst/>
                        </a:rPr>
                        <a:t>Déplacements fluides et stratégiques</a:t>
                      </a:r>
                    </a:p>
                    <a:p>
                      <a:pPr marL="342900" lvl="0" indent="-342900">
                        <a:lnSpc>
                          <a:spcPct val="107000"/>
                        </a:lnSpc>
                        <a:spcAft>
                          <a:spcPts val="800"/>
                        </a:spcAft>
                        <a:buFont typeface="Aptos" panose="020B0004020202020204" pitchFamily="34" charset="0"/>
                        <a:buChar char="-"/>
                      </a:pPr>
                      <a:r>
                        <a:rPr lang="fr-BE" sz="1600" kern="100" dirty="0">
                          <a:effectLst/>
                        </a:rPr>
                        <a:t>Interactions actives auprès de tous les élèves </a:t>
                      </a:r>
                      <a:endParaRPr lang="fr-BE"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9781" marR="59781" marT="0" marB="0"/>
                </a:tc>
                <a:extLst>
                  <a:ext uri="{0D108BD9-81ED-4DB2-BD59-A6C34878D82A}">
                    <a16:rowId xmlns:a16="http://schemas.microsoft.com/office/drawing/2014/main" val="1073053198"/>
                  </a:ext>
                </a:extLst>
              </a:tr>
            </a:tbl>
          </a:graphicData>
        </a:graphic>
      </p:graphicFrame>
      <p:sp>
        <p:nvSpPr>
          <p:cNvPr id="8" name="ZoneTexte 7">
            <a:extLst>
              <a:ext uri="{FF2B5EF4-FFF2-40B4-BE49-F238E27FC236}">
                <a16:creationId xmlns:a16="http://schemas.microsoft.com/office/drawing/2014/main" id="{53F7FA70-8B81-3FE3-3CBF-EE939B69028C}"/>
              </a:ext>
            </a:extLst>
          </p:cNvPr>
          <p:cNvSpPr txBox="1"/>
          <p:nvPr/>
        </p:nvSpPr>
        <p:spPr>
          <a:xfrm>
            <a:off x="511193" y="3496522"/>
            <a:ext cx="3351559" cy="1631216"/>
          </a:xfrm>
          <a:prstGeom prst="rect">
            <a:avLst/>
          </a:prstGeom>
          <a:noFill/>
        </p:spPr>
        <p:txBody>
          <a:bodyPr wrap="none" rtlCol="0">
            <a:spAutoFit/>
          </a:bodyPr>
          <a:lstStyle/>
          <a:p>
            <a:r>
              <a:rPr lang="fr-BE" sz="2000" dirty="0"/>
              <a:t>Retour sur vos observations :</a:t>
            </a:r>
          </a:p>
          <a:p>
            <a:endParaRPr lang="fr-BE" sz="2000" dirty="0"/>
          </a:p>
          <a:p>
            <a:r>
              <a:rPr lang="fr-BE" sz="2000" dirty="0"/>
              <a:t>-&gt; Reprenons vos critères.</a:t>
            </a:r>
          </a:p>
          <a:p>
            <a:endParaRPr lang="fr-BE" sz="2000" dirty="0"/>
          </a:p>
          <a:p>
            <a:r>
              <a:rPr lang="fr-BE" sz="2000" dirty="0"/>
              <a:t>-&gt; Qu’aviez-vous déjà trouvé ?</a:t>
            </a:r>
          </a:p>
        </p:txBody>
      </p:sp>
      <p:pic>
        <p:nvPicPr>
          <p:cNvPr id="10" name="Image 9">
            <a:extLst>
              <a:ext uri="{FF2B5EF4-FFF2-40B4-BE49-F238E27FC236}">
                <a16:creationId xmlns:a16="http://schemas.microsoft.com/office/drawing/2014/main" id="{7EB780F7-2C3A-7990-472C-3D2C1165225B}"/>
              </a:ext>
            </a:extLst>
          </p:cNvPr>
          <p:cNvPicPr>
            <a:picLocks noChangeAspect="1"/>
          </p:cNvPicPr>
          <p:nvPr/>
        </p:nvPicPr>
        <p:blipFill>
          <a:blip r:embed="rId3"/>
          <a:stretch>
            <a:fillRect/>
          </a:stretch>
        </p:blipFill>
        <p:spPr>
          <a:xfrm>
            <a:off x="2186973" y="53412"/>
            <a:ext cx="2109126" cy="2170797"/>
          </a:xfrm>
          <a:prstGeom prst="rect">
            <a:avLst/>
          </a:prstGeom>
        </p:spPr>
      </p:pic>
      <p:pic>
        <p:nvPicPr>
          <p:cNvPr id="14" name="Image 13" descr="Une image contenant Graphique, conception&#10;&#10;Le contenu généré par l’IA peut être incorrect.">
            <a:extLst>
              <a:ext uri="{FF2B5EF4-FFF2-40B4-BE49-F238E27FC236}">
                <a16:creationId xmlns:a16="http://schemas.microsoft.com/office/drawing/2014/main" id="{46320911-FE2E-5034-C507-678AF96AC995}"/>
              </a:ext>
            </a:extLst>
          </p:cNvPr>
          <p:cNvPicPr>
            <a:picLocks noChangeAspect="1"/>
          </p:cNvPicPr>
          <p:nvPr/>
        </p:nvPicPr>
        <p:blipFill>
          <a:blip r:embed="rId4"/>
          <a:stretch>
            <a:fillRect/>
          </a:stretch>
        </p:blipFill>
        <p:spPr>
          <a:xfrm>
            <a:off x="9356454" y="-22860"/>
            <a:ext cx="1199124" cy="954405"/>
          </a:xfrm>
          <a:prstGeom prst="rect">
            <a:avLst/>
          </a:prstGeom>
        </p:spPr>
      </p:pic>
      <p:pic>
        <p:nvPicPr>
          <p:cNvPr id="20" name="Image 19">
            <a:extLst>
              <a:ext uri="{FF2B5EF4-FFF2-40B4-BE49-F238E27FC236}">
                <a16:creationId xmlns:a16="http://schemas.microsoft.com/office/drawing/2014/main" id="{630DFE9E-843A-BB4B-339D-7C39C863AB5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10943156" y="178649"/>
            <a:ext cx="921376" cy="1505791"/>
          </a:xfrm>
          <a:prstGeom prst="rect">
            <a:avLst/>
          </a:prstGeom>
        </p:spPr>
      </p:pic>
      <p:pic>
        <p:nvPicPr>
          <p:cNvPr id="24" name="Image 23">
            <a:extLst>
              <a:ext uri="{FF2B5EF4-FFF2-40B4-BE49-F238E27FC236}">
                <a16:creationId xmlns:a16="http://schemas.microsoft.com/office/drawing/2014/main" id="{A4D8A6DF-FD0D-5B71-09E5-6252F5765A08}"/>
              </a:ext>
            </a:extLst>
          </p:cNvPr>
          <p:cNvPicPr>
            <a:picLocks noChangeAspect="1"/>
          </p:cNvPicPr>
          <p:nvPr/>
        </p:nvPicPr>
        <p:blipFill>
          <a:blip r:embed="rId7"/>
          <a:stretch>
            <a:fillRect/>
          </a:stretch>
        </p:blipFill>
        <p:spPr>
          <a:xfrm>
            <a:off x="10167999" y="1577268"/>
            <a:ext cx="923925" cy="1038225"/>
          </a:xfrm>
          <a:prstGeom prst="rect">
            <a:avLst/>
          </a:prstGeom>
        </p:spPr>
      </p:pic>
      <p:pic>
        <p:nvPicPr>
          <p:cNvPr id="28" name="Image 27" descr="Une image contenant croquis, dessin, clipart, illustration&#10;&#10;Le contenu généré par l’IA peut être incorrect.">
            <a:extLst>
              <a:ext uri="{FF2B5EF4-FFF2-40B4-BE49-F238E27FC236}">
                <a16:creationId xmlns:a16="http://schemas.microsoft.com/office/drawing/2014/main" id="{271F19B9-8A3B-FCD5-0DDF-463BBD1124EE}"/>
              </a:ext>
            </a:extLst>
          </p:cNvPr>
          <p:cNvPicPr>
            <a:picLocks noChangeAspect="1"/>
          </p:cNvPicPr>
          <p:nvPr/>
        </p:nvPicPr>
        <p:blipFill>
          <a:blip r:embed="rId8"/>
          <a:stretch>
            <a:fillRect/>
          </a:stretch>
        </p:blipFill>
        <p:spPr>
          <a:xfrm>
            <a:off x="11155872" y="2218661"/>
            <a:ext cx="986800" cy="992163"/>
          </a:xfrm>
          <a:prstGeom prst="rect">
            <a:avLst/>
          </a:prstGeom>
        </p:spPr>
      </p:pic>
      <p:pic>
        <p:nvPicPr>
          <p:cNvPr id="30" name="Image 29" descr="Une image contenant dessin, illustration, dessin humoristique, Dessin d’enfant&#10;&#10;Le contenu généré par l’IA peut être incorrect.">
            <a:extLst>
              <a:ext uri="{FF2B5EF4-FFF2-40B4-BE49-F238E27FC236}">
                <a16:creationId xmlns:a16="http://schemas.microsoft.com/office/drawing/2014/main" id="{F1738E5C-7E8A-D691-4248-49F13F7F3520}"/>
              </a:ext>
            </a:extLst>
          </p:cNvPr>
          <p:cNvPicPr>
            <a:picLocks noChangeAspect="1"/>
          </p:cNvPicPr>
          <p:nvPr/>
        </p:nvPicPr>
        <p:blipFill>
          <a:blip r:embed="rId9"/>
          <a:stretch>
            <a:fillRect/>
          </a:stretch>
        </p:blipFill>
        <p:spPr>
          <a:xfrm>
            <a:off x="10125434" y="3381746"/>
            <a:ext cx="1635443" cy="1121784"/>
          </a:xfrm>
          <a:prstGeom prst="rect">
            <a:avLst/>
          </a:prstGeom>
        </p:spPr>
      </p:pic>
      <p:pic>
        <p:nvPicPr>
          <p:cNvPr id="32" name="Image 31" descr="Une image contenant Graphique, Police&#10;&#10;Le contenu généré par l’IA peut être incorrect.">
            <a:extLst>
              <a:ext uri="{FF2B5EF4-FFF2-40B4-BE49-F238E27FC236}">
                <a16:creationId xmlns:a16="http://schemas.microsoft.com/office/drawing/2014/main" id="{255CFF64-BAD2-D91E-7B44-652537E1805E}"/>
              </a:ext>
            </a:extLst>
          </p:cNvPr>
          <p:cNvPicPr>
            <a:picLocks noChangeAspect="1"/>
          </p:cNvPicPr>
          <p:nvPr/>
        </p:nvPicPr>
        <p:blipFill>
          <a:blip r:embed="rId10"/>
          <a:stretch>
            <a:fillRect/>
          </a:stretch>
        </p:blipFill>
        <p:spPr>
          <a:xfrm>
            <a:off x="8870250" y="4163064"/>
            <a:ext cx="1133474" cy="852487"/>
          </a:xfrm>
          <a:prstGeom prst="rect">
            <a:avLst/>
          </a:prstGeom>
        </p:spPr>
      </p:pic>
      <p:pic>
        <p:nvPicPr>
          <p:cNvPr id="36" name="Image 35" descr="Une image contenant sablier&#10;&#10;Le contenu généré par l’IA peut être incorrect.">
            <a:extLst>
              <a:ext uri="{FF2B5EF4-FFF2-40B4-BE49-F238E27FC236}">
                <a16:creationId xmlns:a16="http://schemas.microsoft.com/office/drawing/2014/main" id="{19A0C470-C057-B580-405A-B2EF183FC307}"/>
              </a:ext>
            </a:extLst>
          </p:cNvPr>
          <p:cNvPicPr>
            <a:picLocks noChangeAspect="1"/>
          </p:cNvPicPr>
          <p:nvPr/>
        </p:nvPicPr>
        <p:blipFill>
          <a:blip r:embed="rId11"/>
          <a:stretch>
            <a:fillRect/>
          </a:stretch>
        </p:blipFill>
        <p:spPr>
          <a:xfrm>
            <a:off x="10563466" y="5111414"/>
            <a:ext cx="592406" cy="852487"/>
          </a:xfrm>
          <a:prstGeom prst="rect">
            <a:avLst/>
          </a:prstGeom>
        </p:spPr>
      </p:pic>
      <p:pic>
        <p:nvPicPr>
          <p:cNvPr id="38" name="Image 37" descr="Une image contenant croquis, cercle, noir, Graphique&#10;&#10;Le contenu généré par l’IA peut être incorrect.">
            <a:extLst>
              <a:ext uri="{FF2B5EF4-FFF2-40B4-BE49-F238E27FC236}">
                <a16:creationId xmlns:a16="http://schemas.microsoft.com/office/drawing/2014/main" id="{145BC23A-E68D-1EB3-3230-2B90310CDA23}"/>
              </a:ext>
            </a:extLst>
          </p:cNvPr>
          <p:cNvPicPr>
            <a:picLocks noChangeAspect="1"/>
          </p:cNvPicPr>
          <p:nvPr/>
        </p:nvPicPr>
        <p:blipFill>
          <a:blip r:embed="rId12"/>
          <a:stretch>
            <a:fillRect/>
          </a:stretch>
        </p:blipFill>
        <p:spPr>
          <a:xfrm>
            <a:off x="10351407" y="6208873"/>
            <a:ext cx="804465" cy="438799"/>
          </a:xfrm>
          <a:prstGeom prst="rect">
            <a:avLst/>
          </a:prstGeom>
        </p:spPr>
      </p:pic>
      <p:pic>
        <p:nvPicPr>
          <p:cNvPr id="42" name="Image 41" descr="Une image contenant noir, obscurité, capture d’écran, noir et blanc&#10;&#10;Le contenu généré par l’IA peut être incorrect.">
            <a:extLst>
              <a:ext uri="{FF2B5EF4-FFF2-40B4-BE49-F238E27FC236}">
                <a16:creationId xmlns:a16="http://schemas.microsoft.com/office/drawing/2014/main" id="{1E9F493B-AE8B-C30C-7522-BF3281F2EB9F}"/>
              </a:ext>
            </a:extLst>
          </p:cNvPr>
          <p:cNvPicPr>
            <a:picLocks noChangeAspect="1"/>
          </p:cNvPicPr>
          <p:nvPr/>
        </p:nvPicPr>
        <p:blipFill>
          <a:blip r:embed="rId13"/>
          <a:stretch>
            <a:fillRect/>
          </a:stretch>
        </p:blipFill>
        <p:spPr>
          <a:xfrm>
            <a:off x="11121754" y="5861281"/>
            <a:ext cx="899208" cy="903682"/>
          </a:xfrm>
          <a:prstGeom prst="rect">
            <a:avLst/>
          </a:prstGeom>
        </p:spPr>
      </p:pic>
      <p:grpSp>
        <p:nvGrpSpPr>
          <p:cNvPr id="43" name="Groupe 42">
            <a:extLst>
              <a:ext uri="{FF2B5EF4-FFF2-40B4-BE49-F238E27FC236}">
                <a16:creationId xmlns:a16="http://schemas.microsoft.com/office/drawing/2014/main" id="{07441BD6-10E7-72A0-905E-1700F51F4CED}"/>
              </a:ext>
            </a:extLst>
          </p:cNvPr>
          <p:cNvGrpSpPr/>
          <p:nvPr/>
        </p:nvGrpSpPr>
        <p:grpSpPr>
          <a:xfrm>
            <a:off x="43304" y="121654"/>
            <a:ext cx="1698999" cy="1631216"/>
            <a:chOff x="9207705" y="1532732"/>
            <a:chExt cx="2448267" cy="2353003"/>
          </a:xfrm>
        </p:grpSpPr>
        <p:pic>
          <p:nvPicPr>
            <p:cNvPr id="44" name="Image 43">
              <a:extLst>
                <a:ext uri="{FF2B5EF4-FFF2-40B4-BE49-F238E27FC236}">
                  <a16:creationId xmlns:a16="http://schemas.microsoft.com/office/drawing/2014/main" id="{8C692B59-6FB6-5A50-BF72-A2727C5852BF}"/>
                </a:ext>
              </a:extLst>
            </p:cNvPr>
            <p:cNvPicPr>
              <a:picLocks noChangeAspect="1"/>
            </p:cNvPicPr>
            <p:nvPr/>
          </p:nvPicPr>
          <p:blipFill>
            <a:blip r:embed="rId14"/>
            <a:stretch>
              <a:fillRect/>
            </a:stretch>
          </p:blipFill>
          <p:spPr>
            <a:xfrm>
              <a:off x="9207705" y="1532732"/>
              <a:ext cx="2448267" cy="2353003"/>
            </a:xfrm>
            <a:prstGeom prst="rect">
              <a:avLst/>
            </a:prstGeom>
          </p:spPr>
        </p:pic>
        <p:sp>
          <p:nvSpPr>
            <p:cNvPr id="45" name="ZoneTexte 44">
              <a:extLst>
                <a:ext uri="{FF2B5EF4-FFF2-40B4-BE49-F238E27FC236}">
                  <a16:creationId xmlns:a16="http://schemas.microsoft.com/office/drawing/2014/main" id="{499F1E6C-5135-9E89-32BA-82A4A2E25CEC}"/>
                </a:ext>
              </a:extLst>
            </p:cNvPr>
            <p:cNvSpPr txBox="1"/>
            <p:nvPr/>
          </p:nvSpPr>
          <p:spPr>
            <a:xfrm>
              <a:off x="10049700" y="2995414"/>
              <a:ext cx="961476" cy="399567"/>
            </a:xfrm>
            <a:prstGeom prst="rect">
              <a:avLst/>
            </a:prstGeom>
            <a:noFill/>
          </p:spPr>
          <p:txBody>
            <a:bodyPr wrap="square" rtlCol="0">
              <a:spAutoFit/>
            </a:bodyPr>
            <a:lstStyle/>
            <a:p>
              <a:r>
                <a:rPr lang="fr-BE" sz="1200" dirty="0"/>
                <a:t>20min</a:t>
              </a:r>
            </a:p>
          </p:txBody>
        </p:sp>
      </p:grpSp>
    </p:spTree>
    <p:extLst>
      <p:ext uri="{BB962C8B-B14F-4D97-AF65-F5344CB8AC3E}">
        <p14:creationId xmlns:p14="http://schemas.microsoft.com/office/powerpoint/2010/main" val="33725954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CC1F8F-3766-3FF3-FC3E-3A0C0BE6B398}"/>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CA8CBB46-D620-CB6C-7F39-A8B0C6DF1EBD}"/>
              </a:ext>
            </a:extLst>
          </p:cNvPr>
          <p:cNvSpPr>
            <a:spLocks noGrp="1"/>
          </p:cNvSpPr>
          <p:nvPr>
            <p:ph type="title"/>
          </p:nvPr>
        </p:nvSpPr>
        <p:spPr>
          <a:xfrm>
            <a:off x="898397" y="406908"/>
            <a:ext cx="9720072" cy="534924"/>
          </a:xfrm>
        </p:spPr>
        <p:txBody>
          <a:bodyPr>
            <a:normAutofit fontScale="90000"/>
          </a:bodyPr>
          <a:lstStyle/>
          <a:p>
            <a:pPr algn="ctr"/>
            <a:r>
              <a:rPr lang="fr-BE" dirty="0">
                <a:solidFill>
                  <a:srgbClr val="0070C0"/>
                </a:solidFill>
              </a:rPr>
              <a:t>Pour aller plus loin dans le modèle</a:t>
            </a:r>
          </a:p>
        </p:txBody>
      </p:sp>
      <p:pic>
        <p:nvPicPr>
          <p:cNvPr id="5" name="Image 4">
            <a:extLst>
              <a:ext uri="{FF2B5EF4-FFF2-40B4-BE49-F238E27FC236}">
                <a16:creationId xmlns:a16="http://schemas.microsoft.com/office/drawing/2014/main" id="{CD4EE3F0-7A37-8105-15F3-21950FC543E8}"/>
              </a:ext>
            </a:extLst>
          </p:cNvPr>
          <p:cNvPicPr>
            <a:picLocks noChangeAspect="1"/>
          </p:cNvPicPr>
          <p:nvPr/>
        </p:nvPicPr>
        <p:blipFill>
          <a:blip r:embed="rId3"/>
          <a:stretch>
            <a:fillRect/>
          </a:stretch>
        </p:blipFill>
        <p:spPr>
          <a:xfrm>
            <a:off x="1698497" y="2031456"/>
            <a:ext cx="8623494" cy="4140743"/>
          </a:xfrm>
          <a:prstGeom prst="rect">
            <a:avLst/>
          </a:prstGeom>
        </p:spPr>
      </p:pic>
      <p:sp>
        <p:nvSpPr>
          <p:cNvPr id="6" name="ZoneTexte 5">
            <a:extLst>
              <a:ext uri="{FF2B5EF4-FFF2-40B4-BE49-F238E27FC236}">
                <a16:creationId xmlns:a16="http://schemas.microsoft.com/office/drawing/2014/main" id="{1BBCE749-ADC7-7069-801E-174C9DBE6B21}"/>
              </a:ext>
            </a:extLst>
          </p:cNvPr>
          <p:cNvSpPr txBox="1"/>
          <p:nvPr/>
        </p:nvSpPr>
        <p:spPr>
          <a:xfrm>
            <a:off x="1277007" y="1071145"/>
            <a:ext cx="10562896" cy="830997"/>
          </a:xfrm>
          <a:prstGeom prst="rect">
            <a:avLst/>
          </a:prstGeom>
          <a:noFill/>
        </p:spPr>
        <p:txBody>
          <a:bodyPr wrap="square" rtlCol="0">
            <a:spAutoFit/>
          </a:bodyPr>
          <a:lstStyle/>
          <a:p>
            <a:r>
              <a:rPr lang="fr-BE" sz="2400" dirty="0"/>
              <a:t>Rappel : « Modelage » sur l’activité de lecture « Bonjour Docteur » – Stratégies de lecture (Programme PARLER).</a:t>
            </a:r>
          </a:p>
        </p:txBody>
      </p:sp>
      <p:sp>
        <p:nvSpPr>
          <p:cNvPr id="3" name="ZoneTexte 2">
            <a:extLst>
              <a:ext uri="{FF2B5EF4-FFF2-40B4-BE49-F238E27FC236}">
                <a16:creationId xmlns:a16="http://schemas.microsoft.com/office/drawing/2014/main" id="{F3134244-553F-C205-10BC-630C2E07B8B1}"/>
              </a:ext>
            </a:extLst>
          </p:cNvPr>
          <p:cNvSpPr txBox="1"/>
          <p:nvPr/>
        </p:nvSpPr>
        <p:spPr>
          <a:xfrm>
            <a:off x="787444" y="6086069"/>
            <a:ext cx="10952392" cy="430887"/>
          </a:xfrm>
          <a:prstGeom prst="rect">
            <a:avLst/>
          </a:prstGeom>
          <a:noFill/>
        </p:spPr>
        <p:txBody>
          <a:bodyPr wrap="square" rtlCol="0">
            <a:spAutoFit/>
          </a:bodyPr>
          <a:lstStyle/>
          <a:p>
            <a:r>
              <a:rPr lang="fr-BE" sz="2200" dirty="0">
                <a:solidFill>
                  <a:srgbClr val="00B050"/>
                </a:solidFill>
                <a:sym typeface="Wingdings" panose="05000000000000000000" pitchFamily="2" charset="2"/>
              </a:rPr>
              <a:t>-&gt; A quelle étape de l’enseignement explicite cela correspond-il ?</a:t>
            </a:r>
            <a:endParaRPr lang="fr-BE" sz="2200" dirty="0">
              <a:solidFill>
                <a:srgbClr val="00B050"/>
              </a:solidFill>
            </a:endParaRPr>
          </a:p>
        </p:txBody>
      </p:sp>
    </p:spTree>
    <p:extLst>
      <p:ext uri="{BB962C8B-B14F-4D97-AF65-F5344CB8AC3E}">
        <p14:creationId xmlns:p14="http://schemas.microsoft.com/office/powerpoint/2010/main" val="3207584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F2CE75-5B6D-2307-443F-2303EE0DD7A2}"/>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C54DF87F-4B12-EBE5-9D59-3178F9890EA6}"/>
              </a:ext>
            </a:extLst>
          </p:cNvPr>
          <p:cNvSpPr>
            <a:spLocks noGrp="1"/>
          </p:cNvSpPr>
          <p:nvPr>
            <p:ph type="title"/>
          </p:nvPr>
        </p:nvSpPr>
        <p:spPr>
          <a:xfrm>
            <a:off x="898397" y="406908"/>
            <a:ext cx="9720072" cy="534924"/>
          </a:xfrm>
        </p:spPr>
        <p:txBody>
          <a:bodyPr>
            <a:normAutofit fontScale="90000"/>
          </a:bodyPr>
          <a:lstStyle/>
          <a:p>
            <a:pPr algn="ctr"/>
            <a:r>
              <a:rPr lang="fr-BE" dirty="0">
                <a:solidFill>
                  <a:srgbClr val="0070C0"/>
                </a:solidFill>
              </a:rPr>
              <a:t>Pour aller plus loin dans le modèle</a:t>
            </a:r>
          </a:p>
        </p:txBody>
      </p:sp>
      <p:pic>
        <p:nvPicPr>
          <p:cNvPr id="4" name="Image 3">
            <a:extLst>
              <a:ext uri="{FF2B5EF4-FFF2-40B4-BE49-F238E27FC236}">
                <a16:creationId xmlns:a16="http://schemas.microsoft.com/office/drawing/2014/main" id="{8E227D35-1565-F1AA-574A-6E5EE03CACFC}"/>
              </a:ext>
            </a:extLst>
          </p:cNvPr>
          <p:cNvPicPr>
            <a:picLocks noChangeAspect="1"/>
          </p:cNvPicPr>
          <p:nvPr/>
        </p:nvPicPr>
        <p:blipFill>
          <a:blip r:embed="rId2"/>
          <a:stretch>
            <a:fillRect/>
          </a:stretch>
        </p:blipFill>
        <p:spPr>
          <a:xfrm>
            <a:off x="4568904" y="1476756"/>
            <a:ext cx="7003291" cy="5097447"/>
          </a:xfrm>
          <a:prstGeom prst="rect">
            <a:avLst/>
          </a:prstGeom>
        </p:spPr>
      </p:pic>
      <p:sp>
        <p:nvSpPr>
          <p:cNvPr id="3" name="ZoneTexte 2">
            <a:extLst>
              <a:ext uri="{FF2B5EF4-FFF2-40B4-BE49-F238E27FC236}">
                <a16:creationId xmlns:a16="http://schemas.microsoft.com/office/drawing/2014/main" id="{127A0CED-F8AB-D5A5-F08E-F4A8AB30ECB2}"/>
              </a:ext>
            </a:extLst>
          </p:cNvPr>
          <p:cNvSpPr txBox="1"/>
          <p:nvPr/>
        </p:nvSpPr>
        <p:spPr>
          <a:xfrm>
            <a:off x="619803" y="5371346"/>
            <a:ext cx="10952392" cy="769441"/>
          </a:xfrm>
          <a:prstGeom prst="rect">
            <a:avLst/>
          </a:prstGeom>
          <a:noFill/>
        </p:spPr>
        <p:txBody>
          <a:bodyPr wrap="square" rtlCol="0">
            <a:spAutoFit/>
          </a:bodyPr>
          <a:lstStyle/>
          <a:p>
            <a:pPr marL="342900" indent="-342900">
              <a:buFont typeface="Wingdings" panose="05000000000000000000" pitchFamily="2" charset="2"/>
              <a:buChar char="è"/>
            </a:pPr>
            <a:r>
              <a:rPr lang="fr-BE" sz="2200" dirty="0">
                <a:solidFill>
                  <a:srgbClr val="00B050"/>
                </a:solidFill>
                <a:sym typeface="Wingdings" panose="05000000000000000000" pitchFamily="2" charset="2"/>
              </a:rPr>
              <a:t>A quelle étape </a:t>
            </a:r>
          </a:p>
          <a:p>
            <a:r>
              <a:rPr lang="fr-BE" sz="2200" dirty="0">
                <a:solidFill>
                  <a:srgbClr val="00B050"/>
                </a:solidFill>
                <a:sym typeface="Wingdings" panose="05000000000000000000" pitchFamily="2" charset="2"/>
              </a:rPr>
              <a:t>cela correspond-il ?</a:t>
            </a:r>
            <a:endParaRPr lang="fr-BE" sz="2200" dirty="0">
              <a:solidFill>
                <a:srgbClr val="00B050"/>
              </a:solidFill>
            </a:endParaRPr>
          </a:p>
        </p:txBody>
      </p:sp>
      <p:sp>
        <p:nvSpPr>
          <p:cNvPr id="5" name="ZoneTexte 4">
            <a:extLst>
              <a:ext uri="{FF2B5EF4-FFF2-40B4-BE49-F238E27FC236}">
                <a16:creationId xmlns:a16="http://schemas.microsoft.com/office/drawing/2014/main" id="{0250199D-5832-63F3-1FD9-C9094939608D}"/>
              </a:ext>
            </a:extLst>
          </p:cNvPr>
          <p:cNvSpPr txBox="1"/>
          <p:nvPr/>
        </p:nvSpPr>
        <p:spPr>
          <a:xfrm>
            <a:off x="814551" y="941832"/>
            <a:ext cx="10562896" cy="830997"/>
          </a:xfrm>
          <a:prstGeom prst="rect">
            <a:avLst/>
          </a:prstGeom>
          <a:noFill/>
        </p:spPr>
        <p:txBody>
          <a:bodyPr wrap="square" rtlCol="0">
            <a:spAutoFit/>
          </a:bodyPr>
          <a:lstStyle/>
          <a:p>
            <a:r>
              <a:rPr lang="fr-BE" sz="2400" dirty="0"/>
              <a:t>Rappel : « Modelage » sur l’activité de lecture « Bonjour Docteur » – Stratégies de lecture (Programme PARLER).</a:t>
            </a:r>
          </a:p>
        </p:txBody>
      </p:sp>
    </p:spTree>
    <p:extLst>
      <p:ext uri="{BB962C8B-B14F-4D97-AF65-F5344CB8AC3E}">
        <p14:creationId xmlns:p14="http://schemas.microsoft.com/office/powerpoint/2010/main" val="523784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169A9E12-EAF3-8E19-FE7F-79068D2EC5C9}"/>
              </a:ext>
            </a:extLst>
          </p:cNvPr>
          <p:cNvSpPr txBox="1"/>
          <p:nvPr/>
        </p:nvSpPr>
        <p:spPr>
          <a:xfrm>
            <a:off x="900560" y="1859340"/>
            <a:ext cx="7224094" cy="3416320"/>
          </a:xfrm>
          <a:prstGeom prst="rect">
            <a:avLst/>
          </a:prstGeom>
          <a:noFill/>
        </p:spPr>
        <p:txBody>
          <a:bodyPr wrap="none" rtlCol="0">
            <a:spAutoFit/>
          </a:bodyPr>
          <a:lstStyle/>
          <a:p>
            <a:pPr marL="457200" indent="-457200">
              <a:buAutoNum type="arabicPeriod"/>
            </a:pPr>
            <a:r>
              <a:rPr lang="fr-BE" sz="2400" dirty="0"/>
              <a:t>Regarde la vidéo.</a:t>
            </a:r>
          </a:p>
          <a:p>
            <a:pPr marL="457200" indent="-457200">
              <a:buAutoNum type="arabicPeriod"/>
            </a:pPr>
            <a:endParaRPr lang="fr-BE" sz="2400" dirty="0"/>
          </a:p>
          <a:p>
            <a:pPr marL="457200" indent="-457200">
              <a:buAutoNum type="arabicPeriod"/>
            </a:pPr>
            <a:endParaRPr lang="fr-BE" sz="2400" dirty="0"/>
          </a:p>
          <a:p>
            <a:pPr marL="457200" indent="-457200">
              <a:buAutoNum type="arabicPeriod"/>
            </a:pPr>
            <a:endParaRPr lang="fr-BE" sz="2400" dirty="0"/>
          </a:p>
          <a:p>
            <a:pPr marL="457200" indent="-457200">
              <a:buAutoNum type="arabicPeriod"/>
            </a:pPr>
            <a:endParaRPr lang="fr-BE" sz="2400" dirty="0"/>
          </a:p>
          <a:p>
            <a:pPr marL="457200" indent="-457200">
              <a:buAutoNum type="arabicPeriod"/>
            </a:pPr>
            <a:r>
              <a:rPr lang="fr-BE" sz="2400" dirty="0"/>
              <a:t>S’agit-il d’un modelage ?</a:t>
            </a:r>
          </a:p>
          <a:p>
            <a:pPr marL="457200" indent="-457200">
              <a:buAutoNum type="arabicPeriod"/>
            </a:pPr>
            <a:endParaRPr lang="fr-BE" sz="2400" dirty="0"/>
          </a:p>
          <a:p>
            <a:pPr marL="457200" indent="-457200">
              <a:buAutoNum type="arabicPeriod"/>
            </a:pPr>
            <a:endParaRPr lang="fr-BE" sz="2400" dirty="0"/>
          </a:p>
          <a:p>
            <a:pPr marL="457200" indent="-457200">
              <a:buAutoNum type="arabicPeriod"/>
            </a:pPr>
            <a:r>
              <a:rPr lang="fr-BE" sz="2400" dirty="0"/>
              <a:t>Propose des pistes d’amélioration en utilisant la grille.</a:t>
            </a:r>
          </a:p>
        </p:txBody>
      </p:sp>
      <p:sp>
        <p:nvSpPr>
          <p:cNvPr id="6" name="Titre 1">
            <a:extLst>
              <a:ext uri="{FF2B5EF4-FFF2-40B4-BE49-F238E27FC236}">
                <a16:creationId xmlns:a16="http://schemas.microsoft.com/office/drawing/2014/main" id="{23D1E441-9E1E-0D6F-81B2-BEE6AAE11131}"/>
              </a:ext>
            </a:extLst>
          </p:cNvPr>
          <p:cNvSpPr txBox="1">
            <a:spLocks/>
          </p:cNvSpPr>
          <p:nvPr/>
        </p:nvSpPr>
        <p:spPr>
          <a:xfrm>
            <a:off x="2138295" y="195641"/>
            <a:ext cx="9720072" cy="1499616"/>
          </a:xfrm>
          <a:prstGeom prst="rect">
            <a:avLst/>
          </a:prstGeom>
        </p:spPr>
        <p:txBody>
          <a:bodyPr vert="horz" lIns="91440" tIns="45720" rIns="91440" bIns="45720" rtlCol="0" anchor="ctr">
            <a:normAutofit/>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r>
              <a:rPr lang="fr-BE" dirty="0"/>
              <a:t>5. Exercices sur le modelage (B)</a:t>
            </a:r>
          </a:p>
        </p:txBody>
      </p:sp>
      <p:pic>
        <p:nvPicPr>
          <p:cNvPr id="8" name="Image 7">
            <a:extLst>
              <a:ext uri="{FF2B5EF4-FFF2-40B4-BE49-F238E27FC236}">
                <a16:creationId xmlns:a16="http://schemas.microsoft.com/office/drawing/2014/main" id="{B8CC97AC-6AC3-F078-944C-FCC969443E7C}"/>
              </a:ext>
            </a:extLst>
          </p:cNvPr>
          <p:cNvPicPr>
            <a:picLocks noChangeAspect="1"/>
          </p:cNvPicPr>
          <p:nvPr/>
        </p:nvPicPr>
        <p:blipFill>
          <a:blip r:embed="rId3"/>
          <a:stretch>
            <a:fillRect/>
          </a:stretch>
        </p:blipFill>
        <p:spPr>
          <a:xfrm>
            <a:off x="6258153" y="1259380"/>
            <a:ext cx="1981477" cy="1848108"/>
          </a:xfrm>
          <a:prstGeom prst="rect">
            <a:avLst/>
          </a:prstGeom>
        </p:spPr>
      </p:pic>
      <p:pic>
        <p:nvPicPr>
          <p:cNvPr id="10" name="Image 9">
            <a:extLst>
              <a:ext uri="{FF2B5EF4-FFF2-40B4-BE49-F238E27FC236}">
                <a16:creationId xmlns:a16="http://schemas.microsoft.com/office/drawing/2014/main" id="{FC4252F5-7681-3846-22C8-166C3E2DB80A}"/>
              </a:ext>
            </a:extLst>
          </p:cNvPr>
          <p:cNvPicPr>
            <a:picLocks noChangeAspect="1"/>
          </p:cNvPicPr>
          <p:nvPr/>
        </p:nvPicPr>
        <p:blipFill>
          <a:blip r:embed="rId4"/>
          <a:stretch>
            <a:fillRect/>
          </a:stretch>
        </p:blipFill>
        <p:spPr>
          <a:xfrm>
            <a:off x="9264380" y="993868"/>
            <a:ext cx="2593987" cy="2379132"/>
          </a:xfrm>
          <a:prstGeom prst="rect">
            <a:avLst/>
          </a:prstGeom>
        </p:spPr>
      </p:pic>
      <p:grpSp>
        <p:nvGrpSpPr>
          <p:cNvPr id="11" name="Groupe 10">
            <a:extLst>
              <a:ext uri="{FF2B5EF4-FFF2-40B4-BE49-F238E27FC236}">
                <a16:creationId xmlns:a16="http://schemas.microsoft.com/office/drawing/2014/main" id="{74FFBBA5-C0C4-031A-C607-3FE3A08FBAA8}"/>
              </a:ext>
            </a:extLst>
          </p:cNvPr>
          <p:cNvGrpSpPr/>
          <p:nvPr/>
        </p:nvGrpSpPr>
        <p:grpSpPr>
          <a:xfrm>
            <a:off x="0" y="0"/>
            <a:ext cx="1698999" cy="1631216"/>
            <a:chOff x="9207705" y="1532732"/>
            <a:chExt cx="2448267" cy="2353003"/>
          </a:xfrm>
        </p:grpSpPr>
        <p:pic>
          <p:nvPicPr>
            <p:cNvPr id="12" name="Image 11">
              <a:extLst>
                <a:ext uri="{FF2B5EF4-FFF2-40B4-BE49-F238E27FC236}">
                  <a16:creationId xmlns:a16="http://schemas.microsoft.com/office/drawing/2014/main" id="{B1F5F204-90F4-3236-E7D5-E451744B47DF}"/>
                </a:ext>
              </a:extLst>
            </p:cNvPr>
            <p:cNvPicPr>
              <a:picLocks noChangeAspect="1"/>
            </p:cNvPicPr>
            <p:nvPr/>
          </p:nvPicPr>
          <p:blipFill>
            <a:blip r:embed="rId5"/>
            <a:stretch>
              <a:fillRect/>
            </a:stretch>
          </p:blipFill>
          <p:spPr>
            <a:xfrm>
              <a:off x="9207705" y="1532732"/>
              <a:ext cx="2448267" cy="2353003"/>
            </a:xfrm>
            <a:prstGeom prst="rect">
              <a:avLst/>
            </a:prstGeom>
          </p:spPr>
        </p:pic>
        <p:sp>
          <p:nvSpPr>
            <p:cNvPr id="13" name="ZoneTexte 12">
              <a:extLst>
                <a:ext uri="{FF2B5EF4-FFF2-40B4-BE49-F238E27FC236}">
                  <a16:creationId xmlns:a16="http://schemas.microsoft.com/office/drawing/2014/main" id="{23ECA289-9E29-96A7-E1B3-A561F8613D1F}"/>
                </a:ext>
              </a:extLst>
            </p:cNvPr>
            <p:cNvSpPr txBox="1"/>
            <p:nvPr/>
          </p:nvSpPr>
          <p:spPr>
            <a:xfrm>
              <a:off x="10049700" y="2995414"/>
              <a:ext cx="961476" cy="399567"/>
            </a:xfrm>
            <a:prstGeom prst="rect">
              <a:avLst/>
            </a:prstGeom>
            <a:noFill/>
          </p:spPr>
          <p:txBody>
            <a:bodyPr wrap="square" rtlCol="0">
              <a:spAutoFit/>
            </a:bodyPr>
            <a:lstStyle/>
            <a:p>
              <a:r>
                <a:rPr lang="fr-BE" sz="1200" dirty="0"/>
                <a:t>20min</a:t>
              </a:r>
            </a:p>
          </p:txBody>
        </p:sp>
      </p:grpSp>
    </p:spTree>
    <p:extLst>
      <p:ext uri="{BB962C8B-B14F-4D97-AF65-F5344CB8AC3E}">
        <p14:creationId xmlns:p14="http://schemas.microsoft.com/office/powerpoint/2010/main" val="3182195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61657BD-3333-446A-A16A-CBDC77C8E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4572002"/>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BE"/>
          </a:p>
        </p:txBody>
      </p:sp>
      <p:sp>
        <p:nvSpPr>
          <p:cNvPr id="10" name="Rectangle 9">
            <a:extLst>
              <a:ext uri="{FF2B5EF4-FFF2-40B4-BE49-F238E27FC236}">
                <a16:creationId xmlns:a16="http://schemas.microsoft.com/office/drawing/2014/main" id="{52CAFF06-4D3A-42A5-8614-B1FA47EA0F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7" y="643467"/>
            <a:ext cx="10905066" cy="5571066"/>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 3">
            <a:extLst>
              <a:ext uri="{FF2B5EF4-FFF2-40B4-BE49-F238E27FC236}">
                <a16:creationId xmlns:a16="http://schemas.microsoft.com/office/drawing/2014/main" id="{DA197B9D-BE86-C329-1656-3B03863CE582}"/>
              </a:ext>
            </a:extLst>
          </p:cNvPr>
          <p:cNvPicPr>
            <a:picLocks noChangeAspect="1"/>
          </p:cNvPicPr>
          <p:nvPr/>
        </p:nvPicPr>
        <p:blipFill>
          <a:blip r:embed="rId3"/>
          <a:stretch>
            <a:fillRect/>
          </a:stretch>
        </p:blipFill>
        <p:spPr>
          <a:xfrm>
            <a:off x="1152164" y="1082821"/>
            <a:ext cx="9622029" cy="4692357"/>
          </a:xfrm>
          <a:prstGeom prst="rect">
            <a:avLst/>
          </a:prstGeom>
        </p:spPr>
      </p:pic>
      <p:pic>
        <p:nvPicPr>
          <p:cNvPr id="3" name="Image 2">
            <a:extLst>
              <a:ext uri="{FF2B5EF4-FFF2-40B4-BE49-F238E27FC236}">
                <a16:creationId xmlns:a16="http://schemas.microsoft.com/office/drawing/2014/main" id="{2C15D30B-64DD-9B07-DA2F-F1AD6D34CF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29865" y="4249016"/>
            <a:ext cx="1289592" cy="1514119"/>
          </a:xfrm>
          <a:prstGeom prst="rect">
            <a:avLst/>
          </a:prstGeom>
        </p:spPr>
      </p:pic>
      <p:sp>
        <p:nvSpPr>
          <p:cNvPr id="5" name="ZoneTexte 4">
            <a:extLst>
              <a:ext uri="{FF2B5EF4-FFF2-40B4-BE49-F238E27FC236}">
                <a16:creationId xmlns:a16="http://schemas.microsoft.com/office/drawing/2014/main" id="{77703079-0DFE-706A-E135-4776F0B80F95}"/>
              </a:ext>
            </a:extLst>
          </p:cNvPr>
          <p:cNvSpPr txBox="1"/>
          <p:nvPr/>
        </p:nvSpPr>
        <p:spPr>
          <a:xfrm>
            <a:off x="8846052" y="5578469"/>
            <a:ext cx="576248" cy="369332"/>
          </a:xfrm>
          <a:prstGeom prst="rect">
            <a:avLst/>
          </a:prstGeom>
          <a:noFill/>
        </p:spPr>
        <p:txBody>
          <a:bodyPr wrap="none" rtlCol="0">
            <a:spAutoFit/>
          </a:bodyPr>
          <a:lstStyle/>
          <a:p>
            <a:r>
              <a:rPr lang="fr-BE" dirty="0"/>
              <a:t>P. 8 </a:t>
            </a:r>
          </a:p>
        </p:txBody>
      </p:sp>
    </p:spTree>
    <p:extLst>
      <p:ext uri="{BB962C8B-B14F-4D97-AF65-F5344CB8AC3E}">
        <p14:creationId xmlns:p14="http://schemas.microsoft.com/office/powerpoint/2010/main" val="280694647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22953FD7-F17A-4D8D-8237-93E8D567166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F7422F06-6017-4361-8872-E0E2CEB20B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4819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ZoneTexte 2">
            <a:extLst>
              <a:ext uri="{FF2B5EF4-FFF2-40B4-BE49-F238E27FC236}">
                <a16:creationId xmlns:a16="http://schemas.microsoft.com/office/drawing/2014/main" id="{37865AD7-5D31-B0B7-D33F-07B666B374DE}"/>
              </a:ext>
            </a:extLst>
          </p:cNvPr>
          <p:cNvSpPr txBox="1"/>
          <p:nvPr/>
        </p:nvSpPr>
        <p:spPr>
          <a:xfrm>
            <a:off x="643468" y="643467"/>
            <a:ext cx="3415612" cy="5571066"/>
          </a:xfrm>
          <a:prstGeom prst="rect">
            <a:avLst/>
          </a:prstGeom>
        </p:spPr>
        <p:txBody>
          <a:bodyPr vert="horz" lIns="91440" tIns="45720" rIns="91440" bIns="45720" rtlCol="0" anchor="ctr">
            <a:normAutofit/>
          </a:bodyPr>
          <a:lstStyle/>
          <a:p>
            <a:pPr defTabSz="914400">
              <a:lnSpc>
                <a:spcPct val="80000"/>
              </a:lnSpc>
              <a:spcBef>
                <a:spcPct val="0"/>
              </a:spcBef>
              <a:spcAft>
                <a:spcPts val="600"/>
              </a:spcAft>
            </a:pPr>
            <a:r>
              <a:rPr lang="en-US" sz="5000" kern="1200" cap="all" spc="100" baseline="0">
                <a:solidFill>
                  <a:srgbClr val="FFFFFF"/>
                </a:solidFill>
                <a:latin typeface="+mj-lt"/>
                <a:ea typeface="+mj-ea"/>
                <a:cs typeface="+mj-cs"/>
              </a:rPr>
              <a:t>Analyse de la préparation de stage</a:t>
            </a:r>
          </a:p>
        </p:txBody>
      </p:sp>
      <p:graphicFrame>
        <p:nvGraphicFramePr>
          <p:cNvPr id="6" name="ZoneTexte 1">
            <a:extLst>
              <a:ext uri="{FF2B5EF4-FFF2-40B4-BE49-F238E27FC236}">
                <a16:creationId xmlns:a16="http://schemas.microsoft.com/office/drawing/2014/main" id="{95BF8AC4-04A1-CA9D-597C-2B0CA5FA27D9}"/>
              </a:ext>
            </a:extLst>
          </p:cNvPr>
          <p:cNvGraphicFramePr/>
          <p:nvPr>
            <p:extLst>
              <p:ext uri="{D42A27DB-BD31-4B8C-83A1-F6EECF244321}">
                <p14:modId xmlns:p14="http://schemas.microsoft.com/office/powerpoint/2010/main" val="2255485936"/>
              </p:ext>
            </p:extLst>
          </p:nvPr>
        </p:nvGraphicFramePr>
        <p:xfrm>
          <a:off x="5603875" y="954088"/>
          <a:ext cx="5641975" cy="49212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6210366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E295FC-06DB-5EE9-7A61-868B286E5722}"/>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203297A1-0EA0-6446-8B45-0DDCCB1EDA91}"/>
              </a:ext>
            </a:extLst>
          </p:cNvPr>
          <p:cNvSpPr>
            <a:spLocks noGrp="1"/>
          </p:cNvSpPr>
          <p:nvPr>
            <p:ph type="title"/>
          </p:nvPr>
        </p:nvSpPr>
        <p:spPr>
          <a:xfrm>
            <a:off x="1102958" y="585216"/>
            <a:ext cx="9720072" cy="1499616"/>
          </a:xfrm>
        </p:spPr>
        <p:txBody>
          <a:bodyPr/>
          <a:lstStyle/>
          <a:p>
            <a:r>
              <a:rPr lang="fr-BE" dirty="0"/>
              <a:t>7. Evaluation formative – en duo </a:t>
            </a:r>
          </a:p>
        </p:txBody>
      </p:sp>
      <p:sp>
        <p:nvSpPr>
          <p:cNvPr id="3" name="ZoneTexte 2">
            <a:extLst>
              <a:ext uri="{FF2B5EF4-FFF2-40B4-BE49-F238E27FC236}">
                <a16:creationId xmlns:a16="http://schemas.microsoft.com/office/drawing/2014/main" id="{0439F689-4C16-1A87-CE0A-7E219C1F4903}"/>
              </a:ext>
            </a:extLst>
          </p:cNvPr>
          <p:cNvSpPr txBox="1"/>
          <p:nvPr/>
        </p:nvSpPr>
        <p:spPr>
          <a:xfrm>
            <a:off x="781643" y="1627626"/>
            <a:ext cx="11278980" cy="3856184"/>
          </a:xfrm>
          <a:prstGeom prst="rect">
            <a:avLst/>
          </a:prstGeom>
          <a:noFill/>
        </p:spPr>
        <p:txBody>
          <a:bodyPr wrap="square" rtlCol="0">
            <a:spAutoFit/>
          </a:bodyPr>
          <a:lstStyle/>
          <a:p>
            <a:pPr>
              <a:lnSpc>
                <a:spcPct val="107000"/>
              </a:lnSpc>
              <a:spcAft>
                <a:spcPts val="800"/>
              </a:spcAft>
            </a:pPr>
            <a:endParaRPr lang="fr-BE" sz="2500" u="sng" kern="100" dirty="0">
              <a:solidFill>
                <a:srgbClr val="FF2561"/>
              </a:solidFill>
              <a:latin typeface="Arial" panose="020B06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fr-BE" sz="2500" u="sng" kern="100" dirty="0">
                <a:solidFill>
                  <a:srgbClr val="FF2561"/>
                </a:solidFill>
                <a:latin typeface="Arial" panose="020B0604020202020204" pitchFamily="34" charset="0"/>
                <a:ea typeface="Aptos" panose="020B0004020202020204" pitchFamily="34" charset="0"/>
                <a:cs typeface="Times New Roman" panose="02020603050405020304" pitchFamily="18" charset="0"/>
              </a:rPr>
              <a:t>ETAPE 1</a:t>
            </a:r>
          </a:p>
          <a:p>
            <a:pPr>
              <a:lnSpc>
                <a:spcPct val="107000"/>
              </a:lnSpc>
              <a:spcAft>
                <a:spcPts val="800"/>
              </a:spcAft>
            </a:pPr>
            <a:endParaRPr lang="fr-BE" sz="2500" kern="100" dirty="0">
              <a:latin typeface="Arial" panose="020B0604020202020204" pitchFamily="34" charset="0"/>
              <a:ea typeface="Aptos" panose="020B0004020202020204" pitchFamily="34" charset="0"/>
              <a:cs typeface="Times New Roman" panose="02020603050405020304" pitchFamily="18" charset="0"/>
            </a:endParaRPr>
          </a:p>
          <a:p>
            <a:pPr marL="342900" indent="-342900">
              <a:lnSpc>
                <a:spcPct val="107000"/>
              </a:lnSpc>
              <a:spcAft>
                <a:spcPts val="800"/>
              </a:spcAft>
              <a:buFontTx/>
              <a:buChar char="-"/>
            </a:pPr>
            <a:r>
              <a:rPr lang="fr-BE" sz="2500" kern="100" dirty="0">
                <a:effectLst/>
                <a:latin typeface="Arial" panose="020B0604020202020204" pitchFamily="34" charset="0"/>
                <a:ea typeface="Aptos" panose="020B0004020202020204" pitchFamily="34" charset="0"/>
                <a:cs typeface="Times New Roman" panose="02020603050405020304" pitchFamily="18" charset="0"/>
              </a:rPr>
              <a:t>Chaque </a:t>
            </a:r>
            <a:r>
              <a:rPr lang="fr-BE" sz="2500" u="sng" kern="100" dirty="0">
                <a:effectLst/>
                <a:latin typeface="Arial" panose="020B0604020202020204" pitchFamily="34" charset="0"/>
                <a:ea typeface="Aptos" panose="020B0004020202020204" pitchFamily="34" charset="0"/>
                <a:cs typeface="Times New Roman" panose="02020603050405020304" pitchFamily="18" charset="0"/>
              </a:rPr>
              <a:t>binôme</a:t>
            </a:r>
            <a:r>
              <a:rPr lang="fr-BE" sz="2500" kern="100" dirty="0">
                <a:effectLst/>
                <a:latin typeface="Arial" panose="020B0604020202020204" pitchFamily="34" charset="0"/>
                <a:ea typeface="Aptos" panose="020B0004020202020204" pitchFamily="34" charset="0"/>
                <a:cs typeface="Times New Roman" panose="02020603050405020304" pitchFamily="18" charset="0"/>
              </a:rPr>
              <a:t> choisit une des trois compétences de math à intégrer lors de </a:t>
            </a:r>
            <a:r>
              <a:rPr lang="fr-BE" sz="2500" kern="100" dirty="0">
                <a:latin typeface="Arial" panose="020B0604020202020204" pitchFamily="34" charset="0"/>
                <a:ea typeface="Aptos" panose="020B0004020202020204" pitchFamily="34" charset="0"/>
                <a:cs typeface="Times New Roman" panose="02020603050405020304" pitchFamily="18" charset="0"/>
              </a:rPr>
              <a:t>l’</a:t>
            </a:r>
            <a:r>
              <a:rPr lang="fr-BE" sz="2500" kern="100" dirty="0">
                <a:effectLst/>
                <a:latin typeface="Arial" panose="020B0604020202020204" pitchFamily="34" charset="0"/>
                <a:ea typeface="Aptos" panose="020B0004020202020204" pitchFamily="34" charset="0"/>
                <a:cs typeface="Times New Roman" panose="02020603050405020304" pitchFamily="18" charset="0"/>
              </a:rPr>
              <a:t>expérimentation de stage (2.1.1, 2.1.2 ou 2?.1?3) et imagine la tâche à mettre en place.</a:t>
            </a:r>
          </a:p>
          <a:p>
            <a:pPr marL="342900" indent="-342900">
              <a:lnSpc>
                <a:spcPct val="107000"/>
              </a:lnSpc>
              <a:spcAft>
                <a:spcPts val="800"/>
              </a:spcAft>
              <a:buFontTx/>
              <a:buChar char="-"/>
            </a:pPr>
            <a:r>
              <a:rPr lang="fr-BE" sz="2500" u="sng" kern="100" dirty="0">
                <a:latin typeface="Arial" panose="020B0604020202020204" pitchFamily="34" charset="0"/>
                <a:ea typeface="Aptos" panose="020B0004020202020204" pitchFamily="34" charset="0"/>
                <a:cs typeface="Times New Roman" panose="02020603050405020304" pitchFamily="18" charset="0"/>
              </a:rPr>
              <a:t>Chacune</a:t>
            </a:r>
            <a:r>
              <a:rPr lang="fr-BE" sz="2500" kern="100" dirty="0">
                <a:latin typeface="Arial" panose="020B0604020202020204" pitchFamily="34" charset="0"/>
                <a:ea typeface="Aptos" panose="020B0004020202020204" pitchFamily="34" charset="0"/>
                <a:cs typeface="Times New Roman" panose="02020603050405020304" pitchFamily="18" charset="0"/>
              </a:rPr>
              <a:t> prépare cette tâche en réalisant un modelage de celle-ci.</a:t>
            </a:r>
          </a:p>
          <a:p>
            <a:endParaRPr lang="fr-BE" sz="2400" dirty="0"/>
          </a:p>
        </p:txBody>
      </p:sp>
      <p:pic>
        <p:nvPicPr>
          <p:cNvPr id="6" name="Image 5">
            <a:extLst>
              <a:ext uri="{FF2B5EF4-FFF2-40B4-BE49-F238E27FC236}">
                <a16:creationId xmlns:a16="http://schemas.microsoft.com/office/drawing/2014/main" id="{167F30C9-88B0-206C-B03F-6440B2CA9D6B}"/>
              </a:ext>
            </a:extLst>
          </p:cNvPr>
          <p:cNvPicPr>
            <a:picLocks noChangeAspect="1"/>
          </p:cNvPicPr>
          <p:nvPr/>
        </p:nvPicPr>
        <p:blipFill>
          <a:blip r:embed="rId3"/>
          <a:stretch>
            <a:fillRect/>
          </a:stretch>
        </p:blipFill>
        <p:spPr>
          <a:xfrm>
            <a:off x="50215" y="4064398"/>
            <a:ext cx="405413" cy="798632"/>
          </a:xfrm>
          <a:prstGeom prst="rect">
            <a:avLst/>
          </a:prstGeom>
        </p:spPr>
      </p:pic>
      <p:pic>
        <p:nvPicPr>
          <p:cNvPr id="9" name="Image 8">
            <a:extLst>
              <a:ext uri="{FF2B5EF4-FFF2-40B4-BE49-F238E27FC236}">
                <a16:creationId xmlns:a16="http://schemas.microsoft.com/office/drawing/2014/main" id="{1446998E-03C6-6B39-C62D-37EEF01782F0}"/>
              </a:ext>
            </a:extLst>
          </p:cNvPr>
          <p:cNvPicPr>
            <a:picLocks noChangeAspect="1"/>
          </p:cNvPicPr>
          <p:nvPr/>
        </p:nvPicPr>
        <p:blipFill>
          <a:blip r:embed="rId4"/>
          <a:stretch>
            <a:fillRect/>
          </a:stretch>
        </p:blipFill>
        <p:spPr>
          <a:xfrm>
            <a:off x="58977" y="2988335"/>
            <a:ext cx="707770" cy="832285"/>
          </a:xfrm>
          <a:prstGeom prst="rect">
            <a:avLst/>
          </a:prstGeom>
        </p:spPr>
      </p:pic>
      <p:grpSp>
        <p:nvGrpSpPr>
          <p:cNvPr id="4" name="Groupe 3">
            <a:extLst>
              <a:ext uri="{FF2B5EF4-FFF2-40B4-BE49-F238E27FC236}">
                <a16:creationId xmlns:a16="http://schemas.microsoft.com/office/drawing/2014/main" id="{9C1E296A-C3FD-B3C8-EB42-99BA2FD69905}"/>
              </a:ext>
            </a:extLst>
          </p:cNvPr>
          <p:cNvGrpSpPr/>
          <p:nvPr/>
        </p:nvGrpSpPr>
        <p:grpSpPr>
          <a:xfrm>
            <a:off x="10620688" y="0"/>
            <a:ext cx="1698999" cy="1631216"/>
            <a:chOff x="9207705" y="1532732"/>
            <a:chExt cx="2448267" cy="2353003"/>
          </a:xfrm>
        </p:grpSpPr>
        <p:pic>
          <p:nvPicPr>
            <p:cNvPr id="5" name="Image 4">
              <a:extLst>
                <a:ext uri="{FF2B5EF4-FFF2-40B4-BE49-F238E27FC236}">
                  <a16:creationId xmlns:a16="http://schemas.microsoft.com/office/drawing/2014/main" id="{60903981-B507-5DD4-E8DA-5BC78FB3D6C1}"/>
                </a:ext>
              </a:extLst>
            </p:cNvPr>
            <p:cNvPicPr>
              <a:picLocks noChangeAspect="1"/>
            </p:cNvPicPr>
            <p:nvPr/>
          </p:nvPicPr>
          <p:blipFill>
            <a:blip r:embed="rId5"/>
            <a:stretch>
              <a:fillRect/>
            </a:stretch>
          </p:blipFill>
          <p:spPr>
            <a:xfrm>
              <a:off x="9207705" y="1532732"/>
              <a:ext cx="2448267" cy="2353003"/>
            </a:xfrm>
            <a:prstGeom prst="rect">
              <a:avLst/>
            </a:prstGeom>
          </p:spPr>
        </p:pic>
        <p:sp>
          <p:nvSpPr>
            <p:cNvPr id="7" name="ZoneTexte 6">
              <a:extLst>
                <a:ext uri="{FF2B5EF4-FFF2-40B4-BE49-F238E27FC236}">
                  <a16:creationId xmlns:a16="http://schemas.microsoft.com/office/drawing/2014/main" id="{89C173CE-492F-87FD-9244-66A9F161C709}"/>
                </a:ext>
              </a:extLst>
            </p:cNvPr>
            <p:cNvSpPr txBox="1"/>
            <p:nvPr/>
          </p:nvSpPr>
          <p:spPr>
            <a:xfrm>
              <a:off x="10049700" y="2995414"/>
              <a:ext cx="961476" cy="399567"/>
            </a:xfrm>
            <a:prstGeom prst="rect">
              <a:avLst/>
            </a:prstGeom>
            <a:noFill/>
          </p:spPr>
          <p:txBody>
            <a:bodyPr wrap="square" rtlCol="0">
              <a:spAutoFit/>
            </a:bodyPr>
            <a:lstStyle/>
            <a:p>
              <a:r>
                <a:rPr lang="fr-BE" sz="1200" dirty="0"/>
                <a:t>20min</a:t>
              </a:r>
            </a:p>
          </p:txBody>
        </p:sp>
      </p:grpSp>
      <p:sp>
        <p:nvSpPr>
          <p:cNvPr id="8" name="ZoneTexte 7">
            <a:extLst>
              <a:ext uri="{FF2B5EF4-FFF2-40B4-BE49-F238E27FC236}">
                <a16:creationId xmlns:a16="http://schemas.microsoft.com/office/drawing/2014/main" id="{8E9E232A-457C-8958-8A01-41284FD74ACC}"/>
              </a:ext>
            </a:extLst>
          </p:cNvPr>
          <p:cNvSpPr txBox="1"/>
          <p:nvPr/>
        </p:nvSpPr>
        <p:spPr>
          <a:xfrm>
            <a:off x="1876926" y="5293895"/>
            <a:ext cx="2743200" cy="369332"/>
          </a:xfrm>
          <a:prstGeom prst="rect">
            <a:avLst/>
          </a:prstGeom>
          <a:noFill/>
        </p:spPr>
        <p:txBody>
          <a:bodyPr wrap="square" rtlCol="0">
            <a:spAutoFit/>
          </a:bodyPr>
          <a:lstStyle/>
          <a:p>
            <a:r>
              <a:rPr lang="fr-FR" dirty="0">
                <a:highlight>
                  <a:srgbClr val="FFFF00"/>
                </a:highlight>
              </a:rPr>
              <a:t>à réguler ici</a:t>
            </a:r>
            <a:endParaRPr lang="fr-BE" dirty="0">
              <a:highlight>
                <a:srgbClr val="FFFF00"/>
              </a:highlight>
            </a:endParaRPr>
          </a:p>
        </p:txBody>
      </p:sp>
    </p:spTree>
    <p:extLst>
      <p:ext uri="{BB962C8B-B14F-4D97-AF65-F5344CB8AC3E}">
        <p14:creationId xmlns:p14="http://schemas.microsoft.com/office/powerpoint/2010/main" val="164909503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401C34-1A70-53A9-453F-8742ED1C6169}"/>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2AFEE8C1-5FCE-2FA1-997B-B9D2F52C95C5}"/>
              </a:ext>
            </a:extLst>
          </p:cNvPr>
          <p:cNvSpPr>
            <a:spLocks noGrp="1"/>
          </p:cNvSpPr>
          <p:nvPr>
            <p:ph type="title"/>
          </p:nvPr>
        </p:nvSpPr>
        <p:spPr>
          <a:xfrm>
            <a:off x="1102958" y="194242"/>
            <a:ext cx="9720072" cy="1499616"/>
          </a:xfrm>
        </p:spPr>
        <p:txBody>
          <a:bodyPr/>
          <a:lstStyle/>
          <a:p>
            <a:r>
              <a:rPr lang="fr-BE" dirty="0"/>
              <a:t>Evaluation formative – en duo </a:t>
            </a:r>
          </a:p>
        </p:txBody>
      </p:sp>
      <p:sp>
        <p:nvSpPr>
          <p:cNvPr id="3" name="ZoneTexte 2">
            <a:extLst>
              <a:ext uri="{FF2B5EF4-FFF2-40B4-BE49-F238E27FC236}">
                <a16:creationId xmlns:a16="http://schemas.microsoft.com/office/drawing/2014/main" id="{FF7E69A8-8C0D-6E3F-8209-DC34D6CF5C4B}"/>
              </a:ext>
            </a:extLst>
          </p:cNvPr>
          <p:cNvSpPr txBox="1"/>
          <p:nvPr/>
        </p:nvSpPr>
        <p:spPr>
          <a:xfrm>
            <a:off x="913020" y="2221308"/>
            <a:ext cx="11278980" cy="3547125"/>
          </a:xfrm>
          <a:prstGeom prst="rect">
            <a:avLst/>
          </a:prstGeom>
          <a:noFill/>
        </p:spPr>
        <p:txBody>
          <a:bodyPr wrap="square" rtlCol="0">
            <a:spAutoFit/>
          </a:bodyPr>
          <a:lstStyle/>
          <a:p>
            <a:pPr>
              <a:lnSpc>
                <a:spcPct val="107000"/>
              </a:lnSpc>
              <a:spcAft>
                <a:spcPts val="800"/>
              </a:spcAft>
            </a:pPr>
            <a:r>
              <a:rPr lang="fr-BE" sz="2500" u="sng" kern="100" dirty="0">
                <a:solidFill>
                  <a:srgbClr val="FF2561"/>
                </a:solidFill>
                <a:latin typeface="Arial" panose="020B0604020202020204" pitchFamily="34" charset="0"/>
                <a:ea typeface="Aptos" panose="020B0004020202020204" pitchFamily="34" charset="0"/>
                <a:cs typeface="Times New Roman" panose="02020603050405020304" pitchFamily="18" charset="0"/>
              </a:rPr>
              <a:t>ETAPE 2</a:t>
            </a:r>
          </a:p>
          <a:p>
            <a:pPr marL="342900" indent="-342900">
              <a:lnSpc>
                <a:spcPct val="107000"/>
              </a:lnSpc>
              <a:spcAft>
                <a:spcPts val="800"/>
              </a:spcAft>
              <a:buFontTx/>
              <a:buChar char="-"/>
            </a:pPr>
            <a:r>
              <a:rPr lang="fr-BE" sz="2500" kern="100" dirty="0">
                <a:effectLst/>
                <a:latin typeface="Arial" panose="020B0604020202020204" pitchFamily="34" charset="0"/>
                <a:ea typeface="Aptos" panose="020B0004020202020204" pitchFamily="34" charset="0"/>
                <a:cs typeface="Times New Roman" panose="02020603050405020304" pitchFamily="18" charset="0"/>
              </a:rPr>
              <a:t>Vous faites vivre votre modelage à votre partenaire.</a:t>
            </a:r>
          </a:p>
          <a:p>
            <a:pPr>
              <a:lnSpc>
                <a:spcPct val="107000"/>
              </a:lnSpc>
              <a:spcAft>
                <a:spcPts val="800"/>
              </a:spcAft>
            </a:pPr>
            <a:endParaRPr lang="fr-BE" sz="2500" kern="100" dirty="0">
              <a:effectLst/>
              <a:latin typeface="Arial" panose="020B06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fr-BE" sz="2500" kern="100" dirty="0">
                <a:latin typeface="Arial" panose="020B0604020202020204" pitchFamily="34" charset="0"/>
                <a:ea typeface="Aptos" panose="020B0004020202020204" pitchFamily="34" charset="0"/>
                <a:cs typeface="Times New Roman" panose="02020603050405020304" pitchFamily="18" charset="0"/>
              </a:rPr>
              <a:t>-&gt; Elle vous filme.</a:t>
            </a:r>
          </a:p>
          <a:p>
            <a:pPr>
              <a:lnSpc>
                <a:spcPct val="107000"/>
              </a:lnSpc>
              <a:spcAft>
                <a:spcPts val="800"/>
              </a:spcAft>
            </a:pPr>
            <a:endParaRPr lang="fr-BE" sz="2500" kern="100" dirty="0">
              <a:latin typeface="Arial" panose="020B06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fr-BE" sz="2500" kern="100" dirty="0">
                <a:effectLst/>
                <a:latin typeface="Arial" panose="020B0604020202020204" pitchFamily="34" charset="0"/>
                <a:ea typeface="Aptos" panose="020B0004020202020204" pitchFamily="34" charset="0"/>
                <a:cs typeface="Times New Roman" panose="02020603050405020304" pitchFamily="18" charset="0"/>
              </a:rPr>
              <a:t>-&gt; </a:t>
            </a:r>
            <a:r>
              <a:rPr lang="fr-BE" sz="2500" kern="100" dirty="0">
                <a:latin typeface="Arial" panose="020B0604020202020204" pitchFamily="34" charset="0"/>
                <a:ea typeface="Aptos" panose="020B0004020202020204" pitchFamily="34" charset="0"/>
                <a:cs typeface="Times New Roman" panose="02020603050405020304" pitchFamily="18" charset="0"/>
              </a:rPr>
              <a:t>Elle complète la grille de critères du modelage (feuille annexe).</a:t>
            </a:r>
          </a:p>
          <a:p>
            <a:pPr marL="342900" indent="-342900">
              <a:buFontTx/>
              <a:buChar char="-"/>
            </a:pPr>
            <a:endParaRPr lang="fr-BE" sz="2400" dirty="0"/>
          </a:p>
        </p:txBody>
      </p:sp>
      <p:pic>
        <p:nvPicPr>
          <p:cNvPr id="10" name="Image 9">
            <a:extLst>
              <a:ext uri="{FF2B5EF4-FFF2-40B4-BE49-F238E27FC236}">
                <a16:creationId xmlns:a16="http://schemas.microsoft.com/office/drawing/2014/main" id="{79E65A1C-802D-0421-13B2-8FA4FC2816E7}"/>
              </a:ext>
            </a:extLst>
          </p:cNvPr>
          <p:cNvPicPr>
            <a:picLocks noChangeAspect="1"/>
          </p:cNvPicPr>
          <p:nvPr/>
        </p:nvPicPr>
        <p:blipFill>
          <a:blip r:embed="rId3"/>
          <a:stretch>
            <a:fillRect/>
          </a:stretch>
        </p:blipFill>
        <p:spPr>
          <a:xfrm>
            <a:off x="3821118" y="3292896"/>
            <a:ext cx="973303" cy="937181"/>
          </a:xfrm>
          <a:prstGeom prst="rect">
            <a:avLst/>
          </a:prstGeom>
        </p:spPr>
      </p:pic>
      <p:pic>
        <p:nvPicPr>
          <p:cNvPr id="13" name="Image 12">
            <a:extLst>
              <a:ext uri="{FF2B5EF4-FFF2-40B4-BE49-F238E27FC236}">
                <a16:creationId xmlns:a16="http://schemas.microsoft.com/office/drawing/2014/main" id="{DB856DA6-79B9-3007-3D55-B12BE5EA3910}"/>
              </a:ext>
            </a:extLst>
          </p:cNvPr>
          <p:cNvPicPr>
            <a:picLocks noChangeAspect="1"/>
          </p:cNvPicPr>
          <p:nvPr/>
        </p:nvPicPr>
        <p:blipFill>
          <a:blip r:embed="rId4"/>
          <a:stretch>
            <a:fillRect/>
          </a:stretch>
        </p:blipFill>
        <p:spPr>
          <a:xfrm>
            <a:off x="151094" y="2596715"/>
            <a:ext cx="707770" cy="832285"/>
          </a:xfrm>
          <a:prstGeom prst="rect">
            <a:avLst/>
          </a:prstGeom>
        </p:spPr>
      </p:pic>
      <p:grpSp>
        <p:nvGrpSpPr>
          <p:cNvPr id="4" name="Groupe 3">
            <a:extLst>
              <a:ext uri="{FF2B5EF4-FFF2-40B4-BE49-F238E27FC236}">
                <a16:creationId xmlns:a16="http://schemas.microsoft.com/office/drawing/2014/main" id="{D83E618D-00FA-9B8D-EBF0-58835E7E9EC3}"/>
              </a:ext>
            </a:extLst>
          </p:cNvPr>
          <p:cNvGrpSpPr/>
          <p:nvPr/>
        </p:nvGrpSpPr>
        <p:grpSpPr>
          <a:xfrm>
            <a:off x="10620688" y="0"/>
            <a:ext cx="1698999" cy="1631216"/>
            <a:chOff x="9207705" y="1532732"/>
            <a:chExt cx="2448267" cy="2353003"/>
          </a:xfrm>
        </p:grpSpPr>
        <p:pic>
          <p:nvPicPr>
            <p:cNvPr id="5" name="Image 4">
              <a:extLst>
                <a:ext uri="{FF2B5EF4-FFF2-40B4-BE49-F238E27FC236}">
                  <a16:creationId xmlns:a16="http://schemas.microsoft.com/office/drawing/2014/main" id="{78890A9B-BB38-315B-FD4E-60242AD41A50}"/>
                </a:ext>
              </a:extLst>
            </p:cNvPr>
            <p:cNvPicPr>
              <a:picLocks noChangeAspect="1"/>
            </p:cNvPicPr>
            <p:nvPr/>
          </p:nvPicPr>
          <p:blipFill>
            <a:blip r:embed="rId5"/>
            <a:stretch>
              <a:fillRect/>
            </a:stretch>
          </p:blipFill>
          <p:spPr>
            <a:xfrm>
              <a:off x="9207705" y="1532732"/>
              <a:ext cx="2448267" cy="2353003"/>
            </a:xfrm>
            <a:prstGeom prst="rect">
              <a:avLst/>
            </a:prstGeom>
          </p:spPr>
        </p:pic>
        <p:sp>
          <p:nvSpPr>
            <p:cNvPr id="7" name="ZoneTexte 6">
              <a:extLst>
                <a:ext uri="{FF2B5EF4-FFF2-40B4-BE49-F238E27FC236}">
                  <a16:creationId xmlns:a16="http://schemas.microsoft.com/office/drawing/2014/main" id="{6D2FFE08-2B3B-9CD7-57FE-1FB52D3B5DE0}"/>
                </a:ext>
              </a:extLst>
            </p:cNvPr>
            <p:cNvSpPr txBox="1"/>
            <p:nvPr/>
          </p:nvSpPr>
          <p:spPr>
            <a:xfrm>
              <a:off x="10049700" y="2995414"/>
              <a:ext cx="961476" cy="399567"/>
            </a:xfrm>
            <a:prstGeom prst="rect">
              <a:avLst/>
            </a:prstGeom>
            <a:noFill/>
          </p:spPr>
          <p:txBody>
            <a:bodyPr wrap="square" rtlCol="0">
              <a:spAutoFit/>
            </a:bodyPr>
            <a:lstStyle/>
            <a:p>
              <a:r>
                <a:rPr lang="fr-BE" sz="1200" dirty="0"/>
                <a:t>30min</a:t>
              </a:r>
            </a:p>
          </p:txBody>
        </p:sp>
      </p:grpSp>
      <p:pic>
        <p:nvPicPr>
          <p:cNvPr id="11" name="Image 10">
            <a:extLst>
              <a:ext uri="{FF2B5EF4-FFF2-40B4-BE49-F238E27FC236}">
                <a16:creationId xmlns:a16="http://schemas.microsoft.com/office/drawing/2014/main" id="{468E04F5-B1E8-E87C-A5C2-9EDC3D1472F5}"/>
              </a:ext>
            </a:extLst>
          </p:cNvPr>
          <p:cNvPicPr>
            <a:picLocks noChangeAspect="1"/>
          </p:cNvPicPr>
          <p:nvPr/>
        </p:nvPicPr>
        <p:blipFill>
          <a:blip r:embed="rId6"/>
          <a:stretch>
            <a:fillRect/>
          </a:stretch>
        </p:blipFill>
        <p:spPr>
          <a:xfrm>
            <a:off x="10227634" y="4334189"/>
            <a:ext cx="1190791" cy="1071712"/>
          </a:xfrm>
          <a:prstGeom prst="rect">
            <a:avLst/>
          </a:prstGeom>
        </p:spPr>
      </p:pic>
    </p:spTree>
    <p:extLst>
      <p:ext uri="{BB962C8B-B14F-4D97-AF65-F5344CB8AC3E}">
        <p14:creationId xmlns:p14="http://schemas.microsoft.com/office/powerpoint/2010/main" val="320355874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35DD5A-64C4-BEA2-F36D-08D170912306}"/>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17CE9250-B9A9-C205-C0AB-8A35C407A94E}"/>
              </a:ext>
            </a:extLst>
          </p:cNvPr>
          <p:cNvSpPr>
            <a:spLocks noGrp="1"/>
          </p:cNvSpPr>
          <p:nvPr>
            <p:ph type="title"/>
          </p:nvPr>
        </p:nvSpPr>
        <p:spPr>
          <a:xfrm>
            <a:off x="1102958" y="194242"/>
            <a:ext cx="9720072" cy="1499616"/>
          </a:xfrm>
        </p:spPr>
        <p:txBody>
          <a:bodyPr/>
          <a:lstStyle/>
          <a:p>
            <a:r>
              <a:rPr lang="fr-BE" dirty="0"/>
              <a:t>Evaluation formative – en duo </a:t>
            </a:r>
          </a:p>
        </p:txBody>
      </p:sp>
      <p:sp>
        <p:nvSpPr>
          <p:cNvPr id="3" name="ZoneTexte 2">
            <a:extLst>
              <a:ext uri="{FF2B5EF4-FFF2-40B4-BE49-F238E27FC236}">
                <a16:creationId xmlns:a16="http://schemas.microsoft.com/office/drawing/2014/main" id="{8B9D6C5D-7DE8-7BED-15EC-10E543851D9B}"/>
              </a:ext>
            </a:extLst>
          </p:cNvPr>
          <p:cNvSpPr txBox="1"/>
          <p:nvPr/>
        </p:nvSpPr>
        <p:spPr>
          <a:xfrm>
            <a:off x="781643" y="1627626"/>
            <a:ext cx="11278980" cy="5089855"/>
          </a:xfrm>
          <a:prstGeom prst="rect">
            <a:avLst/>
          </a:prstGeom>
          <a:noFill/>
        </p:spPr>
        <p:txBody>
          <a:bodyPr wrap="square" rtlCol="0">
            <a:spAutoFit/>
          </a:bodyPr>
          <a:lstStyle/>
          <a:p>
            <a:pPr>
              <a:lnSpc>
                <a:spcPct val="107000"/>
              </a:lnSpc>
              <a:spcAft>
                <a:spcPts val="800"/>
              </a:spcAft>
            </a:pPr>
            <a:r>
              <a:rPr lang="fr-BE" sz="2500" u="sng" kern="100" dirty="0">
                <a:solidFill>
                  <a:srgbClr val="FF2561"/>
                </a:solidFill>
                <a:latin typeface="Arial" panose="020B0604020202020204" pitchFamily="34" charset="0"/>
                <a:ea typeface="Aptos" panose="020B0004020202020204" pitchFamily="34" charset="0"/>
                <a:cs typeface="Times New Roman" panose="02020603050405020304" pitchFamily="18" charset="0"/>
              </a:rPr>
              <a:t>ETAPE 3</a:t>
            </a:r>
          </a:p>
          <a:p>
            <a:pPr marL="342900" indent="-342900">
              <a:lnSpc>
                <a:spcPct val="107000"/>
              </a:lnSpc>
              <a:spcAft>
                <a:spcPts val="800"/>
              </a:spcAft>
              <a:buFontTx/>
              <a:buChar char="-"/>
            </a:pPr>
            <a:r>
              <a:rPr lang="fr-BE" sz="2500" kern="100" dirty="0">
                <a:latin typeface="Aptos" panose="020B0004020202020204" pitchFamily="34" charset="0"/>
                <a:ea typeface="Aptos" panose="020B0004020202020204" pitchFamily="34" charset="0"/>
                <a:cs typeface="Times New Roman" panose="02020603050405020304" pitchFamily="18" charset="0"/>
              </a:rPr>
              <a:t>Vous échangez sur vos modelages : utilisez la </a:t>
            </a:r>
            <a:r>
              <a:rPr lang="fr-BE" sz="2500" kern="100" dirty="0">
                <a:solidFill>
                  <a:srgbClr val="FF2561"/>
                </a:solidFill>
                <a:latin typeface="Aptos" panose="020B0004020202020204" pitchFamily="34" charset="0"/>
                <a:ea typeface="Aptos" panose="020B0004020202020204" pitchFamily="34" charset="0"/>
                <a:cs typeface="Times New Roman" panose="02020603050405020304" pitchFamily="18" charset="0"/>
              </a:rPr>
              <a:t>grille</a:t>
            </a:r>
            <a:r>
              <a:rPr lang="fr-BE" sz="2500" kern="100" dirty="0">
                <a:latin typeface="Aptos" panose="020B0004020202020204" pitchFamily="34" charset="0"/>
                <a:ea typeface="Aptos" panose="020B0004020202020204" pitchFamily="34" charset="0"/>
                <a:cs typeface="Times New Roman" panose="02020603050405020304" pitchFamily="18" charset="0"/>
              </a:rPr>
              <a:t> et retournant aux </a:t>
            </a:r>
            <a:r>
              <a:rPr lang="fr-BE" sz="2500" kern="100" dirty="0">
                <a:solidFill>
                  <a:srgbClr val="FF2561"/>
                </a:solidFill>
                <a:latin typeface="Aptos" panose="020B0004020202020204" pitchFamily="34" charset="0"/>
                <a:ea typeface="Aptos" panose="020B0004020202020204" pitchFamily="34" charset="0"/>
                <a:cs typeface="Times New Roman" panose="02020603050405020304" pitchFamily="18" charset="0"/>
              </a:rPr>
              <a:t>vidéos</a:t>
            </a:r>
            <a:r>
              <a:rPr lang="fr-BE" sz="2500" kern="100" dirty="0">
                <a:latin typeface="Aptos" panose="020B0004020202020204" pitchFamily="34" charset="0"/>
                <a:ea typeface="Aptos" panose="020B0004020202020204" pitchFamily="34" charset="0"/>
                <a:cs typeface="Times New Roman" panose="02020603050405020304" pitchFamily="18" charset="0"/>
              </a:rPr>
              <a:t>.</a:t>
            </a:r>
          </a:p>
          <a:p>
            <a:pPr>
              <a:lnSpc>
                <a:spcPct val="107000"/>
              </a:lnSpc>
              <a:spcAft>
                <a:spcPts val="800"/>
              </a:spcAft>
            </a:pPr>
            <a:r>
              <a:rPr lang="fr-BE" sz="2500" kern="100" dirty="0">
                <a:effectLst/>
                <a:latin typeface="Aptos" panose="020B0004020202020204" pitchFamily="34" charset="0"/>
                <a:ea typeface="Aptos" panose="020B0004020202020204" pitchFamily="34" charset="0"/>
                <a:cs typeface="Times New Roman" panose="02020603050405020304" pitchFamily="18" charset="0"/>
              </a:rPr>
              <a:t>-&gt;Vous relevez un élément de la grille particulièrement bien mis en avant.</a:t>
            </a:r>
          </a:p>
          <a:p>
            <a:pPr>
              <a:lnSpc>
                <a:spcPct val="107000"/>
              </a:lnSpc>
              <a:spcAft>
                <a:spcPts val="800"/>
              </a:spcAft>
            </a:pPr>
            <a:r>
              <a:rPr lang="fr-BE" sz="2500" kern="100" dirty="0">
                <a:latin typeface="Aptos" panose="020B0004020202020204" pitchFamily="34" charset="0"/>
                <a:ea typeface="Aptos" panose="020B0004020202020204" pitchFamily="34" charset="0"/>
                <a:cs typeface="Times New Roman" panose="02020603050405020304" pitchFamily="18" charset="0"/>
              </a:rPr>
              <a:t>-&gt;Vous relevez un élément qui a posé problème/suscité le débat.</a:t>
            </a:r>
          </a:p>
          <a:p>
            <a:pPr>
              <a:lnSpc>
                <a:spcPct val="107000"/>
              </a:lnSpc>
              <a:spcAft>
                <a:spcPts val="800"/>
              </a:spcAft>
            </a:pPr>
            <a:endParaRPr lang="fr-BE" sz="2500" kern="100" dirty="0">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fr-BE" sz="2500" kern="100" dirty="0">
                <a:effectLst/>
                <a:latin typeface="Aptos" panose="020B0004020202020204" pitchFamily="34" charset="0"/>
                <a:ea typeface="Aptos" panose="020B0004020202020204" pitchFamily="34" charset="0"/>
                <a:cs typeface="Times New Roman" panose="02020603050405020304" pitchFamily="18" charset="0"/>
              </a:rPr>
              <a:t>Sur la feuille annexe</a:t>
            </a:r>
          </a:p>
          <a:p>
            <a:pPr marL="342900" indent="-342900">
              <a:lnSpc>
                <a:spcPct val="107000"/>
              </a:lnSpc>
              <a:spcAft>
                <a:spcPts val="800"/>
              </a:spcAft>
              <a:buFontTx/>
              <a:buChar char="-"/>
            </a:pPr>
            <a:r>
              <a:rPr lang="fr-BE" sz="2500" kern="100" dirty="0">
                <a:latin typeface="Aptos" panose="020B0004020202020204" pitchFamily="34" charset="0"/>
                <a:ea typeface="Aptos" panose="020B0004020202020204" pitchFamily="34" charset="0"/>
                <a:cs typeface="Times New Roman" panose="02020603050405020304" pitchFamily="18" charset="0"/>
              </a:rPr>
              <a:t>Vous indiquez l’élément + (brève explication) et minutez l’extrait à regarder</a:t>
            </a:r>
          </a:p>
          <a:p>
            <a:pPr marL="342900" indent="-342900">
              <a:lnSpc>
                <a:spcPct val="107000"/>
              </a:lnSpc>
              <a:spcAft>
                <a:spcPts val="800"/>
              </a:spcAft>
              <a:buFontTx/>
              <a:buChar char="-"/>
            </a:pPr>
            <a:r>
              <a:rPr lang="fr-BE" sz="2500" kern="100" dirty="0">
                <a:effectLst/>
                <a:latin typeface="Aptos" panose="020B0004020202020204" pitchFamily="34" charset="0"/>
                <a:ea typeface="Aptos" panose="020B0004020202020204" pitchFamily="34" charset="0"/>
                <a:cs typeface="Times New Roman" panose="02020603050405020304" pitchFamily="18" charset="0"/>
              </a:rPr>
              <a:t>Vous indiquez l’élément +- </a:t>
            </a:r>
            <a:r>
              <a:rPr lang="fr-BE" sz="2500" kern="100" dirty="0">
                <a:latin typeface="Aptos" panose="020B0004020202020204" pitchFamily="34" charset="0"/>
                <a:ea typeface="Aptos" panose="020B0004020202020204" pitchFamily="34" charset="0"/>
                <a:cs typeface="Times New Roman" panose="02020603050405020304" pitchFamily="18" charset="0"/>
              </a:rPr>
              <a:t>(brève explication) </a:t>
            </a:r>
            <a:r>
              <a:rPr lang="fr-BE" sz="2500" kern="100" dirty="0">
                <a:effectLst/>
                <a:latin typeface="Aptos" panose="020B0004020202020204" pitchFamily="34" charset="0"/>
                <a:ea typeface="Aptos" panose="020B0004020202020204" pitchFamily="34" charset="0"/>
                <a:cs typeface="Times New Roman" panose="02020603050405020304" pitchFamily="18" charset="0"/>
              </a:rPr>
              <a:t>et minutez l’extrait à regarder</a:t>
            </a:r>
          </a:p>
          <a:p>
            <a:pPr marL="342900" indent="-342900">
              <a:lnSpc>
                <a:spcPct val="107000"/>
              </a:lnSpc>
              <a:spcAft>
                <a:spcPts val="800"/>
              </a:spcAft>
              <a:buFontTx/>
              <a:buChar char="-"/>
            </a:pPr>
            <a:r>
              <a:rPr lang="fr-BE" sz="2500" kern="100" dirty="0">
                <a:latin typeface="Aptos" panose="020B0004020202020204" pitchFamily="34" charset="0"/>
                <a:ea typeface="Aptos" panose="020B0004020202020204" pitchFamily="34" charset="0"/>
                <a:cs typeface="Times New Roman" panose="02020603050405020304" pitchFamily="18" charset="0"/>
              </a:rPr>
              <a:t>Vous m’envoyez vos vidéos </a:t>
            </a:r>
            <a:endParaRPr lang="fr-BE" sz="25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indent="-342900">
              <a:buFontTx/>
              <a:buChar char="-"/>
            </a:pPr>
            <a:endParaRPr lang="fr-BE" sz="2400" dirty="0"/>
          </a:p>
        </p:txBody>
      </p:sp>
      <p:pic>
        <p:nvPicPr>
          <p:cNvPr id="8" name="Image 7">
            <a:extLst>
              <a:ext uri="{FF2B5EF4-FFF2-40B4-BE49-F238E27FC236}">
                <a16:creationId xmlns:a16="http://schemas.microsoft.com/office/drawing/2014/main" id="{CE44C9A9-53B6-D336-6A4C-2A1492281B27}"/>
              </a:ext>
            </a:extLst>
          </p:cNvPr>
          <p:cNvPicPr>
            <a:picLocks noChangeAspect="1"/>
          </p:cNvPicPr>
          <p:nvPr/>
        </p:nvPicPr>
        <p:blipFill>
          <a:blip r:embed="rId3"/>
          <a:stretch>
            <a:fillRect/>
          </a:stretch>
        </p:blipFill>
        <p:spPr>
          <a:xfrm>
            <a:off x="9911172" y="3143573"/>
            <a:ext cx="1508099" cy="1241423"/>
          </a:xfrm>
          <a:prstGeom prst="rect">
            <a:avLst/>
          </a:prstGeom>
        </p:spPr>
      </p:pic>
      <p:pic>
        <p:nvPicPr>
          <p:cNvPr id="14" name="Image 13">
            <a:extLst>
              <a:ext uri="{FF2B5EF4-FFF2-40B4-BE49-F238E27FC236}">
                <a16:creationId xmlns:a16="http://schemas.microsoft.com/office/drawing/2014/main" id="{735B9309-6777-2CB3-4AEA-60667E00D1FF}"/>
              </a:ext>
            </a:extLst>
          </p:cNvPr>
          <p:cNvPicPr>
            <a:picLocks noChangeAspect="1"/>
          </p:cNvPicPr>
          <p:nvPr/>
        </p:nvPicPr>
        <p:blipFill>
          <a:blip r:embed="rId4"/>
          <a:stretch>
            <a:fillRect/>
          </a:stretch>
        </p:blipFill>
        <p:spPr>
          <a:xfrm>
            <a:off x="110921" y="2596715"/>
            <a:ext cx="707770" cy="832285"/>
          </a:xfrm>
          <a:prstGeom prst="rect">
            <a:avLst/>
          </a:prstGeom>
        </p:spPr>
      </p:pic>
      <p:grpSp>
        <p:nvGrpSpPr>
          <p:cNvPr id="4" name="Groupe 3">
            <a:extLst>
              <a:ext uri="{FF2B5EF4-FFF2-40B4-BE49-F238E27FC236}">
                <a16:creationId xmlns:a16="http://schemas.microsoft.com/office/drawing/2014/main" id="{8E60F62B-0E18-EED2-5D8B-4B3C334A581E}"/>
              </a:ext>
            </a:extLst>
          </p:cNvPr>
          <p:cNvGrpSpPr/>
          <p:nvPr/>
        </p:nvGrpSpPr>
        <p:grpSpPr>
          <a:xfrm>
            <a:off x="10620688" y="0"/>
            <a:ext cx="1698999" cy="1631216"/>
            <a:chOff x="9207705" y="1532732"/>
            <a:chExt cx="2448267" cy="2353003"/>
          </a:xfrm>
        </p:grpSpPr>
        <p:pic>
          <p:nvPicPr>
            <p:cNvPr id="5" name="Image 4">
              <a:extLst>
                <a:ext uri="{FF2B5EF4-FFF2-40B4-BE49-F238E27FC236}">
                  <a16:creationId xmlns:a16="http://schemas.microsoft.com/office/drawing/2014/main" id="{C9B36DF7-E180-7626-A3EB-65F72C95C3CA}"/>
                </a:ext>
              </a:extLst>
            </p:cNvPr>
            <p:cNvPicPr>
              <a:picLocks noChangeAspect="1"/>
            </p:cNvPicPr>
            <p:nvPr/>
          </p:nvPicPr>
          <p:blipFill>
            <a:blip r:embed="rId5"/>
            <a:stretch>
              <a:fillRect/>
            </a:stretch>
          </p:blipFill>
          <p:spPr>
            <a:xfrm>
              <a:off x="9207705" y="1532732"/>
              <a:ext cx="2448267" cy="2353003"/>
            </a:xfrm>
            <a:prstGeom prst="rect">
              <a:avLst/>
            </a:prstGeom>
          </p:spPr>
        </p:pic>
        <p:sp>
          <p:nvSpPr>
            <p:cNvPr id="7" name="ZoneTexte 6">
              <a:extLst>
                <a:ext uri="{FF2B5EF4-FFF2-40B4-BE49-F238E27FC236}">
                  <a16:creationId xmlns:a16="http://schemas.microsoft.com/office/drawing/2014/main" id="{D0DBE09E-C30D-9F7D-9C5C-516FFAEF54A9}"/>
                </a:ext>
              </a:extLst>
            </p:cNvPr>
            <p:cNvSpPr txBox="1"/>
            <p:nvPr/>
          </p:nvSpPr>
          <p:spPr>
            <a:xfrm>
              <a:off x="10049700" y="2995414"/>
              <a:ext cx="961476" cy="399567"/>
            </a:xfrm>
            <a:prstGeom prst="rect">
              <a:avLst/>
            </a:prstGeom>
            <a:noFill/>
          </p:spPr>
          <p:txBody>
            <a:bodyPr wrap="square" rtlCol="0">
              <a:spAutoFit/>
            </a:bodyPr>
            <a:lstStyle/>
            <a:p>
              <a:r>
                <a:rPr lang="fr-BE" sz="1200" dirty="0"/>
                <a:t>15min</a:t>
              </a:r>
            </a:p>
          </p:txBody>
        </p:sp>
      </p:grpSp>
    </p:spTree>
    <p:extLst>
      <p:ext uri="{BB962C8B-B14F-4D97-AF65-F5344CB8AC3E}">
        <p14:creationId xmlns:p14="http://schemas.microsoft.com/office/powerpoint/2010/main" val="77144026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B2269C-5D3C-95B3-0FB8-B687672FCBF0}"/>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17FC9884-7F67-9043-B594-C2DC78ED2781}"/>
              </a:ext>
            </a:extLst>
          </p:cNvPr>
          <p:cNvSpPr>
            <a:spLocks noGrp="1"/>
          </p:cNvSpPr>
          <p:nvPr>
            <p:ph type="title"/>
          </p:nvPr>
        </p:nvSpPr>
        <p:spPr>
          <a:xfrm>
            <a:off x="1102958" y="194242"/>
            <a:ext cx="9720072" cy="1499616"/>
          </a:xfrm>
        </p:spPr>
        <p:txBody>
          <a:bodyPr/>
          <a:lstStyle/>
          <a:p>
            <a:r>
              <a:rPr lang="fr-BE" dirty="0"/>
              <a:t>Evaluation formative – en duo </a:t>
            </a:r>
          </a:p>
        </p:txBody>
      </p:sp>
      <p:sp>
        <p:nvSpPr>
          <p:cNvPr id="3" name="ZoneTexte 2">
            <a:extLst>
              <a:ext uri="{FF2B5EF4-FFF2-40B4-BE49-F238E27FC236}">
                <a16:creationId xmlns:a16="http://schemas.microsoft.com/office/drawing/2014/main" id="{0853B4D4-DBBA-D63F-B356-76A609BB449D}"/>
              </a:ext>
            </a:extLst>
          </p:cNvPr>
          <p:cNvSpPr txBox="1"/>
          <p:nvPr/>
        </p:nvSpPr>
        <p:spPr>
          <a:xfrm>
            <a:off x="781643" y="1627626"/>
            <a:ext cx="11278980" cy="2737481"/>
          </a:xfrm>
          <a:prstGeom prst="rect">
            <a:avLst/>
          </a:prstGeom>
          <a:noFill/>
        </p:spPr>
        <p:txBody>
          <a:bodyPr wrap="square" rtlCol="0">
            <a:spAutoFit/>
          </a:bodyPr>
          <a:lstStyle/>
          <a:p>
            <a:pPr>
              <a:lnSpc>
                <a:spcPct val="107000"/>
              </a:lnSpc>
              <a:spcAft>
                <a:spcPts val="800"/>
              </a:spcAft>
            </a:pPr>
            <a:r>
              <a:rPr lang="fr-BE" sz="2500" u="sng" kern="100" dirty="0">
                <a:solidFill>
                  <a:srgbClr val="FF2561"/>
                </a:solidFill>
                <a:latin typeface="Arial" panose="020B0604020202020204" pitchFamily="34" charset="0"/>
                <a:ea typeface="Aptos" panose="020B0004020202020204" pitchFamily="34" charset="0"/>
                <a:cs typeface="Times New Roman" panose="02020603050405020304" pitchFamily="18" charset="0"/>
              </a:rPr>
              <a:t>ETAPE 4</a:t>
            </a:r>
          </a:p>
          <a:p>
            <a:pPr>
              <a:lnSpc>
                <a:spcPct val="107000"/>
              </a:lnSpc>
              <a:spcAft>
                <a:spcPts val="800"/>
              </a:spcAft>
            </a:pPr>
            <a:r>
              <a:rPr lang="fr-BE" sz="2500" kern="100" dirty="0">
                <a:effectLst/>
                <a:latin typeface="Aptos" panose="020B0004020202020204" pitchFamily="34" charset="0"/>
                <a:ea typeface="Aptos" panose="020B0004020202020204" pitchFamily="34" charset="0"/>
                <a:cs typeface="Times New Roman" panose="02020603050405020304" pitchFamily="18" charset="0"/>
              </a:rPr>
              <a:t>Analyse de vos extraits </a:t>
            </a:r>
            <a:r>
              <a:rPr lang="fr-BE" sz="2500" kern="100" dirty="0">
                <a:effectLst/>
                <a:latin typeface="Aptos" panose="020B0004020202020204" pitchFamily="34" charset="0"/>
                <a:ea typeface="Aptos" panose="020B0004020202020204" pitchFamily="34" charset="0"/>
                <a:cs typeface="Times New Roman" panose="02020603050405020304" pitchFamily="18" charset="0"/>
                <a:sym typeface="Wingdings" panose="05000000000000000000" pitchFamily="2" charset="2"/>
              </a:rPr>
              <a:t></a:t>
            </a:r>
            <a:endParaRPr lang="fr-BE" sz="25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indent="-342900">
              <a:buFontTx/>
              <a:buChar char="-"/>
            </a:pPr>
            <a:endParaRPr lang="fr-BE" sz="2400" dirty="0"/>
          </a:p>
          <a:p>
            <a:pPr marL="342900" indent="-342900">
              <a:buFontTx/>
              <a:buChar char="-"/>
            </a:pPr>
            <a:endParaRPr lang="fr-BE" sz="2400" dirty="0"/>
          </a:p>
          <a:p>
            <a:pPr>
              <a:lnSpc>
                <a:spcPct val="107000"/>
              </a:lnSpc>
              <a:spcAft>
                <a:spcPts val="800"/>
              </a:spcAft>
            </a:pPr>
            <a:r>
              <a:rPr lang="fr-BE" sz="2400" u="sng" kern="100" dirty="0">
                <a:solidFill>
                  <a:srgbClr val="FF2561"/>
                </a:solidFill>
                <a:latin typeface="Arial" panose="020B0604020202020204" pitchFamily="34" charset="0"/>
                <a:ea typeface="Aptos" panose="020B0004020202020204" pitchFamily="34" charset="0"/>
                <a:cs typeface="Times New Roman" panose="02020603050405020304" pitchFamily="18" charset="0"/>
              </a:rPr>
              <a:t>ETAPE 5</a:t>
            </a:r>
          </a:p>
          <a:p>
            <a:pPr>
              <a:lnSpc>
                <a:spcPct val="107000"/>
              </a:lnSpc>
              <a:spcAft>
                <a:spcPts val="800"/>
              </a:spcAft>
            </a:pPr>
            <a:r>
              <a:rPr lang="fr-BE" sz="2400" kern="100" dirty="0">
                <a:effectLst/>
                <a:latin typeface="Aptos" panose="020B0004020202020204" pitchFamily="34" charset="0"/>
                <a:ea typeface="Aptos" panose="020B0004020202020204" pitchFamily="34" charset="0"/>
                <a:cs typeface="Times New Roman" panose="02020603050405020304" pitchFamily="18" charset="0"/>
              </a:rPr>
              <a:t>Reprenez vos modelages, améliorez-les et postez-les dans l’espace prévu </a:t>
            </a:r>
            <a:r>
              <a:rPr lang="fr-BE" sz="2400" kern="100" dirty="0">
                <a:effectLst/>
                <a:latin typeface="Aptos" panose="020B0004020202020204" pitchFamily="34" charset="0"/>
                <a:ea typeface="Aptos" panose="020B0004020202020204" pitchFamily="34" charset="0"/>
                <a:cs typeface="Times New Roman" panose="02020603050405020304" pitchFamily="18" charset="0"/>
                <a:sym typeface="Wingdings" panose="05000000000000000000" pitchFamily="2" charset="2"/>
              </a:rPr>
              <a:t></a:t>
            </a:r>
            <a:endParaRPr lang="fr-BE" sz="2400" dirty="0"/>
          </a:p>
        </p:txBody>
      </p:sp>
      <p:grpSp>
        <p:nvGrpSpPr>
          <p:cNvPr id="4" name="Groupe 3">
            <a:extLst>
              <a:ext uri="{FF2B5EF4-FFF2-40B4-BE49-F238E27FC236}">
                <a16:creationId xmlns:a16="http://schemas.microsoft.com/office/drawing/2014/main" id="{3650497B-0FAB-02AC-A7B7-A75621F5E3A8}"/>
              </a:ext>
            </a:extLst>
          </p:cNvPr>
          <p:cNvGrpSpPr/>
          <p:nvPr/>
        </p:nvGrpSpPr>
        <p:grpSpPr>
          <a:xfrm>
            <a:off x="10620688" y="0"/>
            <a:ext cx="1698999" cy="1631216"/>
            <a:chOff x="9207705" y="1532732"/>
            <a:chExt cx="2448267" cy="2353003"/>
          </a:xfrm>
        </p:grpSpPr>
        <p:pic>
          <p:nvPicPr>
            <p:cNvPr id="5" name="Image 4">
              <a:extLst>
                <a:ext uri="{FF2B5EF4-FFF2-40B4-BE49-F238E27FC236}">
                  <a16:creationId xmlns:a16="http://schemas.microsoft.com/office/drawing/2014/main" id="{78D144FD-5567-2E15-3AE8-37F268BF12C8}"/>
                </a:ext>
              </a:extLst>
            </p:cNvPr>
            <p:cNvPicPr>
              <a:picLocks noChangeAspect="1"/>
            </p:cNvPicPr>
            <p:nvPr/>
          </p:nvPicPr>
          <p:blipFill>
            <a:blip r:embed="rId3"/>
            <a:stretch>
              <a:fillRect/>
            </a:stretch>
          </p:blipFill>
          <p:spPr>
            <a:xfrm>
              <a:off x="9207705" y="1532732"/>
              <a:ext cx="2448267" cy="2353003"/>
            </a:xfrm>
            <a:prstGeom prst="rect">
              <a:avLst/>
            </a:prstGeom>
          </p:spPr>
        </p:pic>
        <p:sp>
          <p:nvSpPr>
            <p:cNvPr id="7" name="ZoneTexte 6">
              <a:extLst>
                <a:ext uri="{FF2B5EF4-FFF2-40B4-BE49-F238E27FC236}">
                  <a16:creationId xmlns:a16="http://schemas.microsoft.com/office/drawing/2014/main" id="{E34B72E6-D134-5C2F-F145-D0044E9AC674}"/>
                </a:ext>
              </a:extLst>
            </p:cNvPr>
            <p:cNvSpPr txBox="1"/>
            <p:nvPr/>
          </p:nvSpPr>
          <p:spPr>
            <a:xfrm>
              <a:off x="10049700" y="2995414"/>
              <a:ext cx="961476" cy="399567"/>
            </a:xfrm>
            <a:prstGeom prst="rect">
              <a:avLst/>
            </a:prstGeom>
            <a:noFill/>
          </p:spPr>
          <p:txBody>
            <a:bodyPr wrap="square" rtlCol="0">
              <a:spAutoFit/>
            </a:bodyPr>
            <a:lstStyle/>
            <a:p>
              <a:r>
                <a:rPr lang="fr-BE" sz="1200" dirty="0"/>
                <a:t>40min</a:t>
              </a:r>
            </a:p>
          </p:txBody>
        </p:sp>
      </p:grpSp>
      <p:grpSp>
        <p:nvGrpSpPr>
          <p:cNvPr id="6" name="Groupe 5">
            <a:extLst>
              <a:ext uri="{FF2B5EF4-FFF2-40B4-BE49-F238E27FC236}">
                <a16:creationId xmlns:a16="http://schemas.microsoft.com/office/drawing/2014/main" id="{0D0C6D5D-DE3B-4160-2B17-DF473CA46F20}"/>
              </a:ext>
            </a:extLst>
          </p:cNvPr>
          <p:cNvGrpSpPr/>
          <p:nvPr/>
        </p:nvGrpSpPr>
        <p:grpSpPr>
          <a:xfrm>
            <a:off x="9973530" y="2152838"/>
            <a:ext cx="1698999" cy="1631216"/>
            <a:chOff x="9207705" y="1532732"/>
            <a:chExt cx="2448267" cy="2353003"/>
          </a:xfrm>
        </p:grpSpPr>
        <p:pic>
          <p:nvPicPr>
            <p:cNvPr id="9" name="Image 8">
              <a:extLst>
                <a:ext uri="{FF2B5EF4-FFF2-40B4-BE49-F238E27FC236}">
                  <a16:creationId xmlns:a16="http://schemas.microsoft.com/office/drawing/2014/main" id="{B3CE1D60-5AEA-0578-719F-E261B8A707E6}"/>
                </a:ext>
              </a:extLst>
            </p:cNvPr>
            <p:cNvPicPr>
              <a:picLocks noChangeAspect="1"/>
            </p:cNvPicPr>
            <p:nvPr/>
          </p:nvPicPr>
          <p:blipFill>
            <a:blip r:embed="rId3"/>
            <a:stretch>
              <a:fillRect/>
            </a:stretch>
          </p:blipFill>
          <p:spPr>
            <a:xfrm>
              <a:off x="9207705" y="1532732"/>
              <a:ext cx="2448267" cy="2353003"/>
            </a:xfrm>
            <a:prstGeom prst="rect">
              <a:avLst/>
            </a:prstGeom>
          </p:spPr>
        </p:pic>
        <p:sp>
          <p:nvSpPr>
            <p:cNvPr id="10" name="ZoneTexte 9">
              <a:extLst>
                <a:ext uri="{FF2B5EF4-FFF2-40B4-BE49-F238E27FC236}">
                  <a16:creationId xmlns:a16="http://schemas.microsoft.com/office/drawing/2014/main" id="{6CB6D756-A6FF-1262-2ACC-349B8205194F}"/>
                </a:ext>
              </a:extLst>
            </p:cNvPr>
            <p:cNvSpPr txBox="1"/>
            <p:nvPr/>
          </p:nvSpPr>
          <p:spPr>
            <a:xfrm>
              <a:off x="10049700" y="2995414"/>
              <a:ext cx="961476" cy="399567"/>
            </a:xfrm>
            <a:prstGeom prst="rect">
              <a:avLst/>
            </a:prstGeom>
            <a:noFill/>
          </p:spPr>
          <p:txBody>
            <a:bodyPr wrap="square" rtlCol="0">
              <a:spAutoFit/>
            </a:bodyPr>
            <a:lstStyle/>
            <a:p>
              <a:r>
                <a:rPr lang="fr-BE" sz="1200" dirty="0"/>
                <a:t>30 min</a:t>
              </a:r>
            </a:p>
          </p:txBody>
        </p:sp>
      </p:grpSp>
    </p:spTree>
    <p:extLst>
      <p:ext uri="{BB962C8B-B14F-4D97-AF65-F5344CB8AC3E}">
        <p14:creationId xmlns:p14="http://schemas.microsoft.com/office/powerpoint/2010/main" val="63062337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A1698D-F8D5-5D2C-D960-B865203A3AC6}"/>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5EB559B6-03C4-4046-B2C9-2B41CE17247E}"/>
              </a:ext>
            </a:extLst>
          </p:cNvPr>
          <p:cNvSpPr>
            <a:spLocks noGrp="1"/>
          </p:cNvSpPr>
          <p:nvPr>
            <p:ph type="title"/>
          </p:nvPr>
        </p:nvSpPr>
        <p:spPr/>
        <p:txBody>
          <a:bodyPr/>
          <a:lstStyle/>
          <a:p>
            <a:pPr algn="ctr"/>
            <a:r>
              <a:rPr lang="fr-BE" dirty="0">
                <a:solidFill>
                  <a:srgbClr val="0070C0"/>
                </a:solidFill>
              </a:rPr>
              <a:t>Questionnaire : vos représentations sur l’enseignement explicite et le modelage</a:t>
            </a:r>
          </a:p>
        </p:txBody>
      </p:sp>
      <p:sp>
        <p:nvSpPr>
          <p:cNvPr id="3" name="Espace réservé du contenu 2">
            <a:extLst>
              <a:ext uri="{FF2B5EF4-FFF2-40B4-BE49-F238E27FC236}">
                <a16:creationId xmlns:a16="http://schemas.microsoft.com/office/drawing/2014/main" id="{17EBF206-C6F5-C4D9-9DED-DF98E9F46C00}"/>
              </a:ext>
            </a:extLst>
          </p:cNvPr>
          <p:cNvSpPr>
            <a:spLocks noGrp="1"/>
          </p:cNvSpPr>
          <p:nvPr>
            <p:ph idx="1"/>
          </p:nvPr>
        </p:nvSpPr>
        <p:spPr>
          <a:xfrm>
            <a:off x="886967" y="1863090"/>
            <a:ext cx="10805923" cy="4023360"/>
          </a:xfrm>
        </p:spPr>
        <p:txBody>
          <a:bodyPr/>
          <a:lstStyle/>
          <a:p>
            <a:endParaRPr lang="fr-BE" dirty="0"/>
          </a:p>
          <a:p>
            <a:endParaRPr lang="fr-BE" dirty="0"/>
          </a:p>
        </p:txBody>
      </p:sp>
      <p:grpSp>
        <p:nvGrpSpPr>
          <p:cNvPr id="4" name="Groupe 3">
            <a:extLst>
              <a:ext uri="{FF2B5EF4-FFF2-40B4-BE49-F238E27FC236}">
                <a16:creationId xmlns:a16="http://schemas.microsoft.com/office/drawing/2014/main" id="{BF3E24AC-56EB-8DB0-B633-9EE23479F08D}"/>
              </a:ext>
            </a:extLst>
          </p:cNvPr>
          <p:cNvGrpSpPr/>
          <p:nvPr/>
        </p:nvGrpSpPr>
        <p:grpSpPr>
          <a:xfrm>
            <a:off x="10620688" y="0"/>
            <a:ext cx="1698999" cy="1631216"/>
            <a:chOff x="9207705" y="1532732"/>
            <a:chExt cx="2448267" cy="2353003"/>
          </a:xfrm>
        </p:grpSpPr>
        <p:pic>
          <p:nvPicPr>
            <p:cNvPr id="5" name="Image 4">
              <a:extLst>
                <a:ext uri="{FF2B5EF4-FFF2-40B4-BE49-F238E27FC236}">
                  <a16:creationId xmlns:a16="http://schemas.microsoft.com/office/drawing/2014/main" id="{19621D4F-07EF-CA3B-4FCE-DA6F2A2BF156}"/>
                </a:ext>
              </a:extLst>
            </p:cNvPr>
            <p:cNvPicPr>
              <a:picLocks noChangeAspect="1"/>
            </p:cNvPicPr>
            <p:nvPr/>
          </p:nvPicPr>
          <p:blipFill>
            <a:blip r:embed="rId3"/>
            <a:stretch>
              <a:fillRect/>
            </a:stretch>
          </p:blipFill>
          <p:spPr>
            <a:xfrm>
              <a:off x="9207705" y="1532732"/>
              <a:ext cx="2448267" cy="2353003"/>
            </a:xfrm>
            <a:prstGeom prst="rect">
              <a:avLst/>
            </a:prstGeom>
          </p:spPr>
        </p:pic>
        <p:sp>
          <p:nvSpPr>
            <p:cNvPr id="6" name="ZoneTexte 5">
              <a:extLst>
                <a:ext uri="{FF2B5EF4-FFF2-40B4-BE49-F238E27FC236}">
                  <a16:creationId xmlns:a16="http://schemas.microsoft.com/office/drawing/2014/main" id="{84D5DE17-50EC-8E04-6543-BE517D9A0A2E}"/>
                </a:ext>
              </a:extLst>
            </p:cNvPr>
            <p:cNvSpPr txBox="1"/>
            <p:nvPr/>
          </p:nvSpPr>
          <p:spPr>
            <a:xfrm>
              <a:off x="10049700" y="2995414"/>
              <a:ext cx="961476" cy="399567"/>
            </a:xfrm>
            <a:prstGeom prst="rect">
              <a:avLst/>
            </a:prstGeom>
            <a:noFill/>
          </p:spPr>
          <p:txBody>
            <a:bodyPr wrap="square" rtlCol="0">
              <a:spAutoFit/>
            </a:bodyPr>
            <a:lstStyle/>
            <a:p>
              <a:r>
                <a:rPr lang="fr-BE" sz="1200" dirty="0"/>
                <a:t>10 min</a:t>
              </a:r>
            </a:p>
          </p:txBody>
        </p:sp>
      </p:grpSp>
    </p:spTree>
    <p:extLst>
      <p:ext uri="{BB962C8B-B14F-4D97-AF65-F5344CB8AC3E}">
        <p14:creationId xmlns:p14="http://schemas.microsoft.com/office/powerpoint/2010/main" val="308191478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CFB80E0-9F66-0D53-7496-9FAD15ACDF1C}"/>
              </a:ext>
            </a:extLst>
          </p:cNvPr>
          <p:cNvSpPr>
            <a:spLocks noGrp="1"/>
          </p:cNvSpPr>
          <p:nvPr>
            <p:ph type="title"/>
          </p:nvPr>
        </p:nvSpPr>
        <p:spPr>
          <a:xfrm>
            <a:off x="2251349" y="604236"/>
            <a:ext cx="8201189" cy="1948933"/>
          </a:xfrm>
        </p:spPr>
        <p:txBody>
          <a:bodyPr/>
          <a:lstStyle/>
          <a:p>
            <a:pPr algn="ctr"/>
            <a:r>
              <a:rPr lang="fr-FR" dirty="0"/>
              <a:t>Une lecture comme intégration des concepts </a:t>
            </a:r>
            <a:endParaRPr lang="fr-BE" dirty="0"/>
          </a:p>
        </p:txBody>
      </p:sp>
      <p:pic>
        <p:nvPicPr>
          <p:cNvPr id="4" name="Image 3">
            <a:extLst>
              <a:ext uri="{FF2B5EF4-FFF2-40B4-BE49-F238E27FC236}">
                <a16:creationId xmlns:a16="http://schemas.microsoft.com/office/drawing/2014/main" id="{AE6C4AD1-8ED8-2BC2-5154-1C060C3E1291}"/>
              </a:ext>
            </a:extLst>
          </p:cNvPr>
          <p:cNvPicPr>
            <a:picLocks noChangeAspect="1"/>
          </p:cNvPicPr>
          <p:nvPr/>
        </p:nvPicPr>
        <p:blipFill>
          <a:blip r:embed="rId3"/>
          <a:stretch>
            <a:fillRect/>
          </a:stretch>
        </p:blipFill>
        <p:spPr>
          <a:xfrm>
            <a:off x="1531088" y="1943731"/>
            <a:ext cx="2962084" cy="4459400"/>
          </a:xfrm>
          <a:prstGeom prst="rect">
            <a:avLst/>
          </a:prstGeom>
        </p:spPr>
      </p:pic>
      <p:pic>
        <p:nvPicPr>
          <p:cNvPr id="3" name="Picture 2" descr="Résultat d’images pour lecture picto">
            <a:extLst>
              <a:ext uri="{FF2B5EF4-FFF2-40B4-BE49-F238E27FC236}">
                <a16:creationId xmlns:a16="http://schemas.microsoft.com/office/drawing/2014/main" id="{5FD0F7C1-FD94-7EC1-1E8D-FF03EA63567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0569" r="10651"/>
          <a:stretch/>
        </p:blipFill>
        <p:spPr bwMode="auto">
          <a:xfrm>
            <a:off x="4584292" y="4773389"/>
            <a:ext cx="1135968" cy="1082415"/>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a:extLst>
              <a:ext uri="{FF2B5EF4-FFF2-40B4-BE49-F238E27FC236}">
                <a16:creationId xmlns:a16="http://schemas.microsoft.com/office/drawing/2014/main" id="{0A8BEEFB-D371-6555-4A14-8A9B01B04DDB}"/>
              </a:ext>
            </a:extLst>
          </p:cNvPr>
          <p:cNvSpPr txBox="1"/>
          <p:nvPr/>
        </p:nvSpPr>
        <p:spPr>
          <a:xfrm>
            <a:off x="5720260" y="5517874"/>
            <a:ext cx="1024639" cy="369332"/>
          </a:xfrm>
          <a:prstGeom prst="rect">
            <a:avLst/>
          </a:prstGeom>
          <a:noFill/>
        </p:spPr>
        <p:txBody>
          <a:bodyPr wrap="none" rtlCol="0">
            <a:spAutoFit/>
          </a:bodyPr>
          <a:lstStyle/>
          <a:p>
            <a:r>
              <a:rPr lang="fr-BE" dirty="0"/>
              <a:t>ANNEXE </a:t>
            </a:r>
          </a:p>
        </p:txBody>
      </p:sp>
    </p:spTree>
    <p:extLst>
      <p:ext uri="{BB962C8B-B14F-4D97-AF65-F5344CB8AC3E}">
        <p14:creationId xmlns:p14="http://schemas.microsoft.com/office/powerpoint/2010/main" val="346433416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39A5F50-B472-E63B-437C-4F010C4DC0BD}"/>
              </a:ext>
            </a:extLst>
          </p:cNvPr>
          <p:cNvSpPr>
            <a:spLocks noGrp="1"/>
          </p:cNvSpPr>
          <p:nvPr>
            <p:ph type="title"/>
          </p:nvPr>
        </p:nvSpPr>
        <p:spPr/>
        <p:txBody>
          <a:bodyPr/>
          <a:lstStyle/>
          <a:p>
            <a:r>
              <a:rPr lang="fr-FR" dirty="0"/>
              <a:t>Qqes concepts-clés en début de texte</a:t>
            </a:r>
            <a:endParaRPr lang="fr-BE" dirty="0"/>
          </a:p>
        </p:txBody>
      </p:sp>
      <p:sp>
        <p:nvSpPr>
          <p:cNvPr id="3" name="Espace réservé du contenu 2">
            <a:extLst>
              <a:ext uri="{FF2B5EF4-FFF2-40B4-BE49-F238E27FC236}">
                <a16:creationId xmlns:a16="http://schemas.microsoft.com/office/drawing/2014/main" id="{0A729BB2-E75F-978E-C20C-4819A9D54583}"/>
              </a:ext>
            </a:extLst>
          </p:cNvPr>
          <p:cNvSpPr>
            <a:spLocks noGrp="1"/>
          </p:cNvSpPr>
          <p:nvPr>
            <p:ph idx="1"/>
          </p:nvPr>
        </p:nvSpPr>
        <p:spPr/>
        <p:txBody>
          <a:bodyPr>
            <a:noAutofit/>
          </a:bodyPr>
          <a:lstStyle/>
          <a:p>
            <a:pPr>
              <a:buFont typeface="Wingdings" panose="05000000000000000000" pitchFamily="2" charset="2"/>
              <a:buChar char="§"/>
            </a:pPr>
            <a:r>
              <a:rPr lang="fr-FR" sz="2400" dirty="0"/>
              <a:t> Paradoxes fréquents à l’école</a:t>
            </a:r>
          </a:p>
          <a:p>
            <a:pPr>
              <a:buFont typeface="Wingdings" panose="05000000000000000000" pitchFamily="2" charset="2"/>
              <a:buChar char="§"/>
            </a:pPr>
            <a:r>
              <a:rPr lang="fr-FR" sz="2400" dirty="0"/>
              <a:t> L’école maternelle: espace de jeu et d’expression ou apprentissages disciplinaires et structurés? </a:t>
            </a:r>
            <a:r>
              <a:rPr lang="fr-FR" sz="2400" dirty="0">
                <a:sym typeface="Wingdings" panose="05000000000000000000" pitchFamily="2" charset="2"/>
              </a:rPr>
              <a:t>Proposer une 3</a:t>
            </a:r>
            <a:r>
              <a:rPr lang="fr-FR" sz="2400" baseline="30000" dirty="0">
                <a:sym typeface="Wingdings" panose="05000000000000000000" pitchFamily="2" charset="2"/>
              </a:rPr>
              <a:t>e</a:t>
            </a:r>
            <a:r>
              <a:rPr lang="fr-FR" sz="2400" dirty="0">
                <a:sym typeface="Wingdings" panose="05000000000000000000" pitchFamily="2" charset="2"/>
              </a:rPr>
              <a:t> voie: concilier apprentissage et imagination.</a:t>
            </a:r>
          </a:p>
          <a:p>
            <a:pPr>
              <a:buFont typeface="Wingdings" panose="05000000000000000000" pitchFamily="2" charset="2"/>
              <a:buChar char="§"/>
            </a:pPr>
            <a:r>
              <a:rPr lang="fr-FR" sz="2400" dirty="0">
                <a:sym typeface="Wingdings" panose="05000000000000000000" pitchFamily="2" charset="2"/>
              </a:rPr>
              <a:t> École demande de découvrir ou d’inventer les savoirs visés au nom de certaines doxa (les connaissances doivent venir des élèves) &gt;&lt;école demande aux es d’exprimer leur imagination dans des situations où il y a souvent une conformité attendue. </a:t>
            </a:r>
          </a:p>
          <a:p>
            <a:pPr>
              <a:buFont typeface="Wingdings" panose="05000000000000000000" pitchFamily="2" charset="2"/>
              <a:buChar char="§"/>
            </a:pPr>
            <a:r>
              <a:rPr lang="fr-FR" sz="2400" dirty="0">
                <a:sym typeface="Wingdings" panose="05000000000000000000" pitchFamily="2" charset="2"/>
              </a:rPr>
              <a:t> Ces injonctions sont difficiles à gérer.</a:t>
            </a:r>
            <a:endParaRPr lang="fr-BE" sz="2400" dirty="0"/>
          </a:p>
        </p:txBody>
      </p:sp>
    </p:spTree>
    <p:extLst>
      <p:ext uri="{BB962C8B-B14F-4D97-AF65-F5344CB8AC3E}">
        <p14:creationId xmlns:p14="http://schemas.microsoft.com/office/powerpoint/2010/main" val="2899710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E3813DE-5375-C447-52A2-BE171C6F30A6}"/>
              </a:ext>
            </a:extLst>
          </p:cNvPr>
          <p:cNvSpPr>
            <a:spLocks noGrp="1"/>
          </p:cNvSpPr>
          <p:nvPr>
            <p:ph type="title"/>
          </p:nvPr>
        </p:nvSpPr>
        <p:spPr/>
        <p:txBody>
          <a:bodyPr>
            <a:normAutofit fontScale="90000"/>
          </a:bodyPr>
          <a:lstStyle/>
          <a:p>
            <a:r>
              <a:rPr lang="fr-FR" dirty="0"/>
              <a:t>9 questions = 9 groupes </a:t>
            </a:r>
            <a:br>
              <a:rPr lang="fr-FR" dirty="0"/>
            </a:br>
            <a:r>
              <a:rPr lang="fr-FR" dirty="0"/>
              <a:t>question 10 = transversale: chacun y répond</a:t>
            </a:r>
            <a:endParaRPr lang="fr-BE" dirty="0"/>
          </a:p>
        </p:txBody>
      </p:sp>
      <p:graphicFrame>
        <p:nvGraphicFramePr>
          <p:cNvPr id="4" name="Espace réservé du contenu 3">
            <a:extLst>
              <a:ext uri="{FF2B5EF4-FFF2-40B4-BE49-F238E27FC236}">
                <a16:creationId xmlns:a16="http://schemas.microsoft.com/office/drawing/2014/main" id="{E0793E95-957D-DBBE-B111-BB261E62B716}"/>
              </a:ext>
            </a:extLst>
          </p:cNvPr>
          <p:cNvGraphicFramePr>
            <a:graphicFrameLocks noGrp="1"/>
          </p:cNvGraphicFramePr>
          <p:nvPr>
            <p:ph idx="1"/>
            <p:extLst>
              <p:ext uri="{D42A27DB-BD31-4B8C-83A1-F6EECF244321}">
                <p14:modId xmlns:p14="http://schemas.microsoft.com/office/powerpoint/2010/main" val="538494993"/>
              </p:ext>
            </p:extLst>
          </p:nvPr>
        </p:nvGraphicFramePr>
        <p:xfrm>
          <a:off x="1023938" y="2286000"/>
          <a:ext cx="9720261" cy="741680"/>
        </p:xfrm>
        <a:graphic>
          <a:graphicData uri="http://schemas.openxmlformats.org/drawingml/2006/table">
            <a:tbl>
              <a:tblPr firstRow="1" bandRow="1">
                <a:tableStyleId>{5C22544A-7EE6-4342-B048-85BDC9FD1C3A}</a:tableStyleId>
              </a:tblPr>
              <a:tblGrid>
                <a:gridCol w="1080029">
                  <a:extLst>
                    <a:ext uri="{9D8B030D-6E8A-4147-A177-3AD203B41FA5}">
                      <a16:colId xmlns:a16="http://schemas.microsoft.com/office/drawing/2014/main" val="2195526805"/>
                    </a:ext>
                  </a:extLst>
                </a:gridCol>
                <a:gridCol w="1080029">
                  <a:extLst>
                    <a:ext uri="{9D8B030D-6E8A-4147-A177-3AD203B41FA5}">
                      <a16:colId xmlns:a16="http://schemas.microsoft.com/office/drawing/2014/main" val="89855304"/>
                    </a:ext>
                  </a:extLst>
                </a:gridCol>
                <a:gridCol w="1080029">
                  <a:extLst>
                    <a:ext uri="{9D8B030D-6E8A-4147-A177-3AD203B41FA5}">
                      <a16:colId xmlns:a16="http://schemas.microsoft.com/office/drawing/2014/main" val="1092805662"/>
                    </a:ext>
                  </a:extLst>
                </a:gridCol>
                <a:gridCol w="1080029">
                  <a:extLst>
                    <a:ext uri="{9D8B030D-6E8A-4147-A177-3AD203B41FA5}">
                      <a16:colId xmlns:a16="http://schemas.microsoft.com/office/drawing/2014/main" val="2985306637"/>
                    </a:ext>
                  </a:extLst>
                </a:gridCol>
                <a:gridCol w="1080029">
                  <a:extLst>
                    <a:ext uri="{9D8B030D-6E8A-4147-A177-3AD203B41FA5}">
                      <a16:colId xmlns:a16="http://schemas.microsoft.com/office/drawing/2014/main" val="863462117"/>
                    </a:ext>
                  </a:extLst>
                </a:gridCol>
                <a:gridCol w="1080029">
                  <a:extLst>
                    <a:ext uri="{9D8B030D-6E8A-4147-A177-3AD203B41FA5}">
                      <a16:colId xmlns:a16="http://schemas.microsoft.com/office/drawing/2014/main" val="1438176354"/>
                    </a:ext>
                  </a:extLst>
                </a:gridCol>
                <a:gridCol w="1080029">
                  <a:extLst>
                    <a:ext uri="{9D8B030D-6E8A-4147-A177-3AD203B41FA5}">
                      <a16:colId xmlns:a16="http://schemas.microsoft.com/office/drawing/2014/main" val="2039269198"/>
                    </a:ext>
                  </a:extLst>
                </a:gridCol>
                <a:gridCol w="1080029">
                  <a:extLst>
                    <a:ext uri="{9D8B030D-6E8A-4147-A177-3AD203B41FA5}">
                      <a16:colId xmlns:a16="http://schemas.microsoft.com/office/drawing/2014/main" val="2887673191"/>
                    </a:ext>
                  </a:extLst>
                </a:gridCol>
                <a:gridCol w="1080029">
                  <a:extLst>
                    <a:ext uri="{9D8B030D-6E8A-4147-A177-3AD203B41FA5}">
                      <a16:colId xmlns:a16="http://schemas.microsoft.com/office/drawing/2014/main" val="200719349"/>
                    </a:ext>
                  </a:extLst>
                </a:gridCol>
              </a:tblGrid>
              <a:tr h="370840">
                <a:tc>
                  <a:txBody>
                    <a:bodyPr/>
                    <a:lstStyle/>
                    <a:p>
                      <a:pPr algn="ctr"/>
                      <a:r>
                        <a:rPr lang="fr-FR" dirty="0"/>
                        <a:t>1</a:t>
                      </a:r>
                      <a:endParaRPr lang="fr-BE" dirty="0"/>
                    </a:p>
                  </a:txBody>
                  <a:tcPr/>
                </a:tc>
                <a:tc>
                  <a:txBody>
                    <a:bodyPr/>
                    <a:lstStyle/>
                    <a:p>
                      <a:pPr algn="ctr"/>
                      <a:r>
                        <a:rPr lang="fr-FR" dirty="0"/>
                        <a:t>2</a:t>
                      </a:r>
                      <a:endParaRPr lang="fr-BE" dirty="0"/>
                    </a:p>
                  </a:txBody>
                  <a:tcPr/>
                </a:tc>
                <a:tc>
                  <a:txBody>
                    <a:bodyPr/>
                    <a:lstStyle/>
                    <a:p>
                      <a:pPr algn="ctr"/>
                      <a:r>
                        <a:rPr lang="fr-FR" dirty="0"/>
                        <a:t>3</a:t>
                      </a:r>
                      <a:endParaRPr lang="fr-BE" dirty="0"/>
                    </a:p>
                  </a:txBody>
                  <a:tcPr/>
                </a:tc>
                <a:tc>
                  <a:txBody>
                    <a:bodyPr/>
                    <a:lstStyle/>
                    <a:p>
                      <a:pPr algn="ctr"/>
                      <a:r>
                        <a:rPr lang="fr-FR" dirty="0"/>
                        <a:t>4</a:t>
                      </a:r>
                      <a:endParaRPr lang="fr-BE" dirty="0"/>
                    </a:p>
                  </a:txBody>
                  <a:tcPr/>
                </a:tc>
                <a:tc>
                  <a:txBody>
                    <a:bodyPr/>
                    <a:lstStyle/>
                    <a:p>
                      <a:pPr algn="ctr"/>
                      <a:r>
                        <a:rPr lang="fr-FR" dirty="0"/>
                        <a:t>5</a:t>
                      </a:r>
                      <a:endParaRPr lang="fr-BE" dirty="0"/>
                    </a:p>
                  </a:txBody>
                  <a:tcPr/>
                </a:tc>
                <a:tc>
                  <a:txBody>
                    <a:bodyPr/>
                    <a:lstStyle/>
                    <a:p>
                      <a:pPr algn="ctr"/>
                      <a:r>
                        <a:rPr lang="fr-FR" dirty="0"/>
                        <a:t>6</a:t>
                      </a:r>
                      <a:endParaRPr lang="fr-BE" dirty="0"/>
                    </a:p>
                  </a:txBody>
                  <a:tcPr/>
                </a:tc>
                <a:tc>
                  <a:txBody>
                    <a:bodyPr/>
                    <a:lstStyle/>
                    <a:p>
                      <a:pPr algn="ctr"/>
                      <a:r>
                        <a:rPr lang="fr-FR" dirty="0"/>
                        <a:t>7</a:t>
                      </a:r>
                      <a:endParaRPr lang="fr-BE" dirty="0"/>
                    </a:p>
                  </a:txBody>
                  <a:tcPr/>
                </a:tc>
                <a:tc>
                  <a:txBody>
                    <a:bodyPr/>
                    <a:lstStyle/>
                    <a:p>
                      <a:pPr algn="ctr"/>
                      <a:r>
                        <a:rPr lang="fr-FR" dirty="0"/>
                        <a:t>8</a:t>
                      </a:r>
                      <a:endParaRPr lang="fr-BE" dirty="0"/>
                    </a:p>
                  </a:txBody>
                  <a:tcPr/>
                </a:tc>
                <a:tc>
                  <a:txBody>
                    <a:bodyPr/>
                    <a:lstStyle/>
                    <a:p>
                      <a:pPr algn="ctr"/>
                      <a:r>
                        <a:rPr lang="fr-FR" dirty="0"/>
                        <a:t>9</a:t>
                      </a:r>
                      <a:endParaRPr lang="fr-BE" dirty="0"/>
                    </a:p>
                  </a:txBody>
                  <a:tcPr/>
                </a:tc>
                <a:extLst>
                  <a:ext uri="{0D108BD9-81ED-4DB2-BD59-A6C34878D82A}">
                    <a16:rowId xmlns:a16="http://schemas.microsoft.com/office/drawing/2014/main" val="1010745412"/>
                  </a:ext>
                </a:extLst>
              </a:tr>
              <a:tr h="370840">
                <a:tc>
                  <a:txBody>
                    <a:bodyPr/>
                    <a:lstStyle/>
                    <a:p>
                      <a:pPr algn="ctr"/>
                      <a:endParaRPr lang="fr-BE" dirty="0"/>
                    </a:p>
                  </a:txBody>
                  <a:tcPr/>
                </a:tc>
                <a:tc>
                  <a:txBody>
                    <a:bodyPr/>
                    <a:lstStyle/>
                    <a:p>
                      <a:pPr algn="ctr"/>
                      <a:endParaRPr lang="fr-BE"/>
                    </a:p>
                  </a:txBody>
                  <a:tcPr/>
                </a:tc>
                <a:tc>
                  <a:txBody>
                    <a:bodyPr/>
                    <a:lstStyle/>
                    <a:p>
                      <a:pPr algn="ctr"/>
                      <a:endParaRPr lang="fr-BE"/>
                    </a:p>
                  </a:txBody>
                  <a:tcPr/>
                </a:tc>
                <a:tc>
                  <a:txBody>
                    <a:bodyPr/>
                    <a:lstStyle/>
                    <a:p>
                      <a:pPr algn="ctr"/>
                      <a:endParaRPr lang="fr-BE" dirty="0"/>
                    </a:p>
                  </a:txBody>
                  <a:tcPr/>
                </a:tc>
                <a:tc>
                  <a:txBody>
                    <a:bodyPr/>
                    <a:lstStyle/>
                    <a:p>
                      <a:pPr algn="ctr"/>
                      <a:endParaRPr lang="fr-BE" dirty="0"/>
                    </a:p>
                  </a:txBody>
                  <a:tcPr/>
                </a:tc>
                <a:tc>
                  <a:txBody>
                    <a:bodyPr/>
                    <a:lstStyle/>
                    <a:p>
                      <a:pPr algn="ctr"/>
                      <a:endParaRPr lang="fr-BE" dirty="0"/>
                    </a:p>
                  </a:txBody>
                  <a:tcPr/>
                </a:tc>
                <a:tc>
                  <a:txBody>
                    <a:bodyPr/>
                    <a:lstStyle/>
                    <a:p>
                      <a:pPr algn="ctr"/>
                      <a:endParaRPr lang="fr-BE" dirty="0"/>
                    </a:p>
                  </a:txBody>
                  <a:tcPr/>
                </a:tc>
                <a:tc>
                  <a:txBody>
                    <a:bodyPr/>
                    <a:lstStyle/>
                    <a:p>
                      <a:pPr algn="ctr"/>
                      <a:endParaRPr lang="fr-BE" dirty="0"/>
                    </a:p>
                  </a:txBody>
                  <a:tcPr/>
                </a:tc>
                <a:tc>
                  <a:txBody>
                    <a:bodyPr/>
                    <a:lstStyle/>
                    <a:p>
                      <a:pPr algn="ctr"/>
                      <a:endParaRPr lang="fr-BE" dirty="0"/>
                    </a:p>
                  </a:txBody>
                  <a:tcPr/>
                </a:tc>
                <a:extLst>
                  <a:ext uri="{0D108BD9-81ED-4DB2-BD59-A6C34878D82A}">
                    <a16:rowId xmlns:a16="http://schemas.microsoft.com/office/drawing/2014/main" val="1318016689"/>
                  </a:ext>
                </a:extLst>
              </a:tr>
            </a:tbl>
          </a:graphicData>
        </a:graphic>
      </p:graphicFrame>
      <p:sp>
        <p:nvSpPr>
          <p:cNvPr id="5" name="ZoneTexte 4">
            <a:extLst>
              <a:ext uri="{FF2B5EF4-FFF2-40B4-BE49-F238E27FC236}">
                <a16:creationId xmlns:a16="http://schemas.microsoft.com/office/drawing/2014/main" id="{468E664A-9B1E-61BB-2FE8-2EB653A54E58}"/>
              </a:ext>
            </a:extLst>
          </p:cNvPr>
          <p:cNvSpPr txBox="1"/>
          <p:nvPr/>
        </p:nvSpPr>
        <p:spPr>
          <a:xfrm>
            <a:off x="2526632" y="3838074"/>
            <a:ext cx="6304547" cy="369332"/>
          </a:xfrm>
          <a:prstGeom prst="rect">
            <a:avLst/>
          </a:prstGeom>
          <a:noFill/>
        </p:spPr>
        <p:txBody>
          <a:bodyPr wrap="square" rtlCol="0">
            <a:spAutoFit/>
          </a:bodyPr>
          <a:lstStyle/>
          <a:p>
            <a:r>
              <a:rPr lang="fr-FR" dirty="0"/>
              <a:t>Chaque groupe note ses éléments de réponses au tableau</a:t>
            </a:r>
            <a:endParaRPr lang="fr-BE" dirty="0"/>
          </a:p>
        </p:txBody>
      </p:sp>
      <p:sp>
        <p:nvSpPr>
          <p:cNvPr id="3" name="Étoile : 5 branches 2">
            <a:extLst>
              <a:ext uri="{FF2B5EF4-FFF2-40B4-BE49-F238E27FC236}">
                <a16:creationId xmlns:a16="http://schemas.microsoft.com/office/drawing/2014/main" id="{EFBE923E-61F2-B05D-6166-738A83BC3B3B}"/>
              </a:ext>
            </a:extLst>
          </p:cNvPr>
          <p:cNvSpPr/>
          <p:nvPr/>
        </p:nvSpPr>
        <p:spPr>
          <a:xfrm>
            <a:off x="2215979" y="1874908"/>
            <a:ext cx="5349841" cy="3926331"/>
          </a:xfrm>
          <a:prstGeom prst="star5">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BE" dirty="0">
                <a:solidFill>
                  <a:schemeClr val="tx1"/>
                </a:solidFill>
              </a:rPr>
              <a:t>QUESTIONS ???</a:t>
            </a:r>
          </a:p>
        </p:txBody>
      </p:sp>
    </p:spTree>
    <p:extLst>
      <p:ext uri="{BB962C8B-B14F-4D97-AF65-F5344CB8AC3E}">
        <p14:creationId xmlns:p14="http://schemas.microsoft.com/office/powerpoint/2010/main" val="105199015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61657BD-3333-446A-A16A-CBDC77C8E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4572002"/>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BE"/>
          </a:p>
        </p:txBody>
      </p:sp>
      <p:sp>
        <p:nvSpPr>
          <p:cNvPr id="10" name="Rectangle 9">
            <a:extLst>
              <a:ext uri="{FF2B5EF4-FFF2-40B4-BE49-F238E27FC236}">
                <a16:creationId xmlns:a16="http://schemas.microsoft.com/office/drawing/2014/main" id="{52CAFF06-4D3A-42A5-8614-B1FA47EA0F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7" y="643467"/>
            <a:ext cx="10905066" cy="5571066"/>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age 2">
            <a:extLst>
              <a:ext uri="{FF2B5EF4-FFF2-40B4-BE49-F238E27FC236}">
                <a16:creationId xmlns:a16="http://schemas.microsoft.com/office/drawing/2014/main" id="{CD1D7DE0-95B2-F77B-5E57-14783B205203}"/>
              </a:ext>
            </a:extLst>
          </p:cNvPr>
          <p:cNvPicPr>
            <a:picLocks noChangeAspect="1"/>
          </p:cNvPicPr>
          <p:nvPr/>
        </p:nvPicPr>
        <p:blipFill>
          <a:blip r:embed="rId2"/>
          <a:stretch>
            <a:fillRect/>
          </a:stretch>
        </p:blipFill>
        <p:spPr>
          <a:xfrm>
            <a:off x="804333" y="1695978"/>
            <a:ext cx="10583331" cy="3466041"/>
          </a:xfrm>
          <a:prstGeom prst="rect">
            <a:avLst/>
          </a:prstGeom>
        </p:spPr>
      </p:pic>
      <p:sp>
        <p:nvSpPr>
          <p:cNvPr id="4" name="ZoneTexte 3">
            <a:extLst>
              <a:ext uri="{FF2B5EF4-FFF2-40B4-BE49-F238E27FC236}">
                <a16:creationId xmlns:a16="http://schemas.microsoft.com/office/drawing/2014/main" id="{E2BC6E6A-47CC-0AB2-35F6-FEF0038C6F9E}"/>
              </a:ext>
            </a:extLst>
          </p:cNvPr>
          <p:cNvSpPr txBox="1"/>
          <p:nvPr/>
        </p:nvSpPr>
        <p:spPr>
          <a:xfrm>
            <a:off x="804333" y="938475"/>
            <a:ext cx="4953000" cy="646331"/>
          </a:xfrm>
          <a:prstGeom prst="rect">
            <a:avLst/>
          </a:prstGeom>
          <a:noFill/>
        </p:spPr>
        <p:txBody>
          <a:bodyPr wrap="square" rtlCol="0">
            <a:spAutoFit/>
          </a:bodyPr>
          <a:lstStyle/>
          <a:p>
            <a:r>
              <a:rPr lang="fr-BE" sz="3600" b="1" dirty="0">
                <a:solidFill>
                  <a:srgbClr val="00B0F0"/>
                </a:solidFill>
              </a:rPr>
              <a:t>Pour conclure…</a:t>
            </a:r>
          </a:p>
        </p:txBody>
      </p:sp>
    </p:spTree>
    <p:extLst>
      <p:ext uri="{BB962C8B-B14F-4D97-AF65-F5344CB8AC3E}">
        <p14:creationId xmlns:p14="http://schemas.microsoft.com/office/powerpoint/2010/main" val="22906054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61657BD-3333-446A-A16A-CBDC77C8E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4572002"/>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BE"/>
          </a:p>
        </p:txBody>
      </p:sp>
      <p:sp>
        <p:nvSpPr>
          <p:cNvPr id="9" name="Rectangle 8">
            <a:extLst>
              <a:ext uri="{FF2B5EF4-FFF2-40B4-BE49-F238E27FC236}">
                <a16:creationId xmlns:a16="http://schemas.microsoft.com/office/drawing/2014/main" id="{52CAFF06-4D3A-42A5-8614-B1FA47EA0F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7" y="643467"/>
            <a:ext cx="10905066" cy="5571066"/>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Tableau 1">
            <a:extLst>
              <a:ext uri="{FF2B5EF4-FFF2-40B4-BE49-F238E27FC236}">
                <a16:creationId xmlns:a16="http://schemas.microsoft.com/office/drawing/2014/main" id="{03C2ABAC-BBB4-03AE-CCA3-717EDA28D4D5}"/>
              </a:ext>
            </a:extLst>
          </p:cNvPr>
          <p:cNvGraphicFramePr>
            <a:graphicFrameLocks noGrp="1"/>
          </p:cNvGraphicFramePr>
          <p:nvPr>
            <p:extLst>
              <p:ext uri="{D42A27DB-BD31-4B8C-83A1-F6EECF244321}">
                <p14:modId xmlns:p14="http://schemas.microsoft.com/office/powerpoint/2010/main" val="3222554746"/>
              </p:ext>
            </p:extLst>
          </p:nvPr>
        </p:nvGraphicFramePr>
        <p:xfrm>
          <a:off x="1363243" y="863854"/>
          <a:ext cx="9059111" cy="3369564"/>
        </p:xfrm>
        <a:graphic>
          <a:graphicData uri="http://schemas.openxmlformats.org/drawingml/2006/table">
            <a:tbl>
              <a:tblPr firstRow="1" bandRow="1">
                <a:tableStyleId>{93296810-A885-4BE3-A3E7-6D5BEEA58F35}</a:tableStyleId>
              </a:tblPr>
              <a:tblGrid>
                <a:gridCol w="1978502">
                  <a:extLst>
                    <a:ext uri="{9D8B030D-6E8A-4147-A177-3AD203B41FA5}">
                      <a16:colId xmlns:a16="http://schemas.microsoft.com/office/drawing/2014/main" val="2450955158"/>
                    </a:ext>
                  </a:extLst>
                </a:gridCol>
                <a:gridCol w="3794602">
                  <a:extLst>
                    <a:ext uri="{9D8B030D-6E8A-4147-A177-3AD203B41FA5}">
                      <a16:colId xmlns:a16="http://schemas.microsoft.com/office/drawing/2014/main" val="1614424673"/>
                    </a:ext>
                  </a:extLst>
                </a:gridCol>
                <a:gridCol w="3286007">
                  <a:extLst>
                    <a:ext uri="{9D8B030D-6E8A-4147-A177-3AD203B41FA5}">
                      <a16:colId xmlns:a16="http://schemas.microsoft.com/office/drawing/2014/main" val="3397458069"/>
                    </a:ext>
                  </a:extLst>
                </a:gridCol>
              </a:tblGrid>
              <a:tr h="1684782">
                <a:tc>
                  <a:txBody>
                    <a:bodyPr/>
                    <a:lstStyle/>
                    <a:p>
                      <a:pPr algn="ctr"/>
                      <a:r>
                        <a:rPr lang="fr-FR" sz="3300" dirty="0"/>
                        <a:t>Activité</a:t>
                      </a:r>
                    </a:p>
                  </a:txBody>
                  <a:tcPr marL="125730" marR="125730" marT="62865" marB="62865" anchor="ctr"/>
                </a:tc>
                <a:tc>
                  <a:txBody>
                    <a:bodyPr/>
                    <a:lstStyle/>
                    <a:p>
                      <a:pPr algn="ctr"/>
                      <a:r>
                        <a:rPr lang="fr-FR" sz="3300"/>
                        <a:t>Objectif</a:t>
                      </a:r>
                    </a:p>
                  </a:txBody>
                  <a:tcPr marL="125730" marR="125730" marT="62865" marB="62865" anchor="ctr"/>
                </a:tc>
                <a:tc>
                  <a:txBody>
                    <a:bodyPr/>
                    <a:lstStyle/>
                    <a:p>
                      <a:pPr algn="ctr"/>
                      <a:r>
                        <a:rPr lang="fr-FR" sz="3300"/>
                        <a:t>Moyens pour soutenir l’apprentissage</a:t>
                      </a:r>
                    </a:p>
                  </a:txBody>
                  <a:tcPr marL="125730" marR="125730" marT="62865" marB="62865" anchor="ctr"/>
                </a:tc>
                <a:extLst>
                  <a:ext uri="{0D108BD9-81ED-4DB2-BD59-A6C34878D82A}">
                    <a16:rowId xmlns:a16="http://schemas.microsoft.com/office/drawing/2014/main" val="2835182583"/>
                  </a:ext>
                </a:extLst>
              </a:tr>
              <a:tr h="1684782">
                <a:tc>
                  <a:txBody>
                    <a:bodyPr/>
                    <a:lstStyle/>
                    <a:p>
                      <a:pPr algn="ctr"/>
                      <a:r>
                        <a:rPr lang="fr-FR" sz="3300" dirty="0"/>
                        <a:t>Pâte à modeler</a:t>
                      </a:r>
                    </a:p>
                  </a:txBody>
                  <a:tcPr marL="125730" marR="125730" marT="62865" marB="62865" anchor="ctr"/>
                </a:tc>
                <a:tc>
                  <a:txBody>
                    <a:bodyPr/>
                    <a:lstStyle/>
                    <a:p>
                      <a:pPr algn="ctr"/>
                      <a:r>
                        <a:rPr lang="fr-FR" sz="3300" dirty="0"/>
                        <a:t>Transmettre une recette et ses différentes étapes</a:t>
                      </a:r>
                    </a:p>
                  </a:txBody>
                  <a:tcPr marL="125730" marR="125730" marT="62865" marB="62865" anchor="ctr"/>
                </a:tc>
                <a:tc>
                  <a:txBody>
                    <a:bodyPr/>
                    <a:lstStyle/>
                    <a:p>
                      <a:pPr algn="ctr"/>
                      <a:r>
                        <a:rPr lang="fr-FR" sz="3300" dirty="0"/>
                        <a:t>Vue dégagée</a:t>
                      </a:r>
                      <a:r>
                        <a:rPr lang="fr-FR" sz="3300" baseline="0" dirty="0"/>
                        <a:t> sur le matériel et les actions</a:t>
                      </a:r>
                      <a:endParaRPr lang="fr-FR" sz="3300" dirty="0"/>
                    </a:p>
                  </a:txBody>
                  <a:tcPr marL="125730" marR="125730" marT="62865" marB="62865" anchor="ctr"/>
                </a:tc>
                <a:extLst>
                  <a:ext uri="{0D108BD9-81ED-4DB2-BD59-A6C34878D82A}">
                    <a16:rowId xmlns:a16="http://schemas.microsoft.com/office/drawing/2014/main" val="1946078702"/>
                  </a:ext>
                </a:extLst>
              </a:tr>
            </a:tbl>
          </a:graphicData>
        </a:graphic>
      </p:graphicFrame>
      <p:sp>
        <p:nvSpPr>
          <p:cNvPr id="4" name="ZoneTexte 3">
            <a:extLst>
              <a:ext uri="{FF2B5EF4-FFF2-40B4-BE49-F238E27FC236}">
                <a16:creationId xmlns:a16="http://schemas.microsoft.com/office/drawing/2014/main" id="{FDFA2553-8E23-3A9B-310C-FDED43796B55}"/>
              </a:ext>
            </a:extLst>
          </p:cNvPr>
          <p:cNvSpPr txBox="1"/>
          <p:nvPr/>
        </p:nvSpPr>
        <p:spPr>
          <a:xfrm>
            <a:off x="4902740" y="4909947"/>
            <a:ext cx="5411776" cy="1077218"/>
          </a:xfrm>
          <a:prstGeom prst="rect">
            <a:avLst/>
          </a:prstGeom>
          <a:noFill/>
        </p:spPr>
        <p:txBody>
          <a:bodyPr wrap="square" rtlCol="0">
            <a:spAutoFit/>
          </a:bodyPr>
          <a:lstStyle/>
          <a:p>
            <a:pPr algn="ctr"/>
            <a:r>
              <a:rPr lang="fr-BE" sz="3200" b="1" dirty="0">
                <a:solidFill>
                  <a:srgbClr val="00B0F0"/>
                </a:solidFill>
              </a:rPr>
              <a:t>En classes maternelles et en P1/P2?</a:t>
            </a:r>
          </a:p>
        </p:txBody>
      </p:sp>
    </p:spTree>
    <p:extLst>
      <p:ext uri="{BB962C8B-B14F-4D97-AF65-F5344CB8AC3E}">
        <p14:creationId xmlns:p14="http://schemas.microsoft.com/office/powerpoint/2010/main" val="430664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61657BD-3333-446A-A16A-CBDC77C8E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4572002"/>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BE"/>
          </a:p>
        </p:txBody>
      </p:sp>
      <p:sp>
        <p:nvSpPr>
          <p:cNvPr id="9" name="Rectangle 8">
            <a:extLst>
              <a:ext uri="{FF2B5EF4-FFF2-40B4-BE49-F238E27FC236}">
                <a16:creationId xmlns:a16="http://schemas.microsoft.com/office/drawing/2014/main" id="{52CAFF06-4D3A-42A5-8614-B1FA47EA0F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7" y="643467"/>
            <a:ext cx="10905066" cy="5571066"/>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Image 1">
            <a:extLst>
              <a:ext uri="{FF2B5EF4-FFF2-40B4-BE49-F238E27FC236}">
                <a16:creationId xmlns:a16="http://schemas.microsoft.com/office/drawing/2014/main" id="{19748067-DDA9-E510-D62C-D80654D4DCF9}"/>
              </a:ext>
            </a:extLst>
          </p:cNvPr>
          <p:cNvPicPr>
            <a:picLocks noChangeAspect="1"/>
          </p:cNvPicPr>
          <p:nvPr/>
        </p:nvPicPr>
        <p:blipFill>
          <a:blip r:embed="rId2"/>
          <a:stretch>
            <a:fillRect/>
          </a:stretch>
        </p:blipFill>
        <p:spPr>
          <a:xfrm>
            <a:off x="2373068" y="804333"/>
            <a:ext cx="7445861" cy="5249331"/>
          </a:xfrm>
          <a:prstGeom prst="rect">
            <a:avLst/>
          </a:prstGeom>
        </p:spPr>
      </p:pic>
    </p:spTree>
    <p:extLst>
      <p:ext uri="{BB962C8B-B14F-4D97-AF65-F5344CB8AC3E}">
        <p14:creationId xmlns:p14="http://schemas.microsoft.com/office/powerpoint/2010/main" val="270032136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61607C-FE5D-D051-77E9-17848DC0618E}"/>
            </a:ext>
          </a:extLst>
        </p:cNvPr>
        <p:cNvGrpSpPr/>
        <p:nvPr/>
      </p:nvGrpSpPr>
      <p:grpSpPr>
        <a:xfrm>
          <a:off x="0" y="0"/>
          <a:ext cx="0" cy="0"/>
          <a:chOff x="0" y="0"/>
          <a:chExt cx="0" cy="0"/>
        </a:xfrm>
      </p:grpSpPr>
      <p:sp>
        <p:nvSpPr>
          <p:cNvPr id="4" name="ZoneTexte 3">
            <a:extLst>
              <a:ext uri="{FF2B5EF4-FFF2-40B4-BE49-F238E27FC236}">
                <a16:creationId xmlns:a16="http://schemas.microsoft.com/office/drawing/2014/main" id="{2AE34C72-3742-454D-F2D2-4A3483527CBA}"/>
              </a:ext>
            </a:extLst>
          </p:cNvPr>
          <p:cNvSpPr txBox="1"/>
          <p:nvPr/>
        </p:nvSpPr>
        <p:spPr>
          <a:xfrm>
            <a:off x="1129152" y="729669"/>
            <a:ext cx="11430000" cy="2461058"/>
          </a:xfrm>
          <a:prstGeom prst="rect">
            <a:avLst/>
          </a:prstGeom>
          <a:noFill/>
        </p:spPr>
        <p:txBody>
          <a:bodyPr wrap="square">
            <a:spAutoFit/>
          </a:bodyPr>
          <a:lstStyle/>
          <a:p>
            <a:pPr>
              <a:lnSpc>
                <a:spcPct val="107000"/>
              </a:lnSpc>
              <a:spcAft>
                <a:spcPts val="800"/>
              </a:spcAft>
            </a:pPr>
            <a:r>
              <a:rPr lang="fr-BE" sz="2400" b="1" u="sng" dirty="0">
                <a:effectLst/>
                <a:latin typeface="Calibri" panose="020F0502020204030204" pitchFamily="34" charset="0"/>
                <a:ea typeface="Calibri" panose="020F0502020204030204" pitchFamily="34" charset="0"/>
                <a:cs typeface="Times New Roman" panose="02020603050405020304" pitchFamily="18" charset="0"/>
              </a:rPr>
              <a:t>Activité 2 : </a:t>
            </a:r>
          </a:p>
          <a:p>
            <a:pPr>
              <a:lnSpc>
                <a:spcPct val="107000"/>
              </a:lnSpc>
              <a:spcAft>
                <a:spcPts val="800"/>
              </a:spcAft>
            </a:pPr>
            <a:r>
              <a:rPr lang="fr-BE" sz="2400" dirty="0">
                <a:latin typeface="Calibri" panose="020F0502020204030204" pitchFamily="34" charset="0"/>
                <a:ea typeface="Calibri" panose="020F0502020204030204" pitchFamily="34" charset="0"/>
                <a:cs typeface="Times New Roman" panose="02020603050405020304" pitchFamily="18" charset="0"/>
              </a:rPr>
              <a:t>Compétence : Tenir un outil scripteur </a:t>
            </a:r>
          </a:p>
          <a:p>
            <a:pPr>
              <a:lnSpc>
                <a:spcPct val="107000"/>
              </a:lnSpc>
              <a:spcAft>
                <a:spcPts val="800"/>
              </a:spcAft>
            </a:pPr>
            <a:endParaRPr lang="fr-BE" sz="2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BE" sz="2400" dirty="0">
                <a:latin typeface="Calibri" panose="020F0502020204030204" pitchFamily="34" charset="0"/>
                <a:ea typeface="Calibri" panose="020F0502020204030204" pitchFamily="34" charset="0"/>
                <a:cs typeface="Times New Roman" panose="02020603050405020304" pitchFamily="18" charset="0"/>
              </a:rPr>
              <a:t>Consigne : soyez attentives aux </a:t>
            </a:r>
            <a:r>
              <a:rPr lang="fr-BE" sz="2400" dirty="0">
                <a:solidFill>
                  <a:srgbClr val="FF2561"/>
                </a:solidFill>
                <a:latin typeface="Calibri" panose="020F0502020204030204" pitchFamily="34" charset="0"/>
                <a:ea typeface="Calibri" panose="020F0502020204030204" pitchFamily="34" charset="0"/>
                <a:cs typeface="Times New Roman" panose="02020603050405020304" pitchFamily="18" charset="0"/>
              </a:rPr>
              <a:t>critères de qualité </a:t>
            </a:r>
            <a:r>
              <a:rPr lang="fr-BE" sz="2400" dirty="0">
                <a:latin typeface="Calibri" panose="020F0502020204030204" pitchFamily="34" charset="0"/>
                <a:ea typeface="Calibri" panose="020F0502020204030204" pitchFamily="34" charset="0"/>
                <a:cs typeface="Times New Roman" panose="02020603050405020304" pitchFamily="18" charset="0"/>
              </a:rPr>
              <a:t>du modelage.</a:t>
            </a:r>
          </a:p>
          <a:p>
            <a:pPr>
              <a:lnSpc>
                <a:spcPct val="107000"/>
              </a:lnSpc>
              <a:spcAft>
                <a:spcPts val="800"/>
              </a:spcAft>
            </a:pPr>
            <a:r>
              <a:rPr lang="fr-BE" sz="2400" dirty="0">
                <a:latin typeface="Calibri" panose="020F0502020204030204" pitchFamily="34" charset="0"/>
                <a:ea typeface="Calibri" panose="020F0502020204030204" pitchFamily="34" charset="0"/>
                <a:cs typeface="Times New Roman" panose="02020603050405020304" pitchFamily="18" charset="0"/>
              </a:rPr>
              <a:t>Faites des liens avec ce que vous avez déjà vu/entendu durant l’activité 1. </a:t>
            </a:r>
          </a:p>
        </p:txBody>
      </p:sp>
      <p:grpSp>
        <p:nvGrpSpPr>
          <p:cNvPr id="8" name="Groupe 7">
            <a:extLst>
              <a:ext uri="{FF2B5EF4-FFF2-40B4-BE49-F238E27FC236}">
                <a16:creationId xmlns:a16="http://schemas.microsoft.com/office/drawing/2014/main" id="{BE751DA6-A903-F69E-DE20-19840040AF34}"/>
              </a:ext>
            </a:extLst>
          </p:cNvPr>
          <p:cNvGrpSpPr/>
          <p:nvPr/>
        </p:nvGrpSpPr>
        <p:grpSpPr>
          <a:xfrm>
            <a:off x="9787042" y="113965"/>
            <a:ext cx="2448267" cy="2353003"/>
            <a:chOff x="9207705" y="1532732"/>
            <a:chExt cx="2448267" cy="2353003"/>
          </a:xfrm>
        </p:grpSpPr>
        <p:pic>
          <p:nvPicPr>
            <p:cNvPr id="9" name="Image 8">
              <a:extLst>
                <a:ext uri="{FF2B5EF4-FFF2-40B4-BE49-F238E27FC236}">
                  <a16:creationId xmlns:a16="http://schemas.microsoft.com/office/drawing/2014/main" id="{240BCC0E-41FE-AACF-4666-224622193D81}"/>
                </a:ext>
              </a:extLst>
            </p:cNvPr>
            <p:cNvPicPr>
              <a:picLocks noChangeAspect="1"/>
            </p:cNvPicPr>
            <p:nvPr/>
          </p:nvPicPr>
          <p:blipFill>
            <a:blip r:embed="rId3"/>
            <a:stretch>
              <a:fillRect/>
            </a:stretch>
          </p:blipFill>
          <p:spPr>
            <a:xfrm>
              <a:off x="9207705" y="1532732"/>
              <a:ext cx="2448267" cy="2353003"/>
            </a:xfrm>
            <a:prstGeom prst="rect">
              <a:avLst/>
            </a:prstGeom>
          </p:spPr>
        </p:pic>
        <p:sp>
          <p:nvSpPr>
            <p:cNvPr id="10" name="ZoneTexte 9">
              <a:extLst>
                <a:ext uri="{FF2B5EF4-FFF2-40B4-BE49-F238E27FC236}">
                  <a16:creationId xmlns:a16="http://schemas.microsoft.com/office/drawing/2014/main" id="{E7C5D3B5-3610-8F59-FB29-F879C23CDA7A}"/>
                </a:ext>
              </a:extLst>
            </p:cNvPr>
            <p:cNvSpPr txBox="1"/>
            <p:nvPr/>
          </p:nvSpPr>
          <p:spPr>
            <a:xfrm>
              <a:off x="10049700" y="2995413"/>
              <a:ext cx="961476" cy="461665"/>
            </a:xfrm>
            <a:prstGeom prst="rect">
              <a:avLst/>
            </a:prstGeom>
            <a:noFill/>
          </p:spPr>
          <p:txBody>
            <a:bodyPr wrap="square" rtlCol="0">
              <a:spAutoFit/>
            </a:bodyPr>
            <a:lstStyle/>
            <a:p>
              <a:r>
                <a:rPr lang="fr-BE" sz="2400" dirty="0"/>
                <a:t>10min</a:t>
              </a:r>
            </a:p>
          </p:txBody>
        </p:sp>
      </p:grpSp>
      <p:grpSp>
        <p:nvGrpSpPr>
          <p:cNvPr id="11" name="Groupe 10">
            <a:extLst>
              <a:ext uri="{FF2B5EF4-FFF2-40B4-BE49-F238E27FC236}">
                <a16:creationId xmlns:a16="http://schemas.microsoft.com/office/drawing/2014/main" id="{9EC53ECA-7EF6-F18F-EC0F-5BCEB3433F82}"/>
              </a:ext>
            </a:extLst>
          </p:cNvPr>
          <p:cNvGrpSpPr/>
          <p:nvPr/>
        </p:nvGrpSpPr>
        <p:grpSpPr>
          <a:xfrm>
            <a:off x="10546628" y="4940180"/>
            <a:ext cx="1336649" cy="1246610"/>
            <a:chOff x="9207705" y="1532732"/>
            <a:chExt cx="2448267" cy="2353003"/>
          </a:xfrm>
        </p:grpSpPr>
        <p:pic>
          <p:nvPicPr>
            <p:cNvPr id="12" name="Image 11">
              <a:extLst>
                <a:ext uri="{FF2B5EF4-FFF2-40B4-BE49-F238E27FC236}">
                  <a16:creationId xmlns:a16="http://schemas.microsoft.com/office/drawing/2014/main" id="{22A61021-D51F-62CC-46A8-782EAFCB20D6}"/>
                </a:ext>
              </a:extLst>
            </p:cNvPr>
            <p:cNvPicPr>
              <a:picLocks noChangeAspect="1"/>
            </p:cNvPicPr>
            <p:nvPr/>
          </p:nvPicPr>
          <p:blipFill>
            <a:blip r:embed="rId3"/>
            <a:stretch>
              <a:fillRect/>
            </a:stretch>
          </p:blipFill>
          <p:spPr>
            <a:xfrm>
              <a:off x="9207705" y="1532732"/>
              <a:ext cx="2448267" cy="2353003"/>
            </a:xfrm>
            <a:prstGeom prst="rect">
              <a:avLst/>
            </a:prstGeom>
          </p:spPr>
        </p:pic>
        <p:sp>
          <p:nvSpPr>
            <p:cNvPr id="13" name="ZoneTexte 12">
              <a:extLst>
                <a:ext uri="{FF2B5EF4-FFF2-40B4-BE49-F238E27FC236}">
                  <a16:creationId xmlns:a16="http://schemas.microsoft.com/office/drawing/2014/main" id="{DD63E1EB-A3F0-E2D8-E191-C478D7330492}"/>
                </a:ext>
              </a:extLst>
            </p:cNvPr>
            <p:cNvSpPr txBox="1"/>
            <p:nvPr/>
          </p:nvSpPr>
          <p:spPr>
            <a:xfrm>
              <a:off x="10049700" y="2995413"/>
              <a:ext cx="961476" cy="461665"/>
            </a:xfrm>
            <a:prstGeom prst="rect">
              <a:avLst/>
            </a:prstGeom>
            <a:noFill/>
          </p:spPr>
          <p:txBody>
            <a:bodyPr wrap="square" rtlCol="0">
              <a:spAutoFit/>
            </a:bodyPr>
            <a:lstStyle/>
            <a:p>
              <a:r>
                <a:rPr lang="fr-BE" sz="1000" dirty="0"/>
                <a:t>10min</a:t>
              </a:r>
            </a:p>
          </p:txBody>
        </p:sp>
      </p:grpSp>
      <p:grpSp>
        <p:nvGrpSpPr>
          <p:cNvPr id="18" name="Groupe 17">
            <a:extLst>
              <a:ext uri="{FF2B5EF4-FFF2-40B4-BE49-F238E27FC236}">
                <a16:creationId xmlns:a16="http://schemas.microsoft.com/office/drawing/2014/main" id="{C51E3E3C-7759-B2D8-0315-C719130C60C8}"/>
              </a:ext>
            </a:extLst>
          </p:cNvPr>
          <p:cNvGrpSpPr/>
          <p:nvPr/>
        </p:nvGrpSpPr>
        <p:grpSpPr>
          <a:xfrm>
            <a:off x="308723" y="4430936"/>
            <a:ext cx="11657305" cy="1520180"/>
            <a:chOff x="308723" y="4430936"/>
            <a:chExt cx="11657305" cy="1520180"/>
          </a:xfrm>
        </p:grpSpPr>
        <p:sp>
          <p:nvSpPr>
            <p:cNvPr id="7" name="ZoneTexte 6">
              <a:extLst>
                <a:ext uri="{FF2B5EF4-FFF2-40B4-BE49-F238E27FC236}">
                  <a16:creationId xmlns:a16="http://schemas.microsoft.com/office/drawing/2014/main" id="{E5A8A45B-A00C-45DC-E124-693332CE12DB}"/>
                </a:ext>
              </a:extLst>
            </p:cNvPr>
            <p:cNvSpPr txBox="1"/>
            <p:nvPr/>
          </p:nvSpPr>
          <p:spPr>
            <a:xfrm>
              <a:off x="536028" y="5481116"/>
              <a:ext cx="11430000" cy="470000"/>
            </a:xfrm>
            <a:prstGeom prst="rect">
              <a:avLst/>
            </a:prstGeom>
            <a:noFill/>
          </p:spPr>
          <p:txBody>
            <a:bodyPr wrap="square">
              <a:spAutoFit/>
            </a:bodyPr>
            <a:lstStyle/>
            <a:p>
              <a:pPr>
                <a:lnSpc>
                  <a:spcPct val="107000"/>
                </a:lnSpc>
                <a:spcAft>
                  <a:spcPts val="800"/>
                </a:spcAft>
              </a:pPr>
              <a:r>
                <a:rPr lang="fr-BE" sz="2400" dirty="0">
                  <a:latin typeface="Calibri" panose="020F0502020204030204" pitchFamily="34" charset="0"/>
                  <a:ea typeface="Calibri" panose="020F0502020204030204" pitchFamily="34" charset="0"/>
                  <a:cs typeface="Times New Roman" panose="02020603050405020304" pitchFamily="18" charset="0"/>
                </a:rPr>
                <a:t>Listez les critères de qualité d’un modelage sur base des deux activités vécues.</a:t>
              </a:r>
            </a:p>
          </p:txBody>
        </p:sp>
        <p:pic>
          <p:nvPicPr>
            <p:cNvPr id="17" name="Image 16">
              <a:extLst>
                <a:ext uri="{FF2B5EF4-FFF2-40B4-BE49-F238E27FC236}">
                  <a16:creationId xmlns:a16="http://schemas.microsoft.com/office/drawing/2014/main" id="{735292FD-760C-962B-1E5D-9D810F6B1DC2}"/>
                </a:ext>
              </a:extLst>
            </p:cNvPr>
            <p:cNvPicPr>
              <a:picLocks noChangeAspect="1"/>
            </p:cNvPicPr>
            <p:nvPr/>
          </p:nvPicPr>
          <p:blipFill>
            <a:blip r:embed="rId4"/>
            <a:stretch>
              <a:fillRect/>
            </a:stretch>
          </p:blipFill>
          <p:spPr>
            <a:xfrm>
              <a:off x="308723" y="4430936"/>
              <a:ext cx="1190791" cy="1071712"/>
            </a:xfrm>
            <a:prstGeom prst="rect">
              <a:avLst/>
            </a:prstGeom>
          </p:spPr>
        </p:pic>
      </p:grpSp>
    </p:spTree>
    <p:extLst>
      <p:ext uri="{BB962C8B-B14F-4D97-AF65-F5344CB8AC3E}">
        <p14:creationId xmlns:p14="http://schemas.microsoft.com/office/powerpoint/2010/main" val="1168285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égral">
  <a:themeElements>
    <a:clrScheme name="Inté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é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é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Bureau">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2E931267A0A104A829AD31F7167DE2D" ma:contentTypeVersion="12" ma:contentTypeDescription="Crée un document." ma:contentTypeScope="" ma:versionID="9e22faf4952b91ea655f8786a0632942">
  <xsd:schema xmlns:xsd="http://www.w3.org/2001/XMLSchema" xmlns:xs="http://www.w3.org/2001/XMLSchema" xmlns:p="http://schemas.microsoft.com/office/2006/metadata/properties" xmlns:ns2="5c7947e9-526c-4636-9ac2-949416f9377f" xmlns:ns3="7fc263ef-d1a5-44d6-9060-2d2095aa64fb" targetNamespace="http://schemas.microsoft.com/office/2006/metadata/properties" ma:root="true" ma:fieldsID="e3fdebf64b3fc03c5f09ba1d9d305dbb" ns2:_="" ns3:_="">
    <xsd:import namespace="5c7947e9-526c-4636-9ac2-949416f9377f"/>
    <xsd:import namespace="7fc263ef-d1a5-44d6-9060-2d2095aa64fb"/>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SearchPropertie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c7947e9-526c-4636-9ac2-949416f9377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1" nillable="true" ma:displayName="MediaServiceSearchProperties" ma:hidden="true" ma:internalName="MediaServiceSearchProperties"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Balises d’images" ma:readOnly="false" ma:fieldId="{5cf76f15-5ced-4ddc-b409-7134ff3c332f}" ma:taxonomyMulti="true" ma:sspId="0b6a2ec7-4460-416d-86cb-abc62d7adb7d"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fc263ef-d1a5-44d6-9060-2d2095aa64fb"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e2cdaaf5-ace4-45d8-bb94-311009687984}" ma:internalName="TaxCatchAll" ma:showField="CatchAllData" ma:web="7fc263ef-d1a5-44d6-9060-2d2095aa64f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5c7947e9-526c-4636-9ac2-949416f9377f">
      <Terms xmlns="http://schemas.microsoft.com/office/infopath/2007/PartnerControls"/>
    </lcf76f155ced4ddcb4097134ff3c332f>
    <TaxCatchAll xmlns="7fc263ef-d1a5-44d6-9060-2d2095aa64fb" xsi:nil="true"/>
  </documentManagement>
</p:properties>
</file>

<file path=customXml/itemProps1.xml><?xml version="1.0" encoding="utf-8"?>
<ds:datastoreItem xmlns:ds="http://schemas.openxmlformats.org/officeDocument/2006/customXml" ds:itemID="{895224CF-FA09-461B-8EF4-5CCCEBAC964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c7947e9-526c-4636-9ac2-949416f9377f"/>
    <ds:schemaRef ds:uri="7fc263ef-d1a5-44d6-9060-2d2095aa64f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127B699-C111-4D01-B756-AC579D71DA1E}">
  <ds:schemaRefs>
    <ds:schemaRef ds:uri="http://schemas.microsoft.com/sharepoint/v3/contenttype/forms"/>
  </ds:schemaRefs>
</ds:datastoreItem>
</file>

<file path=customXml/itemProps3.xml><?xml version="1.0" encoding="utf-8"?>
<ds:datastoreItem xmlns:ds="http://schemas.openxmlformats.org/officeDocument/2006/customXml" ds:itemID="{E35F900C-C9BA-48D4-8B4E-4A707BA51CF6}">
  <ds:schemaRefs>
    <ds:schemaRef ds:uri="http://purl.org/dc/dcmitype/"/>
    <ds:schemaRef ds:uri="http://schemas.microsoft.com/office/infopath/2007/PartnerControls"/>
    <ds:schemaRef ds:uri="http://schemas.microsoft.com/office/2006/metadata/properties"/>
    <ds:schemaRef ds:uri="http://www.w3.org/XML/1998/namespace"/>
    <ds:schemaRef ds:uri="http://purl.org/dc/elements/1.1/"/>
    <ds:schemaRef ds:uri="http://schemas.microsoft.com/office/2006/documentManagement/types"/>
    <ds:schemaRef ds:uri="http://schemas.openxmlformats.org/package/2006/metadata/core-properties"/>
    <ds:schemaRef ds:uri="5c7947e9-526c-4636-9ac2-949416f9377f"/>
    <ds:schemaRef ds:uri="7fc263ef-d1a5-44d6-9060-2d2095aa64fb"/>
    <ds:schemaRef ds:uri="http://purl.org/dc/terms/"/>
  </ds:schemaRefs>
</ds:datastoreItem>
</file>

<file path=docProps/app.xml><?xml version="1.0" encoding="utf-8"?>
<Properties xmlns="http://schemas.openxmlformats.org/officeDocument/2006/extended-properties" xmlns:vt="http://schemas.openxmlformats.org/officeDocument/2006/docPropsVTypes">
  <Template>Integral</Template>
  <TotalTime>0</TotalTime>
  <Words>5770</Words>
  <Application>Microsoft Office PowerPoint</Application>
  <PresentationFormat>Grand écran</PresentationFormat>
  <Paragraphs>659</Paragraphs>
  <Slides>91</Slides>
  <Notes>54</Notes>
  <HiddenSlides>0</HiddenSlides>
  <MMClips>2</MMClips>
  <ScaleCrop>false</ScaleCrop>
  <HeadingPairs>
    <vt:vector size="6" baseType="variant">
      <vt:variant>
        <vt:lpstr>Polices utilisées</vt:lpstr>
      </vt:variant>
      <vt:variant>
        <vt:i4>15</vt:i4>
      </vt:variant>
      <vt:variant>
        <vt:lpstr>Thème</vt:lpstr>
      </vt:variant>
      <vt:variant>
        <vt:i4>1</vt:i4>
      </vt:variant>
      <vt:variant>
        <vt:lpstr>Titres des diapositives</vt:lpstr>
      </vt:variant>
      <vt:variant>
        <vt:i4>91</vt:i4>
      </vt:variant>
    </vt:vector>
  </HeadingPairs>
  <TitlesOfParts>
    <vt:vector size="107" baseType="lpstr">
      <vt:lpstr>Aptos</vt:lpstr>
      <vt:lpstr>Arial</vt:lpstr>
      <vt:lpstr>Arial Nova Cond Light</vt:lpstr>
      <vt:lpstr>Arial Unicode MS</vt:lpstr>
      <vt:lpstr>Calibri</vt:lpstr>
      <vt:lpstr>Calibri Light</vt:lpstr>
      <vt:lpstr>Cambria</vt:lpstr>
      <vt:lpstr>Georgia</vt:lpstr>
      <vt:lpstr>Symbol</vt:lpstr>
      <vt:lpstr>Tahoma</vt:lpstr>
      <vt:lpstr>Times New Roman</vt:lpstr>
      <vt:lpstr>Tw Cen MT</vt:lpstr>
      <vt:lpstr>Tw Cen MT Condensed</vt:lpstr>
      <vt:lpstr>Wingdings</vt:lpstr>
      <vt:lpstr>Wingdings 3</vt:lpstr>
      <vt:lpstr>Intégral</vt:lpstr>
      <vt:lpstr>Consignes et lettre pour le stage</vt:lpstr>
      <vt:lpstr>Présentation PowerPoint</vt:lpstr>
      <vt:lpstr>Présentation PowerPoint</vt:lpstr>
      <vt:lpstr>A. Le modèle transmissif « enseigner c’est transmettre le savoir »</vt:lpstr>
      <vt:lpstr>Présentation PowerPoint</vt:lpstr>
      <vt:lpstr>Présentation PowerPoint</vt:lpstr>
      <vt:lpstr>Présentation PowerPoint</vt:lpstr>
      <vt:lpstr>Présentation PowerPoint</vt:lpstr>
      <vt:lpstr>Présentation PowerPoint</vt:lpstr>
      <vt:lpstr>Présentation PowerPoint</vt:lpstr>
      <vt:lpstr>B. Modèle Behavioriste  « Enseigner c’est faire découvrir le savoir » </vt:lpstr>
      <vt:lpstr>Schémas en lien avec ce modèle:</vt:lpstr>
      <vt:lpstr>A l’origine…</vt:lpstr>
      <vt:lpstr>Mais aussi…</vt:lpstr>
      <vt:lpstr>Enfin …</vt:lpstr>
      <vt:lpstr>On concevra donc les apprentissages en :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D.  Modèle Constructiviste  « enseigner c’est aider l’apprenant à construire le savoir »</vt:lpstr>
      <vt:lpstr>Présentation PowerPoint</vt:lpstr>
      <vt:lpstr>Présentation PowerPoint</vt:lpstr>
      <vt:lpstr>Plusieurs principes d’action constructivistes</vt:lpstr>
      <vt:lpstr>Plusieurs principes d’action</vt:lpstr>
      <vt:lpstr>Présentation PowerPoint</vt:lpstr>
      <vt:lpstr>Assimilation</vt:lpstr>
      <vt:lpstr>Accommodation</vt:lpstr>
      <vt:lpstr>Equilibration</vt:lpstr>
      <vt:lpstr>Présentation PowerPoint</vt:lpstr>
      <vt:lpstr>Un exemple : Ombre et lumière</vt:lpstr>
      <vt:lpstr>Schéma</vt:lpstr>
      <vt:lpstr>Plusieurs principes d’action</vt:lpstr>
      <vt:lpstr>Présentation PowerPoint</vt:lpstr>
      <vt:lpstr>Météo </vt:lpstr>
      <vt:lpstr>Puisque les connaissances se construisent sur la base des connaissances antérieures,   les enseignants ont intérêt à …</vt:lpstr>
      <vt:lpstr>Plusieurs principes d’action</vt:lpstr>
      <vt:lpstr>L’apport du jeu</vt:lpstr>
      <vt:lpstr>L’importance de faire verbaliser l’enfant durant la phase de jeu…</vt:lpstr>
      <vt:lpstr>Plusieurs principes d’action</vt:lpstr>
      <vt:lpstr>La situation problème</vt:lpstr>
      <vt:lpstr>Les 4 étapes d’une situation-problème</vt:lpstr>
      <vt:lpstr>A retenir pour votre pratique…</vt:lpstr>
      <vt:lpstr>Présentation PowerPoint</vt:lpstr>
      <vt:lpstr>Présentation PowerPoint</vt:lpstr>
      <vt:lpstr>Présentation PowerPoint</vt:lpstr>
      <vt:lpstr>Présentation PowerPoint</vt:lpstr>
      <vt:lpstr>Présentation PowerPoint</vt:lpstr>
      <vt:lpstr>E. Modèle socio-constructiviste</vt:lpstr>
      <vt:lpstr>CONFLIT SOCIO-COGNITIF</vt:lpstr>
      <vt:lpstr>Présentation PowerPoint</vt:lpstr>
      <vt:lpstr>Présentation PowerPoint</vt:lpstr>
      <vt:lpstr>Présentation PowerPoint</vt:lpstr>
      <vt:lpstr>Présentation PowerPoint</vt:lpstr>
      <vt:lpstr>Une autre approche…  </vt:lpstr>
      <vt:lpstr>1. Questionnaire : vos préconceptions</vt:lpstr>
      <vt:lpstr>2. Découvrir un modelage</vt:lpstr>
      <vt:lpstr>Présentation PowerPoint</vt:lpstr>
      <vt:lpstr>Présentation PowerPoint</vt:lpstr>
      <vt:lpstr>Présentation PowerPoint</vt:lpstr>
      <vt:lpstr>Analyse de l’activité « Bonjour Docteur »</vt:lpstr>
      <vt:lpstr>Retour sur Vos idée de départ…</vt:lpstr>
      <vt:lpstr>F. Modèle de l’Enseignement explicite</vt:lpstr>
      <vt:lpstr>Présentation PowerPoint</vt:lpstr>
      <vt:lpstr>Présentation PowerPoint</vt:lpstr>
      <vt:lpstr>Présentation PowerPoint</vt:lpstr>
      <vt:lpstr>Présentation PowerPoint</vt:lpstr>
      <vt:lpstr>Pour aller plus loin dans le modèle</vt:lpstr>
      <vt:lpstr>Pour aller plus loin dans le modèle</vt:lpstr>
      <vt:lpstr>Présentation PowerPoint</vt:lpstr>
      <vt:lpstr>Présentation PowerPoint</vt:lpstr>
      <vt:lpstr>7. Evaluation formative – en duo </vt:lpstr>
      <vt:lpstr>Evaluation formative – en duo </vt:lpstr>
      <vt:lpstr>Evaluation formative – en duo </vt:lpstr>
      <vt:lpstr>Evaluation formative – en duo </vt:lpstr>
      <vt:lpstr>Questionnaire : vos représentations sur l’enseignement explicite et le modelage</vt:lpstr>
      <vt:lpstr>Une lecture comme intégration des concepts </vt:lpstr>
      <vt:lpstr>Qqes concepts-clés en début de texte</vt:lpstr>
      <vt:lpstr>9 questions = 9 groupes  question 10 = transversale: chacun y répond</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Chapitre 1 :  Les théories de l’enseignement et/ou de l’apprentissage à l’école maternelle</dc:title>
  <dc:creator>Alix de Harenne</dc:creator>
  <cp:lastModifiedBy>Charlène LEROY</cp:lastModifiedBy>
  <cp:revision>168</cp:revision>
  <cp:lastPrinted>2026-03-10T11:46:29Z</cp:lastPrinted>
  <dcterms:created xsi:type="dcterms:W3CDTF">2019-09-13T14:57:33Z</dcterms:created>
  <dcterms:modified xsi:type="dcterms:W3CDTF">2026-03-11T12:41:15Z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0x010100C2E931267A0A104A829AD31F7167DE2D</vt:lpwstr>
  </property>
  <property fmtid="{D5CDD505-2E9C-101B-9397-08002B2CF9AE}" pid="3" name="MediaServiceImageTags">
    <vt:lpwstr/>
  </property>
</Properties>
</file>