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4.jpg" ContentType="image/jpeg"/>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4"/>
  </p:sldMasterIdLst>
  <p:notesMasterIdLst>
    <p:notesMasterId r:id="rId85"/>
  </p:notesMasterIdLst>
  <p:sldIdLst>
    <p:sldId id="256" r:id="rId5"/>
    <p:sldId id="388" r:id="rId6"/>
    <p:sldId id="418" r:id="rId7"/>
    <p:sldId id="437" r:id="rId8"/>
    <p:sldId id="429" r:id="rId9"/>
    <p:sldId id="430" r:id="rId10"/>
    <p:sldId id="431" r:id="rId11"/>
    <p:sldId id="433" r:id="rId12"/>
    <p:sldId id="438" r:id="rId13"/>
    <p:sldId id="389" r:id="rId14"/>
    <p:sldId id="392" r:id="rId15"/>
    <p:sldId id="356" r:id="rId16"/>
    <p:sldId id="352" r:id="rId17"/>
    <p:sldId id="390" r:id="rId18"/>
    <p:sldId id="394" r:id="rId19"/>
    <p:sldId id="395" r:id="rId20"/>
    <p:sldId id="363" r:id="rId21"/>
    <p:sldId id="372" r:id="rId22"/>
    <p:sldId id="397" r:id="rId23"/>
    <p:sldId id="398" r:id="rId24"/>
    <p:sldId id="421" r:id="rId25"/>
    <p:sldId id="399" r:id="rId26"/>
    <p:sldId id="400" r:id="rId27"/>
    <p:sldId id="381" r:id="rId28"/>
    <p:sldId id="361" r:id="rId29"/>
    <p:sldId id="391" r:id="rId30"/>
    <p:sldId id="358" r:id="rId31"/>
    <p:sldId id="373" r:id="rId32"/>
    <p:sldId id="374" r:id="rId33"/>
    <p:sldId id="375" r:id="rId34"/>
    <p:sldId id="376" r:id="rId35"/>
    <p:sldId id="386" r:id="rId36"/>
    <p:sldId id="281" r:id="rId37"/>
    <p:sldId id="282" r:id="rId38"/>
    <p:sldId id="283" r:id="rId39"/>
    <p:sldId id="284" r:id="rId40"/>
    <p:sldId id="346" r:id="rId41"/>
    <p:sldId id="380" r:id="rId42"/>
    <p:sldId id="263" r:id="rId43"/>
    <p:sldId id="303" r:id="rId44"/>
    <p:sldId id="304" r:id="rId45"/>
    <p:sldId id="427" r:id="rId46"/>
    <p:sldId id="428" r:id="rId47"/>
    <p:sldId id="293" r:id="rId48"/>
    <p:sldId id="301" r:id="rId49"/>
    <p:sldId id="302" r:id="rId50"/>
    <p:sldId id="426" r:id="rId51"/>
    <p:sldId id="325" r:id="rId52"/>
    <p:sldId id="294" r:id="rId53"/>
    <p:sldId id="305" r:id="rId54"/>
    <p:sldId id="306" r:id="rId55"/>
    <p:sldId id="401" r:id="rId56"/>
    <p:sldId id="402" r:id="rId57"/>
    <p:sldId id="403" r:id="rId58"/>
    <p:sldId id="404" r:id="rId59"/>
    <p:sldId id="405" r:id="rId60"/>
    <p:sldId id="406" r:id="rId61"/>
    <p:sldId id="407" r:id="rId62"/>
    <p:sldId id="408" r:id="rId63"/>
    <p:sldId id="330" r:id="rId64"/>
    <p:sldId id="332" r:id="rId65"/>
    <p:sldId id="333" r:id="rId66"/>
    <p:sldId id="334" r:id="rId67"/>
    <p:sldId id="336" r:id="rId68"/>
    <p:sldId id="409" r:id="rId69"/>
    <p:sldId id="410" r:id="rId70"/>
    <p:sldId id="335" r:id="rId71"/>
    <p:sldId id="337" r:id="rId72"/>
    <p:sldId id="338" r:id="rId73"/>
    <p:sldId id="339" r:id="rId74"/>
    <p:sldId id="347" r:id="rId75"/>
    <p:sldId id="314" r:id="rId76"/>
    <p:sldId id="340" r:id="rId77"/>
    <p:sldId id="341" r:id="rId78"/>
    <p:sldId id="412" r:id="rId79"/>
    <p:sldId id="415" r:id="rId80"/>
    <p:sldId id="414" r:id="rId81"/>
    <p:sldId id="342" r:id="rId82"/>
    <p:sldId id="416" r:id="rId83"/>
    <p:sldId id="417" r:id="rId84"/>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Sauvage" initials="S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286"/>
    <a:srgbClr val="F62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6A9EC-29B4-47DE-850C-300FBC56B565}" v="6" dt="2026-02-15T09:57:26.73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72251" autoAdjust="0"/>
  </p:normalViewPr>
  <p:slideViewPr>
    <p:cSldViewPr snapToGrid="0">
      <p:cViewPr varScale="1">
        <p:scale>
          <a:sx n="59" d="100"/>
          <a:sy n="59" d="100"/>
        </p:scale>
        <p:origin x="168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ène LEROY" userId="888fedfa-6995-4e62-b56b-0d744e2a5a14" providerId="ADAL" clId="{AD76A9EC-29B4-47DE-850C-300FBC56B565}"/>
    <pc:docChg chg="undo custSel addSld delSld modSld modNotesMaster">
      <pc:chgData name="Charlène LEROY" userId="888fedfa-6995-4e62-b56b-0d744e2a5a14" providerId="ADAL" clId="{AD76A9EC-29B4-47DE-850C-300FBC56B565}" dt="2026-02-16T12:47:55.063" v="178" actId="478"/>
      <pc:docMkLst>
        <pc:docMk/>
      </pc:docMkLst>
      <pc:sldChg chg="add del">
        <pc:chgData name="Charlène LEROY" userId="888fedfa-6995-4e62-b56b-0d744e2a5a14" providerId="ADAL" clId="{AD76A9EC-29B4-47DE-850C-300FBC56B565}" dt="2026-02-04T20:45:11" v="117" actId="47"/>
        <pc:sldMkLst>
          <pc:docMk/>
          <pc:sldMk cId="1795492416" sldId="282"/>
        </pc:sldMkLst>
      </pc:sldChg>
      <pc:sldChg chg="add del">
        <pc:chgData name="Charlène LEROY" userId="888fedfa-6995-4e62-b56b-0d744e2a5a14" providerId="ADAL" clId="{AD76A9EC-29B4-47DE-850C-300FBC56B565}" dt="2026-02-04T20:45:09.690" v="116" actId="47"/>
        <pc:sldMkLst>
          <pc:docMk/>
          <pc:sldMk cId="227887669" sldId="283"/>
        </pc:sldMkLst>
      </pc:sldChg>
      <pc:sldChg chg="del">
        <pc:chgData name="Charlène LEROY" userId="888fedfa-6995-4e62-b56b-0d744e2a5a14" providerId="ADAL" clId="{AD76A9EC-29B4-47DE-850C-300FBC56B565}" dt="2026-02-04T20:29:25.426" v="0" actId="47"/>
        <pc:sldMkLst>
          <pc:docMk/>
          <pc:sldMk cId="1115744415" sldId="350"/>
        </pc:sldMkLst>
      </pc:sldChg>
      <pc:sldChg chg="modSp mod">
        <pc:chgData name="Charlène LEROY" userId="888fedfa-6995-4e62-b56b-0d744e2a5a14" providerId="ADAL" clId="{AD76A9EC-29B4-47DE-850C-300FBC56B565}" dt="2026-02-15T09:58:46.569" v="168" actId="20577"/>
        <pc:sldMkLst>
          <pc:docMk/>
          <pc:sldMk cId="1870980552" sldId="372"/>
        </pc:sldMkLst>
        <pc:spChg chg="mod">
          <ac:chgData name="Charlène LEROY" userId="888fedfa-6995-4e62-b56b-0d744e2a5a14" providerId="ADAL" clId="{AD76A9EC-29B4-47DE-850C-300FBC56B565}" dt="2026-02-15T09:58:46.569" v="168" actId="20577"/>
          <ac:spMkLst>
            <pc:docMk/>
            <pc:sldMk cId="1870980552" sldId="372"/>
            <ac:spMk id="6" creationId="{4F18FD14-B079-6610-7821-355F2A2BAD00}"/>
          </ac:spMkLst>
        </pc:spChg>
      </pc:sldChg>
      <pc:sldChg chg="modSp add del mod">
        <pc:chgData name="Charlène LEROY" userId="888fedfa-6995-4e62-b56b-0d744e2a5a14" providerId="ADAL" clId="{AD76A9EC-29B4-47DE-850C-300FBC56B565}" dt="2026-02-16T12:47:51.879" v="174" actId="47"/>
        <pc:sldMkLst>
          <pc:docMk/>
          <pc:sldMk cId="1182400336" sldId="386"/>
        </pc:sldMkLst>
        <pc:spChg chg="mod">
          <ac:chgData name="Charlène LEROY" userId="888fedfa-6995-4e62-b56b-0d744e2a5a14" providerId="ADAL" clId="{AD76A9EC-29B4-47DE-850C-300FBC56B565}" dt="2026-02-04T20:31:51.027" v="105" actId="20577"/>
          <ac:spMkLst>
            <pc:docMk/>
            <pc:sldMk cId="1182400336" sldId="386"/>
            <ac:spMk id="10" creationId="{7B1ECD2F-8500-40A5-77EC-A46377EC8A9E}"/>
          </ac:spMkLst>
        </pc:spChg>
      </pc:sldChg>
      <pc:sldChg chg="modSp mod">
        <pc:chgData name="Charlène LEROY" userId="888fedfa-6995-4e62-b56b-0d744e2a5a14" providerId="ADAL" clId="{AD76A9EC-29B4-47DE-850C-300FBC56B565}" dt="2026-02-15T09:57:53.914" v="167" actId="14100"/>
        <pc:sldMkLst>
          <pc:docMk/>
          <pc:sldMk cId="2751443427" sldId="389"/>
        </pc:sldMkLst>
        <pc:spChg chg="mod">
          <ac:chgData name="Charlène LEROY" userId="888fedfa-6995-4e62-b56b-0d744e2a5a14" providerId="ADAL" clId="{AD76A9EC-29B4-47DE-850C-300FBC56B565}" dt="2026-02-15T09:57:49.861" v="166" actId="1035"/>
          <ac:spMkLst>
            <pc:docMk/>
            <pc:sldMk cId="2751443427" sldId="389"/>
            <ac:spMk id="3" creationId="{5AA2741B-3783-D95A-2248-117FB09495E3}"/>
          </ac:spMkLst>
        </pc:spChg>
        <pc:spChg chg="mod">
          <ac:chgData name="Charlène LEROY" userId="888fedfa-6995-4e62-b56b-0d744e2a5a14" providerId="ADAL" clId="{AD76A9EC-29B4-47DE-850C-300FBC56B565}" dt="2026-02-15T09:57:45.050" v="153" actId="1035"/>
          <ac:spMkLst>
            <pc:docMk/>
            <pc:sldMk cId="2751443427" sldId="389"/>
            <ac:spMk id="6" creationId="{E148C682-DEF9-F911-7D17-8CBE4C91600F}"/>
          </ac:spMkLst>
        </pc:spChg>
        <pc:picChg chg="mod">
          <ac:chgData name="Charlène LEROY" userId="888fedfa-6995-4e62-b56b-0d744e2a5a14" providerId="ADAL" clId="{AD76A9EC-29B4-47DE-850C-300FBC56B565}" dt="2026-02-15T09:57:53.914" v="167" actId="14100"/>
          <ac:picMkLst>
            <pc:docMk/>
            <pc:sldMk cId="2751443427" sldId="389"/>
            <ac:picMk id="4" creationId="{212BD4C5-DC01-E1D4-7B79-C8FE6B622254}"/>
          </ac:picMkLst>
        </pc:picChg>
        <pc:picChg chg="mod">
          <ac:chgData name="Charlène LEROY" userId="888fedfa-6995-4e62-b56b-0d744e2a5a14" providerId="ADAL" clId="{AD76A9EC-29B4-47DE-850C-300FBC56B565}" dt="2026-02-15T09:57:26.736" v="126" actId="1076"/>
          <ac:picMkLst>
            <pc:docMk/>
            <pc:sldMk cId="2751443427" sldId="389"/>
            <ac:picMk id="3076" creationId="{D9B9643E-3814-8532-1388-A55137FDA7AA}"/>
          </ac:picMkLst>
        </pc:picChg>
      </pc:sldChg>
      <pc:sldChg chg="addSp delSp modSp mod addAnim delAnim">
        <pc:chgData name="Charlène LEROY" userId="888fedfa-6995-4e62-b56b-0d744e2a5a14" providerId="ADAL" clId="{AD76A9EC-29B4-47DE-850C-300FBC56B565}" dt="2026-02-16T12:47:55.063" v="178" actId="478"/>
        <pc:sldMkLst>
          <pc:docMk/>
          <pc:sldMk cId="815292978" sldId="390"/>
        </pc:sldMkLst>
        <pc:spChg chg="mod">
          <ac:chgData name="Charlène LEROY" userId="888fedfa-6995-4e62-b56b-0d744e2a5a14" providerId="ADAL" clId="{AD76A9EC-29B4-47DE-850C-300FBC56B565}" dt="2026-02-16T12:47:53.730" v="176" actId="1076"/>
          <ac:spMkLst>
            <pc:docMk/>
            <pc:sldMk cId="815292978" sldId="390"/>
            <ac:spMk id="7" creationId="{A229FEDA-CF5F-E1FE-822F-DF571D2007B9}"/>
          </ac:spMkLst>
        </pc:spChg>
        <pc:spChg chg="add del">
          <ac:chgData name="Charlène LEROY" userId="888fedfa-6995-4e62-b56b-0d744e2a5a14" providerId="ADAL" clId="{AD76A9EC-29B4-47DE-850C-300FBC56B565}" dt="2026-02-16T12:47:54.395" v="177" actId="478"/>
          <ac:spMkLst>
            <pc:docMk/>
            <pc:sldMk cId="815292978" sldId="390"/>
            <ac:spMk id="9" creationId="{4440D9FE-F033-B108-4A02-D77274318242}"/>
          </ac:spMkLst>
        </pc:spChg>
        <pc:spChg chg="add del">
          <ac:chgData name="Charlène LEROY" userId="888fedfa-6995-4e62-b56b-0d744e2a5a14" providerId="ADAL" clId="{AD76A9EC-29B4-47DE-850C-300FBC56B565}" dt="2026-02-16T12:47:52.620" v="175" actId="478"/>
          <ac:spMkLst>
            <pc:docMk/>
            <pc:sldMk cId="815292978" sldId="390"/>
            <ac:spMk id="11" creationId="{546BE52A-89E8-1026-DF57-F6AE5FF443FF}"/>
          </ac:spMkLst>
        </pc:spChg>
        <pc:picChg chg="add del">
          <ac:chgData name="Charlène LEROY" userId="888fedfa-6995-4e62-b56b-0d744e2a5a14" providerId="ADAL" clId="{AD76A9EC-29B4-47DE-850C-300FBC56B565}" dt="2026-02-16T12:47:55.063" v="178" actId="478"/>
          <ac:picMkLst>
            <pc:docMk/>
            <pc:sldMk cId="815292978" sldId="390"/>
            <ac:picMk id="5" creationId="{38954C43-0B3C-2B74-74C8-4BFE9C7013A9}"/>
          </ac:picMkLst>
        </pc:picChg>
      </pc:sldChg>
      <pc:sldChg chg="addSp modSp mod">
        <pc:chgData name="Charlène LEROY" userId="888fedfa-6995-4e62-b56b-0d744e2a5a14" providerId="ADAL" clId="{AD76A9EC-29B4-47DE-850C-300FBC56B565}" dt="2026-02-04T20:30:28.402" v="104" actId="20577"/>
        <pc:sldMkLst>
          <pc:docMk/>
          <pc:sldMk cId="578059945" sldId="421"/>
        </pc:sldMkLst>
        <pc:spChg chg="add mod">
          <ac:chgData name="Charlène LEROY" userId="888fedfa-6995-4e62-b56b-0d744e2a5a14" providerId="ADAL" clId="{AD76A9EC-29B4-47DE-850C-300FBC56B565}" dt="2026-02-04T20:30:28.402" v="104" actId="20577"/>
          <ac:spMkLst>
            <pc:docMk/>
            <pc:sldMk cId="578059945" sldId="421"/>
            <ac:spMk id="7" creationId="{237F2AC2-174C-D382-DFA7-78F3B58A9C88}"/>
          </ac:spMkLst>
        </pc:spChg>
        <pc:graphicFrameChg chg="modGraphic">
          <ac:chgData name="Charlène LEROY" userId="888fedfa-6995-4e62-b56b-0d744e2a5a14" providerId="ADAL" clId="{AD76A9EC-29B4-47DE-850C-300FBC56B565}" dt="2026-02-04T20:29:48.317" v="4" actId="20577"/>
          <ac:graphicFrameMkLst>
            <pc:docMk/>
            <pc:sldMk cId="578059945" sldId="421"/>
            <ac:graphicFrameMk id="4" creationId="{210E0190-B81A-A345-EF20-51C30F031EF8}"/>
          </ac:graphicFrameMkLst>
        </pc:graphicFrameChg>
      </pc:sldChg>
      <pc:sldChg chg="modSp mod">
        <pc:chgData name="Charlène LEROY" userId="888fedfa-6995-4e62-b56b-0d744e2a5a14" providerId="ADAL" clId="{AD76A9EC-29B4-47DE-850C-300FBC56B565}" dt="2026-02-04T20:32:29.958" v="109" actId="313"/>
        <pc:sldMkLst>
          <pc:docMk/>
          <pc:sldMk cId="989202008" sldId="428"/>
        </pc:sldMkLst>
        <pc:spChg chg="mod">
          <ac:chgData name="Charlène LEROY" userId="888fedfa-6995-4e62-b56b-0d744e2a5a14" providerId="ADAL" clId="{AD76A9EC-29B4-47DE-850C-300FBC56B565}" dt="2026-02-04T20:32:29.958" v="109" actId="313"/>
          <ac:spMkLst>
            <pc:docMk/>
            <pc:sldMk cId="989202008" sldId="428"/>
            <ac:spMk id="3" creationId="{2AA141FB-824E-4DCE-9628-18EFF0D5BE08}"/>
          </ac:spMkLst>
        </pc:spChg>
      </pc:sldChg>
      <pc:sldChg chg="delSp modSp add mod setBg delDesignElem">
        <pc:chgData name="Charlène LEROY" userId="888fedfa-6995-4e62-b56b-0d744e2a5a14" providerId="ADAL" clId="{AD76A9EC-29B4-47DE-850C-300FBC56B565}" dt="2026-02-15T09:56:37.460" v="122" actId="1076"/>
        <pc:sldMkLst>
          <pc:docMk/>
          <pc:sldMk cId="737597463" sldId="438"/>
        </pc:sldMkLst>
        <pc:spChg chg="mod">
          <ac:chgData name="Charlène LEROY" userId="888fedfa-6995-4e62-b56b-0d744e2a5a14" providerId="ADAL" clId="{AD76A9EC-29B4-47DE-850C-300FBC56B565}" dt="2026-02-15T09:56:34.711" v="121" actId="1076"/>
          <ac:spMkLst>
            <pc:docMk/>
            <pc:sldMk cId="737597463" sldId="438"/>
            <ac:spMk id="2" creationId="{3EEB5A7D-583F-4A4B-9DD4-9BC006704F75}"/>
          </ac:spMkLst>
        </pc:spChg>
        <pc:spChg chg="mod">
          <ac:chgData name="Charlène LEROY" userId="888fedfa-6995-4e62-b56b-0d744e2a5a14" providerId="ADAL" clId="{AD76A9EC-29B4-47DE-850C-300FBC56B565}" dt="2026-02-15T09:56:37.460" v="122" actId="1076"/>
          <ac:spMkLst>
            <pc:docMk/>
            <pc:sldMk cId="737597463" sldId="438"/>
            <ac:spMk id="3" creationId="{4AAAFA90-EA4F-4E49-9B39-C00B03B40AA6}"/>
          </ac:spMkLst>
        </pc:spChg>
        <pc:spChg chg="del">
          <ac:chgData name="Charlène LEROY" userId="888fedfa-6995-4e62-b56b-0d744e2a5a14" providerId="ADAL" clId="{AD76A9EC-29B4-47DE-850C-300FBC56B565}" dt="2026-02-15T09:56:26.549" v="120"/>
          <ac:spMkLst>
            <pc:docMk/>
            <pc:sldMk cId="737597463" sldId="438"/>
            <ac:spMk id="9" creationId="{90EB472E-7CA6-4C2D-81E9-CD39A44F0B83}"/>
          </ac:spMkLst>
        </pc:spChg>
        <pc:spChg chg="del">
          <ac:chgData name="Charlène LEROY" userId="888fedfa-6995-4e62-b56b-0d744e2a5a14" providerId="ADAL" clId="{AD76A9EC-29B4-47DE-850C-300FBC56B565}" dt="2026-02-15T09:56:26.549" v="120"/>
          <ac:spMkLst>
            <pc:docMk/>
            <pc:sldMk cId="737597463" sldId="438"/>
            <ac:spMk id="11" creationId="{AE0A0486-F672-4FEF-A0A9-E6C3B7E3A545}"/>
          </ac:spMkLst>
        </pc:spChg>
        <pc:spChg chg="del">
          <ac:chgData name="Charlène LEROY" userId="888fedfa-6995-4e62-b56b-0d744e2a5a14" providerId="ADAL" clId="{AD76A9EC-29B4-47DE-850C-300FBC56B565}" dt="2026-02-15T09:56:26.549" v="120"/>
          <ac:spMkLst>
            <pc:docMk/>
            <pc:sldMk cId="737597463" sldId="438"/>
            <ac:spMk id="13" creationId="{4689BC21-5566-4B70-91EA-44B4299CB337}"/>
          </ac:spMkLst>
        </pc:spChg>
        <pc:spChg chg="del">
          <ac:chgData name="Charlène LEROY" userId="888fedfa-6995-4e62-b56b-0d744e2a5a14" providerId="ADAL" clId="{AD76A9EC-29B4-47DE-850C-300FBC56B565}" dt="2026-02-15T09:56:26.549" v="120"/>
          <ac:spMkLst>
            <pc:docMk/>
            <pc:sldMk cId="737597463" sldId="438"/>
            <ac:spMk id="15" creationId="{7F1FCE6A-97BC-41EB-809A-50936E0F940B}"/>
          </ac:spMkLst>
        </pc:spChg>
      </pc:sldChg>
      <pc:sldChg chg="add del">
        <pc:chgData name="Charlène LEROY" userId="888fedfa-6995-4e62-b56b-0d744e2a5a14" providerId="ADAL" clId="{AD76A9EC-29B4-47DE-850C-300FBC56B565}" dt="2026-02-04T20:45:16.289" v="118" actId="47"/>
        <pc:sldMkLst>
          <pc:docMk/>
          <pc:sldMk cId="4117585233" sldId="438"/>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F1249-EA52-47DA-A647-D4F2FCB329C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594154-6A7A-49B3-BF8A-5DA9DF7356D9}">
      <dgm:prSet/>
      <dgm:spPr/>
      <dgm:t>
        <a:bodyPr/>
        <a:lstStyle/>
        <a:p>
          <a:pPr>
            <a:lnSpc>
              <a:spcPct val="100000"/>
            </a:lnSpc>
          </a:pPr>
          <a:r>
            <a:rPr lang="fr-FR" dirty="0"/>
            <a:t>Prenez connaissance des questions d’observation et d’interprétation.</a:t>
          </a:r>
          <a:endParaRPr lang="en-US" dirty="0"/>
        </a:p>
      </dgm:t>
    </dgm:pt>
    <dgm:pt modelId="{562689D5-8365-4C9C-9337-C8B77AF1ED13}" type="parTrans" cxnId="{685BEDAF-1DAA-4766-BFC5-8DE8AA581750}">
      <dgm:prSet/>
      <dgm:spPr/>
      <dgm:t>
        <a:bodyPr/>
        <a:lstStyle/>
        <a:p>
          <a:endParaRPr lang="en-US"/>
        </a:p>
      </dgm:t>
    </dgm:pt>
    <dgm:pt modelId="{9BBAE317-7A21-4BAB-B790-DAE4E05DFFB3}" type="sibTrans" cxnId="{685BEDAF-1DAA-4766-BFC5-8DE8AA581750}">
      <dgm:prSet/>
      <dgm:spPr/>
      <dgm:t>
        <a:bodyPr/>
        <a:lstStyle/>
        <a:p>
          <a:endParaRPr lang="en-US"/>
        </a:p>
      </dgm:t>
    </dgm:pt>
    <dgm:pt modelId="{F64C3BF6-FFC8-4E67-95B9-AEA8660EEEBD}">
      <dgm:prSet/>
      <dgm:spPr/>
      <dgm:t>
        <a:bodyPr/>
        <a:lstStyle/>
        <a:p>
          <a:pPr>
            <a:lnSpc>
              <a:spcPct val="100000"/>
            </a:lnSpc>
          </a:pPr>
          <a:r>
            <a:rPr lang="fr-FR"/>
            <a:t>Prenez des notes</a:t>
          </a:r>
          <a:endParaRPr lang="en-US"/>
        </a:p>
      </dgm:t>
    </dgm:pt>
    <dgm:pt modelId="{130FDFFD-EA43-4ECF-ABAE-2F4483F76428}" type="parTrans" cxnId="{4106E9E3-8CC6-4500-BDE6-6A96CF7A3FA1}">
      <dgm:prSet/>
      <dgm:spPr/>
      <dgm:t>
        <a:bodyPr/>
        <a:lstStyle/>
        <a:p>
          <a:endParaRPr lang="en-US"/>
        </a:p>
      </dgm:t>
    </dgm:pt>
    <dgm:pt modelId="{F2BA0373-FBC1-4A67-B024-3BA7A9658A55}" type="sibTrans" cxnId="{4106E9E3-8CC6-4500-BDE6-6A96CF7A3FA1}">
      <dgm:prSet/>
      <dgm:spPr/>
      <dgm:t>
        <a:bodyPr/>
        <a:lstStyle/>
        <a:p>
          <a:endParaRPr lang="en-US"/>
        </a:p>
      </dgm:t>
    </dgm:pt>
    <dgm:pt modelId="{2825604A-F35C-4DC6-A87E-25C60534FDA0}">
      <dgm:prSet/>
      <dgm:spPr/>
      <dgm:t>
        <a:bodyPr/>
        <a:lstStyle/>
        <a:p>
          <a:pPr>
            <a:lnSpc>
              <a:spcPct val="100000"/>
            </a:lnSpc>
          </a:pPr>
          <a:r>
            <a:rPr lang="fr-FR"/>
            <a:t>Aiguisez votre observation</a:t>
          </a:r>
          <a:endParaRPr lang="en-US"/>
        </a:p>
      </dgm:t>
    </dgm:pt>
    <dgm:pt modelId="{407FADB2-DB80-4642-9256-2E73370F8296}" type="parTrans" cxnId="{8F1819DF-71CE-4A9F-A615-E405594EEDDE}">
      <dgm:prSet/>
      <dgm:spPr/>
      <dgm:t>
        <a:bodyPr/>
        <a:lstStyle/>
        <a:p>
          <a:endParaRPr lang="en-US"/>
        </a:p>
      </dgm:t>
    </dgm:pt>
    <dgm:pt modelId="{B43C6E6B-2966-4FB0-87D6-E9EC378F35A0}" type="sibTrans" cxnId="{8F1819DF-71CE-4A9F-A615-E405594EEDDE}">
      <dgm:prSet/>
      <dgm:spPr/>
      <dgm:t>
        <a:bodyPr/>
        <a:lstStyle/>
        <a:p>
          <a:endParaRPr lang="en-US"/>
        </a:p>
      </dgm:t>
    </dgm:pt>
    <dgm:pt modelId="{A9538C3E-83ED-4582-A8B9-9106E57DFB77}">
      <dgm:prSet/>
      <dgm:spPr/>
      <dgm:t>
        <a:bodyPr/>
        <a:lstStyle/>
        <a:p>
          <a:pPr>
            <a:lnSpc>
              <a:spcPct val="100000"/>
            </a:lnSpc>
          </a:pPr>
          <a:r>
            <a:rPr lang="fr-FR"/>
            <a:t>C’est parti</a:t>
          </a:r>
          <a:r>
            <a:rPr lang="en-US"/>
            <a:t>…</a:t>
          </a:r>
        </a:p>
      </dgm:t>
    </dgm:pt>
    <dgm:pt modelId="{D70E4541-6525-4C57-8250-E874DD2A1A00}" type="parTrans" cxnId="{28759291-8B8E-4D3D-A442-3292D89C883E}">
      <dgm:prSet/>
      <dgm:spPr/>
      <dgm:t>
        <a:bodyPr/>
        <a:lstStyle/>
        <a:p>
          <a:endParaRPr lang="en-US"/>
        </a:p>
      </dgm:t>
    </dgm:pt>
    <dgm:pt modelId="{1F0200BA-9F1C-4E22-8C05-ABD7FBC6E943}" type="sibTrans" cxnId="{28759291-8B8E-4D3D-A442-3292D89C883E}">
      <dgm:prSet/>
      <dgm:spPr/>
      <dgm:t>
        <a:bodyPr/>
        <a:lstStyle/>
        <a:p>
          <a:endParaRPr lang="en-US"/>
        </a:p>
      </dgm:t>
    </dgm:pt>
    <dgm:pt modelId="{3869B880-5873-4AB3-ABBF-E277CB13093D}" type="pres">
      <dgm:prSet presAssocID="{A41F1249-EA52-47DA-A647-D4F2FCB329C4}" presName="root" presStyleCnt="0">
        <dgm:presLayoutVars>
          <dgm:dir/>
          <dgm:resizeHandles val="exact"/>
        </dgm:presLayoutVars>
      </dgm:prSet>
      <dgm:spPr/>
    </dgm:pt>
    <dgm:pt modelId="{17C4B779-805C-48BE-88D2-392634E9C8EE}" type="pres">
      <dgm:prSet presAssocID="{8C594154-6A7A-49B3-BF8A-5DA9DF7356D9}" presName="compNode" presStyleCnt="0"/>
      <dgm:spPr/>
    </dgm:pt>
    <dgm:pt modelId="{C5B130F7-F465-4EBA-9E1D-2B052C5A164B}" type="pres">
      <dgm:prSet presAssocID="{8C594154-6A7A-49B3-BF8A-5DA9DF7356D9}" presName="bgRect" presStyleLbl="bgShp" presStyleIdx="0" presStyleCnt="4"/>
      <dgm:spPr/>
    </dgm:pt>
    <dgm:pt modelId="{DE08DA2C-1703-401C-9154-A809DEE7334D}" type="pres">
      <dgm:prSet presAssocID="{8C594154-6A7A-49B3-BF8A-5DA9DF7356D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97E2E70C-1CDE-4BD8-A09F-5C2673F21DAD}" type="pres">
      <dgm:prSet presAssocID="{8C594154-6A7A-49B3-BF8A-5DA9DF7356D9}" presName="spaceRect" presStyleCnt="0"/>
      <dgm:spPr/>
    </dgm:pt>
    <dgm:pt modelId="{36913F49-C9B8-4245-A2B1-9C8EDB338B2A}" type="pres">
      <dgm:prSet presAssocID="{8C594154-6A7A-49B3-BF8A-5DA9DF7356D9}" presName="parTx" presStyleLbl="revTx" presStyleIdx="0" presStyleCnt="4">
        <dgm:presLayoutVars>
          <dgm:chMax val="0"/>
          <dgm:chPref val="0"/>
        </dgm:presLayoutVars>
      </dgm:prSet>
      <dgm:spPr/>
    </dgm:pt>
    <dgm:pt modelId="{6794E9F9-20CC-4242-9EED-E9C28F912EAB}" type="pres">
      <dgm:prSet presAssocID="{9BBAE317-7A21-4BAB-B790-DAE4E05DFFB3}" presName="sibTrans" presStyleCnt="0"/>
      <dgm:spPr/>
    </dgm:pt>
    <dgm:pt modelId="{56BAE29D-4FCA-4A0B-84B0-89340FB903E0}" type="pres">
      <dgm:prSet presAssocID="{F64C3BF6-FFC8-4E67-95B9-AEA8660EEEBD}" presName="compNode" presStyleCnt="0"/>
      <dgm:spPr/>
    </dgm:pt>
    <dgm:pt modelId="{D987CCC3-9C75-4A1B-AB0A-BE9C882029D2}" type="pres">
      <dgm:prSet presAssocID="{F64C3BF6-FFC8-4E67-95B9-AEA8660EEEBD}" presName="bgRect" presStyleLbl="bgShp" presStyleIdx="1" presStyleCnt="4"/>
      <dgm:spPr/>
    </dgm:pt>
    <dgm:pt modelId="{4CAB4E2D-2A14-4621-9E5B-E3D225732671}" type="pres">
      <dgm:prSet presAssocID="{F64C3BF6-FFC8-4E67-95B9-AEA8660EEE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d Book"/>
        </a:ext>
      </dgm:extLst>
    </dgm:pt>
    <dgm:pt modelId="{4A98B556-1F86-4469-B365-B040248A8B19}" type="pres">
      <dgm:prSet presAssocID="{F64C3BF6-FFC8-4E67-95B9-AEA8660EEEBD}" presName="spaceRect" presStyleCnt="0"/>
      <dgm:spPr/>
    </dgm:pt>
    <dgm:pt modelId="{7767755B-AC6F-4182-94F3-6195635546D6}" type="pres">
      <dgm:prSet presAssocID="{F64C3BF6-FFC8-4E67-95B9-AEA8660EEEBD}" presName="parTx" presStyleLbl="revTx" presStyleIdx="1" presStyleCnt="4">
        <dgm:presLayoutVars>
          <dgm:chMax val="0"/>
          <dgm:chPref val="0"/>
        </dgm:presLayoutVars>
      </dgm:prSet>
      <dgm:spPr/>
    </dgm:pt>
    <dgm:pt modelId="{183A6F26-8F69-44F2-9BCF-33503B88E072}" type="pres">
      <dgm:prSet presAssocID="{F2BA0373-FBC1-4A67-B024-3BA7A9658A55}" presName="sibTrans" presStyleCnt="0"/>
      <dgm:spPr/>
    </dgm:pt>
    <dgm:pt modelId="{5C9347DB-3449-4BE0-9394-5D889BFBCC59}" type="pres">
      <dgm:prSet presAssocID="{2825604A-F35C-4DC6-A87E-25C60534FDA0}" presName="compNode" presStyleCnt="0"/>
      <dgm:spPr/>
    </dgm:pt>
    <dgm:pt modelId="{8F9693E9-D875-4CBD-8ABB-34136625788E}" type="pres">
      <dgm:prSet presAssocID="{2825604A-F35C-4DC6-A87E-25C60534FDA0}" presName="bgRect" presStyleLbl="bgShp" presStyleIdx="2" presStyleCnt="4"/>
      <dgm:spPr/>
    </dgm:pt>
    <dgm:pt modelId="{1797A5B1-00EA-4813-BB60-AD39B5301DDD}" type="pres">
      <dgm:prSet presAssocID="{2825604A-F35C-4DC6-A87E-25C60534FD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Œil"/>
        </a:ext>
      </dgm:extLst>
    </dgm:pt>
    <dgm:pt modelId="{8BB38ADE-87AA-4B33-9F4F-78EF60394D82}" type="pres">
      <dgm:prSet presAssocID="{2825604A-F35C-4DC6-A87E-25C60534FDA0}" presName="spaceRect" presStyleCnt="0"/>
      <dgm:spPr/>
    </dgm:pt>
    <dgm:pt modelId="{EF1D68EA-021B-4277-B7B5-9E37BBDFA218}" type="pres">
      <dgm:prSet presAssocID="{2825604A-F35C-4DC6-A87E-25C60534FDA0}" presName="parTx" presStyleLbl="revTx" presStyleIdx="2" presStyleCnt="4">
        <dgm:presLayoutVars>
          <dgm:chMax val="0"/>
          <dgm:chPref val="0"/>
        </dgm:presLayoutVars>
      </dgm:prSet>
      <dgm:spPr/>
    </dgm:pt>
    <dgm:pt modelId="{76B77A77-9F8E-48E9-92EE-670ADFE4DC72}" type="pres">
      <dgm:prSet presAssocID="{B43C6E6B-2966-4FB0-87D6-E9EC378F35A0}" presName="sibTrans" presStyleCnt="0"/>
      <dgm:spPr/>
    </dgm:pt>
    <dgm:pt modelId="{C708CC79-FF76-42A7-A1A5-87BDA16565D6}" type="pres">
      <dgm:prSet presAssocID="{A9538C3E-83ED-4582-A8B9-9106E57DFB77}" presName="compNode" presStyleCnt="0"/>
      <dgm:spPr/>
    </dgm:pt>
    <dgm:pt modelId="{DC71C462-175C-411F-B8CC-35C5BEFB6F5C}" type="pres">
      <dgm:prSet presAssocID="{A9538C3E-83ED-4582-A8B9-9106E57DFB77}" presName="bgRect" presStyleLbl="bgShp" presStyleIdx="3" presStyleCnt="4"/>
      <dgm:spPr/>
    </dgm:pt>
    <dgm:pt modelId="{481E2CB7-C8C8-454C-A4E8-AC648B944308}" type="pres">
      <dgm:prSet presAssocID="{A9538C3E-83ED-4582-A8B9-9106E57DFB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llons"/>
        </a:ext>
      </dgm:extLst>
    </dgm:pt>
    <dgm:pt modelId="{C92D1AFC-2C3B-4CA4-934A-7945612C82E8}" type="pres">
      <dgm:prSet presAssocID="{A9538C3E-83ED-4582-A8B9-9106E57DFB77}" presName="spaceRect" presStyleCnt="0"/>
      <dgm:spPr/>
    </dgm:pt>
    <dgm:pt modelId="{874E1F9B-A0C4-458A-B0E2-019E10CE21B8}" type="pres">
      <dgm:prSet presAssocID="{A9538C3E-83ED-4582-A8B9-9106E57DFB77}" presName="parTx" presStyleLbl="revTx" presStyleIdx="3" presStyleCnt="4">
        <dgm:presLayoutVars>
          <dgm:chMax val="0"/>
          <dgm:chPref val="0"/>
        </dgm:presLayoutVars>
      </dgm:prSet>
      <dgm:spPr/>
    </dgm:pt>
  </dgm:ptLst>
  <dgm:cxnLst>
    <dgm:cxn modelId="{BD9F8908-8166-4051-B4E6-5A1482D35D28}" type="presOf" srcId="{2825604A-F35C-4DC6-A87E-25C60534FDA0}" destId="{EF1D68EA-021B-4277-B7B5-9E37BBDFA218}" srcOrd="0" destOrd="0" presId="urn:microsoft.com/office/officeart/2018/2/layout/IconVerticalSolidList"/>
    <dgm:cxn modelId="{E48BBF30-F7FE-475F-8CE7-DE526E1CD069}" type="presOf" srcId="{A9538C3E-83ED-4582-A8B9-9106E57DFB77}" destId="{874E1F9B-A0C4-458A-B0E2-019E10CE21B8}" srcOrd="0" destOrd="0" presId="urn:microsoft.com/office/officeart/2018/2/layout/IconVerticalSolidList"/>
    <dgm:cxn modelId="{83F1DC61-8C6C-4E34-B15A-A17B42482C00}" type="presOf" srcId="{8C594154-6A7A-49B3-BF8A-5DA9DF7356D9}" destId="{36913F49-C9B8-4245-A2B1-9C8EDB338B2A}" srcOrd="0" destOrd="0" presId="urn:microsoft.com/office/officeart/2018/2/layout/IconVerticalSolidList"/>
    <dgm:cxn modelId="{A616ED53-4595-444A-BEF5-F05FE7124206}" type="presOf" srcId="{A41F1249-EA52-47DA-A647-D4F2FCB329C4}" destId="{3869B880-5873-4AB3-ABBF-E277CB13093D}" srcOrd="0" destOrd="0" presId="urn:microsoft.com/office/officeart/2018/2/layout/IconVerticalSolidList"/>
    <dgm:cxn modelId="{6A8CBE81-7A52-40EE-858D-02BC74080ECE}" type="presOf" srcId="{F64C3BF6-FFC8-4E67-95B9-AEA8660EEEBD}" destId="{7767755B-AC6F-4182-94F3-6195635546D6}" srcOrd="0" destOrd="0" presId="urn:microsoft.com/office/officeart/2018/2/layout/IconVerticalSolidList"/>
    <dgm:cxn modelId="{28759291-8B8E-4D3D-A442-3292D89C883E}" srcId="{A41F1249-EA52-47DA-A647-D4F2FCB329C4}" destId="{A9538C3E-83ED-4582-A8B9-9106E57DFB77}" srcOrd="3" destOrd="0" parTransId="{D70E4541-6525-4C57-8250-E874DD2A1A00}" sibTransId="{1F0200BA-9F1C-4E22-8C05-ABD7FBC6E943}"/>
    <dgm:cxn modelId="{685BEDAF-1DAA-4766-BFC5-8DE8AA581750}" srcId="{A41F1249-EA52-47DA-A647-D4F2FCB329C4}" destId="{8C594154-6A7A-49B3-BF8A-5DA9DF7356D9}" srcOrd="0" destOrd="0" parTransId="{562689D5-8365-4C9C-9337-C8B77AF1ED13}" sibTransId="{9BBAE317-7A21-4BAB-B790-DAE4E05DFFB3}"/>
    <dgm:cxn modelId="{8F1819DF-71CE-4A9F-A615-E405594EEDDE}" srcId="{A41F1249-EA52-47DA-A647-D4F2FCB329C4}" destId="{2825604A-F35C-4DC6-A87E-25C60534FDA0}" srcOrd="2" destOrd="0" parTransId="{407FADB2-DB80-4642-9256-2E73370F8296}" sibTransId="{B43C6E6B-2966-4FB0-87D6-E9EC378F35A0}"/>
    <dgm:cxn modelId="{4106E9E3-8CC6-4500-BDE6-6A96CF7A3FA1}" srcId="{A41F1249-EA52-47DA-A647-D4F2FCB329C4}" destId="{F64C3BF6-FFC8-4E67-95B9-AEA8660EEEBD}" srcOrd="1" destOrd="0" parTransId="{130FDFFD-EA43-4ECF-ABAE-2F4483F76428}" sibTransId="{F2BA0373-FBC1-4A67-B024-3BA7A9658A55}"/>
    <dgm:cxn modelId="{276E3E32-67FB-49D2-B117-8E244150EBA4}" type="presParOf" srcId="{3869B880-5873-4AB3-ABBF-E277CB13093D}" destId="{17C4B779-805C-48BE-88D2-392634E9C8EE}" srcOrd="0" destOrd="0" presId="urn:microsoft.com/office/officeart/2018/2/layout/IconVerticalSolidList"/>
    <dgm:cxn modelId="{893AAAA3-1152-42E6-90EE-CFC5A63B2837}" type="presParOf" srcId="{17C4B779-805C-48BE-88D2-392634E9C8EE}" destId="{C5B130F7-F465-4EBA-9E1D-2B052C5A164B}" srcOrd="0" destOrd="0" presId="urn:microsoft.com/office/officeart/2018/2/layout/IconVerticalSolidList"/>
    <dgm:cxn modelId="{1FCE03DC-DB1D-4612-80C3-54DA93BBDBBC}" type="presParOf" srcId="{17C4B779-805C-48BE-88D2-392634E9C8EE}" destId="{DE08DA2C-1703-401C-9154-A809DEE7334D}" srcOrd="1" destOrd="0" presId="urn:microsoft.com/office/officeart/2018/2/layout/IconVerticalSolidList"/>
    <dgm:cxn modelId="{0E1E57FC-BE23-4A02-904C-EAACC43B4590}" type="presParOf" srcId="{17C4B779-805C-48BE-88D2-392634E9C8EE}" destId="{97E2E70C-1CDE-4BD8-A09F-5C2673F21DAD}" srcOrd="2" destOrd="0" presId="urn:microsoft.com/office/officeart/2018/2/layout/IconVerticalSolidList"/>
    <dgm:cxn modelId="{E8A80760-4A07-4FFE-AAF3-721EBB38832D}" type="presParOf" srcId="{17C4B779-805C-48BE-88D2-392634E9C8EE}" destId="{36913F49-C9B8-4245-A2B1-9C8EDB338B2A}" srcOrd="3" destOrd="0" presId="urn:microsoft.com/office/officeart/2018/2/layout/IconVerticalSolidList"/>
    <dgm:cxn modelId="{0332E52A-711B-4DD7-A233-6C3D313FCBAA}" type="presParOf" srcId="{3869B880-5873-4AB3-ABBF-E277CB13093D}" destId="{6794E9F9-20CC-4242-9EED-E9C28F912EAB}" srcOrd="1" destOrd="0" presId="urn:microsoft.com/office/officeart/2018/2/layout/IconVerticalSolidList"/>
    <dgm:cxn modelId="{20F7D01A-A7E6-4B46-962D-5DEEF7ED46AB}" type="presParOf" srcId="{3869B880-5873-4AB3-ABBF-E277CB13093D}" destId="{56BAE29D-4FCA-4A0B-84B0-89340FB903E0}" srcOrd="2" destOrd="0" presId="urn:microsoft.com/office/officeart/2018/2/layout/IconVerticalSolidList"/>
    <dgm:cxn modelId="{6B97CEE9-26E3-4F96-A3D3-00562F66A84F}" type="presParOf" srcId="{56BAE29D-4FCA-4A0B-84B0-89340FB903E0}" destId="{D987CCC3-9C75-4A1B-AB0A-BE9C882029D2}" srcOrd="0" destOrd="0" presId="urn:microsoft.com/office/officeart/2018/2/layout/IconVerticalSolidList"/>
    <dgm:cxn modelId="{091A1134-C494-49E0-8BE3-9BB168443ECA}" type="presParOf" srcId="{56BAE29D-4FCA-4A0B-84B0-89340FB903E0}" destId="{4CAB4E2D-2A14-4621-9E5B-E3D225732671}" srcOrd="1" destOrd="0" presId="urn:microsoft.com/office/officeart/2018/2/layout/IconVerticalSolidList"/>
    <dgm:cxn modelId="{D538A808-54CF-4BC0-9B8D-97717607564D}" type="presParOf" srcId="{56BAE29D-4FCA-4A0B-84B0-89340FB903E0}" destId="{4A98B556-1F86-4469-B365-B040248A8B19}" srcOrd="2" destOrd="0" presId="urn:microsoft.com/office/officeart/2018/2/layout/IconVerticalSolidList"/>
    <dgm:cxn modelId="{49951926-F6E1-4081-893B-7DC34E36A663}" type="presParOf" srcId="{56BAE29D-4FCA-4A0B-84B0-89340FB903E0}" destId="{7767755B-AC6F-4182-94F3-6195635546D6}" srcOrd="3" destOrd="0" presId="urn:microsoft.com/office/officeart/2018/2/layout/IconVerticalSolidList"/>
    <dgm:cxn modelId="{B5F9CFD5-9678-49BC-B685-F280A4D0CF03}" type="presParOf" srcId="{3869B880-5873-4AB3-ABBF-E277CB13093D}" destId="{183A6F26-8F69-44F2-9BCF-33503B88E072}" srcOrd="3" destOrd="0" presId="urn:microsoft.com/office/officeart/2018/2/layout/IconVerticalSolidList"/>
    <dgm:cxn modelId="{1A636E55-8EDA-4C80-9E14-30C078FD651D}" type="presParOf" srcId="{3869B880-5873-4AB3-ABBF-E277CB13093D}" destId="{5C9347DB-3449-4BE0-9394-5D889BFBCC59}" srcOrd="4" destOrd="0" presId="urn:microsoft.com/office/officeart/2018/2/layout/IconVerticalSolidList"/>
    <dgm:cxn modelId="{53EC166E-598F-45FB-BDBB-A65D9C062DE6}" type="presParOf" srcId="{5C9347DB-3449-4BE0-9394-5D889BFBCC59}" destId="{8F9693E9-D875-4CBD-8ABB-34136625788E}" srcOrd="0" destOrd="0" presId="urn:microsoft.com/office/officeart/2018/2/layout/IconVerticalSolidList"/>
    <dgm:cxn modelId="{F060CFA2-E2F8-435F-BBF6-A80F2DC20120}" type="presParOf" srcId="{5C9347DB-3449-4BE0-9394-5D889BFBCC59}" destId="{1797A5B1-00EA-4813-BB60-AD39B5301DDD}" srcOrd="1" destOrd="0" presId="urn:microsoft.com/office/officeart/2018/2/layout/IconVerticalSolidList"/>
    <dgm:cxn modelId="{2B6E5203-4F94-4B86-BF34-EC56A23CF5AF}" type="presParOf" srcId="{5C9347DB-3449-4BE0-9394-5D889BFBCC59}" destId="{8BB38ADE-87AA-4B33-9F4F-78EF60394D82}" srcOrd="2" destOrd="0" presId="urn:microsoft.com/office/officeart/2018/2/layout/IconVerticalSolidList"/>
    <dgm:cxn modelId="{BE107617-1BB1-42DB-9F60-2975303492BF}" type="presParOf" srcId="{5C9347DB-3449-4BE0-9394-5D889BFBCC59}" destId="{EF1D68EA-021B-4277-B7B5-9E37BBDFA218}" srcOrd="3" destOrd="0" presId="urn:microsoft.com/office/officeart/2018/2/layout/IconVerticalSolidList"/>
    <dgm:cxn modelId="{D1FC8EE4-7136-4942-B210-50B34C97C8FE}" type="presParOf" srcId="{3869B880-5873-4AB3-ABBF-E277CB13093D}" destId="{76B77A77-9F8E-48E9-92EE-670ADFE4DC72}" srcOrd="5" destOrd="0" presId="urn:microsoft.com/office/officeart/2018/2/layout/IconVerticalSolidList"/>
    <dgm:cxn modelId="{CB51F83F-5AC9-49D3-987A-C079B8F61ADA}" type="presParOf" srcId="{3869B880-5873-4AB3-ABBF-E277CB13093D}" destId="{C708CC79-FF76-42A7-A1A5-87BDA16565D6}" srcOrd="6" destOrd="0" presId="urn:microsoft.com/office/officeart/2018/2/layout/IconVerticalSolidList"/>
    <dgm:cxn modelId="{87E3C6D5-6372-49D0-98D7-BE87E3A0369A}" type="presParOf" srcId="{C708CC79-FF76-42A7-A1A5-87BDA16565D6}" destId="{DC71C462-175C-411F-B8CC-35C5BEFB6F5C}" srcOrd="0" destOrd="0" presId="urn:microsoft.com/office/officeart/2018/2/layout/IconVerticalSolidList"/>
    <dgm:cxn modelId="{2376133D-ACB5-4FC6-97AA-59BBF19A573A}" type="presParOf" srcId="{C708CC79-FF76-42A7-A1A5-87BDA16565D6}" destId="{481E2CB7-C8C8-454C-A4E8-AC648B944308}" srcOrd="1" destOrd="0" presId="urn:microsoft.com/office/officeart/2018/2/layout/IconVerticalSolidList"/>
    <dgm:cxn modelId="{785B17A7-64E7-4531-AD63-CFDBF14FF76C}" type="presParOf" srcId="{C708CC79-FF76-42A7-A1A5-87BDA16565D6}" destId="{C92D1AFC-2C3B-4CA4-934A-7945612C82E8}" srcOrd="2" destOrd="0" presId="urn:microsoft.com/office/officeart/2018/2/layout/IconVerticalSolidList"/>
    <dgm:cxn modelId="{CA0E2887-B2F0-4809-93B0-2A38C511C320}" type="presParOf" srcId="{C708CC79-FF76-42A7-A1A5-87BDA16565D6}" destId="{874E1F9B-A0C4-458A-B0E2-019E10CE21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286BF1-6662-4F2E-8735-0F347D97D0CA}" type="doc">
      <dgm:prSet loTypeId="urn:microsoft.com/office/officeart/2005/8/layout/gear1" loCatId="process" qsTypeId="urn:microsoft.com/office/officeart/2005/8/quickstyle/simple1" qsCatId="simple" csTypeId="urn:microsoft.com/office/officeart/2005/8/colors/accent1_2" csCatId="accent1" phldr="1"/>
      <dgm:spPr/>
    </dgm:pt>
    <dgm:pt modelId="{5EE704D0-9654-491E-A0F4-D9C32F76233B}">
      <dgm:prSet phldrT="[Texte]"/>
      <dgm:spPr>
        <a:solidFill>
          <a:srgbClr val="FFC000"/>
        </a:solidFill>
      </dgm:spPr>
      <dgm:t>
        <a:bodyPr/>
        <a:lstStyle/>
        <a:p>
          <a:r>
            <a:rPr lang="fr-FR" b="1" spc="-10" dirty="0">
              <a:solidFill>
                <a:schemeClr val="tx1"/>
              </a:solidFill>
              <a:latin typeface="Comic Sans MS"/>
              <a:cs typeface="Comic Sans MS"/>
            </a:rPr>
            <a:t>J’agis</a:t>
          </a:r>
          <a:r>
            <a:rPr lang="fr-FR" b="1" spc="-15" dirty="0">
              <a:solidFill>
                <a:schemeClr val="tx1"/>
              </a:solidFill>
              <a:latin typeface="Comic Sans MS"/>
              <a:cs typeface="Comic Sans MS"/>
            </a:rPr>
            <a:t> </a:t>
          </a:r>
          <a:r>
            <a:rPr lang="fr-FR" b="1" spc="-10" dirty="0">
              <a:solidFill>
                <a:schemeClr val="tx1"/>
              </a:solidFill>
              <a:latin typeface="Comic Sans MS"/>
              <a:cs typeface="Comic Sans MS"/>
            </a:rPr>
            <a:t>sur</a:t>
          </a:r>
          <a:r>
            <a:rPr lang="fr-FR" b="1" spc="-5" dirty="0">
              <a:solidFill>
                <a:schemeClr val="tx1"/>
              </a:solidFill>
              <a:latin typeface="Comic Sans MS"/>
              <a:cs typeface="Comic Sans MS"/>
            </a:rPr>
            <a:t> la </a:t>
          </a:r>
          <a:r>
            <a:rPr lang="fr-FR" b="1" dirty="0">
              <a:solidFill>
                <a:schemeClr val="tx1"/>
              </a:solidFill>
              <a:latin typeface="Comic Sans MS"/>
              <a:cs typeface="Comic Sans MS"/>
            </a:rPr>
            <a:t> </a:t>
          </a:r>
          <a:r>
            <a:rPr lang="fr-FR" b="1" spc="-15" dirty="0">
              <a:solidFill>
                <a:schemeClr val="tx1"/>
              </a:solidFill>
              <a:latin typeface="Comic Sans MS"/>
              <a:cs typeface="Comic Sans MS"/>
            </a:rPr>
            <a:t>structure </a:t>
          </a:r>
          <a:r>
            <a:rPr lang="fr-FR" b="1" spc="-10" dirty="0">
              <a:solidFill>
                <a:schemeClr val="tx1"/>
              </a:solidFill>
              <a:latin typeface="Comic Sans MS"/>
              <a:cs typeface="Comic Sans MS"/>
            </a:rPr>
            <a:t> (dispositif </a:t>
          </a:r>
          <a:r>
            <a:rPr lang="fr-FR" b="1" spc="-5" dirty="0">
              <a:solidFill>
                <a:schemeClr val="tx1"/>
              </a:solidFill>
              <a:latin typeface="Comic Sans MS"/>
              <a:cs typeface="Comic Sans MS"/>
            </a:rPr>
            <a:t> pé</a:t>
          </a:r>
          <a:r>
            <a:rPr lang="fr-FR" b="1" spc="-10" dirty="0">
              <a:solidFill>
                <a:schemeClr val="tx1"/>
              </a:solidFill>
              <a:latin typeface="Comic Sans MS"/>
              <a:cs typeface="Comic Sans MS"/>
            </a:rPr>
            <a:t>d</a:t>
          </a:r>
          <a:r>
            <a:rPr lang="fr-FR" b="1" spc="-5" dirty="0">
              <a:solidFill>
                <a:schemeClr val="tx1"/>
              </a:solidFill>
              <a:latin typeface="Comic Sans MS"/>
              <a:cs typeface="Comic Sans MS"/>
            </a:rPr>
            <a:t>ag</a:t>
          </a:r>
          <a:r>
            <a:rPr lang="fr-FR" b="1" dirty="0">
              <a:solidFill>
                <a:schemeClr val="tx1"/>
              </a:solidFill>
              <a:latin typeface="Comic Sans MS"/>
              <a:cs typeface="Comic Sans MS"/>
            </a:rPr>
            <a:t>o</a:t>
          </a:r>
          <a:r>
            <a:rPr lang="fr-FR" b="1" spc="-5" dirty="0">
              <a:solidFill>
                <a:schemeClr val="tx1"/>
              </a:solidFill>
              <a:latin typeface="Comic Sans MS"/>
              <a:cs typeface="Comic Sans MS"/>
            </a:rPr>
            <a:t>g</a:t>
          </a:r>
          <a:r>
            <a:rPr lang="fr-FR" b="1" spc="-15" dirty="0">
              <a:solidFill>
                <a:schemeClr val="tx1"/>
              </a:solidFill>
              <a:latin typeface="Comic Sans MS"/>
              <a:cs typeface="Comic Sans MS"/>
            </a:rPr>
            <a:t>i</a:t>
          </a:r>
          <a:r>
            <a:rPr lang="fr-FR" b="1" spc="-5" dirty="0">
              <a:solidFill>
                <a:schemeClr val="tx1"/>
              </a:solidFill>
              <a:latin typeface="Comic Sans MS"/>
              <a:cs typeface="Comic Sans MS"/>
            </a:rPr>
            <a:t>q</a:t>
          </a:r>
          <a:r>
            <a:rPr lang="fr-FR" b="1" spc="-15" dirty="0">
              <a:solidFill>
                <a:schemeClr val="tx1"/>
              </a:solidFill>
              <a:latin typeface="Comic Sans MS"/>
              <a:cs typeface="Comic Sans MS"/>
            </a:rPr>
            <a:t>u</a:t>
          </a:r>
          <a:r>
            <a:rPr lang="fr-FR" b="1" spc="-5" dirty="0">
              <a:solidFill>
                <a:schemeClr val="tx1"/>
              </a:solidFill>
              <a:latin typeface="Comic Sans MS"/>
              <a:cs typeface="Comic Sans MS"/>
            </a:rPr>
            <a:t>e)</a:t>
          </a:r>
          <a:endParaRPr lang="fr-BE" b="1" dirty="0">
            <a:solidFill>
              <a:schemeClr val="tx1"/>
            </a:solidFill>
          </a:endParaRPr>
        </a:p>
      </dgm:t>
    </dgm:pt>
    <dgm:pt modelId="{7A5EE5AA-BC65-4E20-9CC8-A0A267901A06}" type="parTrans" cxnId="{07B1BF98-0983-4F68-862A-14C09DCD98CC}">
      <dgm:prSet/>
      <dgm:spPr/>
      <dgm:t>
        <a:bodyPr/>
        <a:lstStyle/>
        <a:p>
          <a:endParaRPr lang="fr-BE"/>
        </a:p>
      </dgm:t>
    </dgm:pt>
    <dgm:pt modelId="{BC46E724-7BD0-45EC-9991-7BD27C5533DC}" type="sibTrans" cxnId="{07B1BF98-0983-4F68-862A-14C09DCD98CC}">
      <dgm:prSet/>
      <dgm:spPr>
        <a:solidFill>
          <a:schemeClr val="tx1"/>
        </a:solidFill>
      </dgm:spPr>
      <dgm:t>
        <a:bodyPr/>
        <a:lstStyle/>
        <a:p>
          <a:endParaRPr lang="fr-BE"/>
        </a:p>
      </dgm:t>
    </dgm:pt>
    <dgm:pt modelId="{8354B520-4D0A-4338-836E-E18F066A668A}">
      <dgm:prSet phldrT="[Texte]" custT="1"/>
      <dgm:spPr>
        <a:solidFill>
          <a:schemeClr val="accent4"/>
        </a:solidFill>
      </dgm:spPr>
      <dgm:t>
        <a:bodyPr/>
        <a:lstStyle/>
        <a:p>
          <a:r>
            <a:rPr lang="fr-BE" sz="1500" b="1" spc="-10">
              <a:solidFill>
                <a:schemeClr val="tx1"/>
              </a:solidFill>
              <a:latin typeface="Calibri" panose="020F0502020204030204" pitchFamily="34" charset="0"/>
              <a:cs typeface="Calibri" panose="020F0502020204030204" pitchFamily="34" charset="0"/>
            </a:rPr>
            <a:t>J’agis sur </a:t>
          </a:r>
          <a:r>
            <a:rPr lang="fr-BE" sz="1500" b="1" spc="-5">
              <a:solidFill>
                <a:schemeClr val="tx1"/>
              </a:solidFill>
              <a:latin typeface="Calibri" panose="020F0502020204030204" pitchFamily="34" charset="0"/>
              <a:cs typeface="Calibri" panose="020F0502020204030204" pitchFamily="34" charset="0"/>
            </a:rPr>
            <a:t>moi: </a:t>
          </a:r>
          <a:r>
            <a:rPr lang="fr-BE" sz="1500" b="1" spc="-409">
              <a:solidFill>
                <a:schemeClr val="tx1"/>
              </a:solidFill>
              <a:latin typeface="Calibri" panose="020F0502020204030204" pitchFamily="34" charset="0"/>
              <a:cs typeface="Calibri" panose="020F0502020204030204" pitchFamily="34" charset="0"/>
            </a:rPr>
            <a:t> </a:t>
          </a:r>
          <a:r>
            <a:rPr lang="fr-BE" sz="1500" b="1" spc="-10">
              <a:solidFill>
                <a:schemeClr val="tx1"/>
              </a:solidFill>
              <a:latin typeface="Calibri" panose="020F0502020204030204" pitchFamily="34" charset="0"/>
              <a:cs typeface="Calibri" panose="020F0502020204030204" pitchFamily="34" charset="0"/>
            </a:rPr>
            <a:t>l’enseignant</a:t>
          </a:r>
          <a:endParaRPr lang="fr-BE" sz="1500" b="1">
            <a:solidFill>
              <a:schemeClr val="tx1"/>
            </a:solidFill>
            <a:latin typeface="Calibri" panose="020F0502020204030204" pitchFamily="34" charset="0"/>
            <a:cs typeface="Calibri" panose="020F0502020204030204" pitchFamily="34" charset="0"/>
          </a:endParaRPr>
        </a:p>
        <a:p>
          <a:r>
            <a:rPr lang="fr-BE" sz="1500" b="1" spc="-10">
              <a:solidFill>
                <a:schemeClr val="tx1"/>
              </a:solidFill>
              <a:latin typeface="Calibri" panose="020F0502020204030204" pitchFamily="34" charset="0"/>
              <a:cs typeface="Calibri" panose="020F0502020204030204" pitchFamily="34" charset="0"/>
            </a:rPr>
            <a:t>(comportement)</a:t>
          </a:r>
          <a:endParaRPr lang="fr-BE" sz="1500" b="1" dirty="0">
            <a:solidFill>
              <a:schemeClr val="tx1"/>
            </a:solidFill>
            <a:latin typeface="Calibri" panose="020F0502020204030204" pitchFamily="34" charset="0"/>
            <a:cs typeface="Calibri" panose="020F0502020204030204" pitchFamily="34" charset="0"/>
          </a:endParaRPr>
        </a:p>
      </dgm:t>
    </dgm:pt>
    <dgm:pt modelId="{AE45EAD7-F28E-428E-8537-A1FFBC844492}" type="parTrans" cxnId="{AA16FACC-E43A-49C1-96DD-2675ED3C0833}">
      <dgm:prSet/>
      <dgm:spPr/>
      <dgm:t>
        <a:bodyPr/>
        <a:lstStyle/>
        <a:p>
          <a:endParaRPr lang="fr-BE"/>
        </a:p>
      </dgm:t>
    </dgm:pt>
    <dgm:pt modelId="{B4D2A03F-EFBB-4804-A4EF-986A26DF1F17}" type="sibTrans" cxnId="{AA16FACC-E43A-49C1-96DD-2675ED3C0833}">
      <dgm:prSet/>
      <dgm:spPr>
        <a:solidFill>
          <a:schemeClr val="tx1"/>
        </a:solidFill>
      </dgm:spPr>
      <dgm:t>
        <a:bodyPr/>
        <a:lstStyle/>
        <a:p>
          <a:endParaRPr lang="fr-BE"/>
        </a:p>
      </dgm:t>
    </dgm:pt>
    <dgm:pt modelId="{817E3AC8-1AF3-46D2-BC90-C80F26FED9EA}">
      <dgm:prSet phldrT="[Texte]"/>
      <dgm:spPr>
        <a:solidFill>
          <a:schemeClr val="accent2"/>
        </a:solidFill>
      </dgm:spPr>
      <dgm:t>
        <a:bodyPr/>
        <a:lstStyle/>
        <a:p>
          <a:r>
            <a:rPr lang="fr-FR" b="1" spc="-10">
              <a:solidFill>
                <a:schemeClr val="tx1"/>
              </a:solidFill>
              <a:latin typeface="Calibri" panose="020F0502020204030204" pitchFamily="34" charset="0"/>
              <a:cs typeface="Calibri" panose="020F0502020204030204" pitchFamily="34" charset="0"/>
            </a:rPr>
            <a:t>J’agis</a:t>
          </a:r>
          <a:r>
            <a:rPr lang="fr-FR" b="1" spc="-5">
              <a:solidFill>
                <a:schemeClr val="tx1"/>
              </a:solidFill>
              <a:latin typeface="Calibri" panose="020F0502020204030204" pitchFamily="34" charset="0"/>
              <a:cs typeface="Calibri" panose="020F0502020204030204" pitchFamily="34" charset="0"/>
            </a:rPr>
            <a:t> </a:t>
          </a:r>
          <a:r>
            <a:rPr lang="fr-FR" b="1" spc="-10">
              <a:solidFill>
                <a:schemeClr val="tx1"/>
              </a:solidFill>
              <a:latin typeface="Calibri" panose="020F0502020204030204" pitchFamily="34" charset="0"/>
              <a:cs typeface="Calibri" panose="020F0502020204030204" pitchFamily="34" charset="0"/>
            </a:rPr>
            <a:t>sur</a:t>
          </a:r>
          <a:r>
            <a:rPr lang="fr-FR" b="1">
              <a:solidFill>
                <a:schemeClr val="tx1"/>
              </a:solidFill>
              <a:latin typeface="Calibri" panose="020F0502020204030204" pitchFamily="34" charset="0"/>
              <a:cs typeface="Calibri" panose="020F0502020204030204" pitchFamily="34" charset="0"/>
            </a:rPr>
            <a:t> </a:t>
          </a:r>
          <a:r>
            <a:rPr lang="fr-FR" b="1" spc="-5">
              <a:solidFill>
                <a:schemeClr val="tx1"/>
              </a:solidFill>
              <a:latin typeface="Calibri" panose="020F0502020204030204" pitchFamily="34" charset="0"/>
              <a:cs typeface="Calibri" panose="020F0502020204030204" pitchFamily="34" charset="0"/>
            </a:rPr>
            <a:t>la </a:t>
          </a:r>
          <a:r>
            <a:rPr lang="fr-FR" b="1">
              <a:solidFill>
                <a:schemeClr val="tx1"/>
              </a:solidFill>
              <a:latin typeface="Calibri" panose="020F0502020204030204" pitchFamily="34" charset="0"/>
              <a:cs typeface="Calibri" panose="020F0502020204030204" pitchFamily="34" charset="0"/>
            </a:rPr>
            <a:t> </a:t>
          </a:r>
          <a:r>
            <a:rPr lang="fr-FR" b="1" spc="-15">
              <a:solidFill>
                <a:schemeClr val="tx1"/>
              </a:solidFill>
              <a:latin typeface="Calibri" panose="020F0502020204030204" pitchFamily="34" charset="0"/>
              <a:cs typeface="Calibri" panose="020F0502020204030204" pitchFamily="34" charset="0"/>
            </a:rPr>
            <a:t>structure </a:t>
          </a:r>
          <a:r>
            <a:rPr lang="fr-FR" b="1" spc="-10">
              <a:solidFill>
                <a:schemeClr val="tx1"/>
              </a:solidFill>
              <a:latin typeface="Calibri" panose="020F0502020204030204" pitchFamily="34" charset="0"/>
              <a:cs typeface="Calibri" panose="020F0502020204030204" pitchFamily="34" charset="0"/>
            </a:rPr>
            <a:t> (</a:t>
          </a:r>
          <a:r>
            <a:rPr lang="fr-FR" b="1">
              <a:solidFill>
                <a:schemeClr val="tx1"/>
              </a:solidFill>
              <a:latin typeface="Calibri" panose="020F0502020204030204" pitchFamily="34" charset="0"/>
              <a:cs typeface="Calibri" panose="020F0502020204030204" pitchFamily="34" charset="0"/>
            </a:rPr>
            <a:t>a</a:t>
          </a:r>
          <a:r>
            <a:rPr lang="fr-FR" b="1" spc="-10">
              <a:solidFill>
                <a:schemeClr val="tx1"/>
              </a:solidFill>
              <a:latin typeface="Calibri" panose="020F0502020204030204" pitchFamily="34" charset="0"/>
              <a:cs typeface="Calibri" panose="020F0502020204030204" pitchFamily="34" charset="0"/>
            </a:rPr>
            <a:t>m</a:t>
          </a:r>
          <a:r>
            <a:rPr lang="fr-FR" b="1">
              <a:solidFill>
                <a:schemeClr val="tx1"/>
              </a:solidFill>
              <a:latin typeface="Calibri" panose="020F0502020204030204" pitchFamily="34" charset="0"/>
              <a:cs typeface="Calibri" panose="020F0502020204030204" pitchFamily="34" charset="0"/>
            </a:rPr>
            <a:t>é</a:t>
          </a:r>
          <a:r>
            <a:rPr lang="fr-FR" b="1" spc="-15">
              <a:solidFill>
                <a:schemeClr val="tx1"/>
              </a:solidFill>
              <a:latin typeface="Calibri" panose="020F0502020204030204" pitchFamily="34" charset="0"/>
              <a:cs typeface="Calibri" panose="020F0502020204030204" pitchFamily="34" charset="0"/>
            </a:rPr>
            <a:t>n</a:t>
          </a:r>
          <a:r>
            <a:rPr lang="fr-FR" b="1">
              <a:solidFill>
                <a:schemeClr val="tx1"/>
              </a:solidFill>
              <a:latin typeface="Calibri" panose="020F0502020204030204" pitchFamily="34" charset="0"/>
              <a:cs typeface="Calibri" panose="020F0502020204030204" pitchFamily="34" charset="0"/>
            </a:rPr>
            <a:t>age</a:t>
          </a:r>
          <a:r>
            <a:rPr lang="fr-FR" b="1" spc="-10">
              <a:solidFill>
                <a:schemeClr val="tx1"/>
              </a:solidFill>
              <a:latin typeface="Calibri" panose="020F0502020204030204" pitchFamily="34" charset="0"/>
              <a:cs typeface="Calibri" panose="020F0502020204030204" pitchFamily="34" charset="0"/>
            </a:rPr>
            <a:t>m</a:t>
          </a:r>
          <a:r>
            <a:rPr lang="fr-FR" b="1">
              <a:solidFill>
                <a:schemeClr val="tx1"/>
              </a:solidFill>
              <a:latin typeface="Calibri" panose="020F0502020204030204" pitchFamily="34" charset="0"/>
              <a:cs typeface="Calibri" panose="020F0502020204030204" pitchFamily="34" charset="0"/>
            </a:rPr>
            <a:t>e</a:t>
          </a:r>
          <a:r>
            <a:rPr lang="fr-FR" b="1" spc="-15">
              <a:solidFill>
                <a:schemeClr val="tx1"/>
              </a:solidFill>
              <a:latin typeface="Calibri" panose="020F0502020204030204" pitchFamily="34" charset="0"/>
              <a:cs typeface="Calibri" panose="020F0502020204030204" pitchFamily="34" charset="0"/>
            </a:rPr>
            <a:t>nt)</a:t>
          </a:r>
          <a:endParaRPr lang="fr-BE" b="1" dirty="0">
            <a:solidFill>
              <a:schemeClr val="tx1"/>
            </a:solidFill>
            <a:latin typeface="Calibri" panose="020F0502020204030204" pitchFamily="34" charset="0"/>
            <a:cs typeface="Calibri" panose="020F0502020204030204" pitchFamily="34" charset="0"/>
          </a:endParaRPr>
        </a:p>
      </dgm:t>
    </dgm:pt>
    <dgm:pt modelId="{E3D50773-9811-42E2-859B-63CF83E696FC}" type="parTrans" cxnId="{D2297657-459B-4DD6-A219-DF0250752CD9}">
      <dgm:prSet/>
      <dgm:spPr/>
      <dgm:t>
        <a:bodyPr/>
        <a:lstStyle/>
        <a:p>
          <a:endParaRPr lang="fr-BE"/>
        </a:p>
      </dgm:t>
    </dgm:pt>
    <dgm:pt modelId="{B10A1CE6-34F0-488A-A4B2-EAA3E5E8E730}" type="sibTrans" cxnId="{D2297657-459B-4DD6-A219-DF0250752CD9}">
      <dgm:prSet/>
      <dgm:spPr>
        <a:solidFill>
          <a:schemeClr val="tx1"/>
        </a:solidFill>
      </dgm:spPr>
      <dgm:t>
        <a:bodyPr/>
        <a:lstStyle/>
        <a:p>
          <a:endParaRPr lang="fr-BE"/>
        </a:p>
      </dgm:t>
    </dgm:pt>
    <dgm:pt modelId="{E8DC71DB-6FB9-456C-9509-A3B9D0DAC940}">
      <dgm:prSet/>
      <dgm:spPr/>
      <dgm:t>
        <a:bodyPr/>
        <a:lstStyle/>
        <a:p>
          <a:endParaRPr lang="fr-BE"/>
        </a:p>
      </dgm:t>
    </dgm:pt>
    <dgm:pt modelId="{A4082BBD-7392-4F37-BBBB-78E7DF8E7FEB}" type="parTrans" cxnId="{E4503EA2-3BB1-4BE9-BB91-069D0A8D7785}">
      <dgm:prSet/>
      <dgm:spPr/>
      <dgm:t>
        <a:bodyPr/>
        <a:lstStyle/>
        <a:p>
          <a:endParaRPr lang="fr-BE"/>
        </a:p>
      </dgm:t>
    </dgm:pt>
    <dgm:pt modelId="{57611AB0-E157-4062-829A-8D0884173D05}" type="sibTrans" cxnId="{E4503EA2-3BB1-4BE9-BB91-069D0A8D7785}">
      <dgm:prSet/>
      <dgm:spPr/>
      <dgm:t>
        <a:bodyPr/>
        <a:lstStyle/>
        <a:p>
          <a:endParaRPr lang="fr-BE"/>
        </a:p>
      </dgm:t>
    </dgm:pt>
    <dgm:pt modelId="{3AC1C7C6-D36F-4797-9F09-1A86E8485B0C}" type="pres">
      <dgm:prSet presAssocID="{C6286BF1-6662-4F2E-8735-0F347D97D0CA}" presName="composite" presStyleCnt="0">
        <dgm:presLayoutVars>
          <dgm:chMax val="3"/>
          <dgm:animLvl val="lvl"/>
          <dgm:resizeHandles val="exact"/>
        </dgm:presLayoutVars>
      </dgm:prSet>
      <dgm:spPr/>
    </dgm:pt>
    <dgm:pt modelId="{BE85142B-93EA-4191-A906-85960CA6E5FD}" type="pres">
      <dgm:prSet presAssocID="{5EE704D0-9654-491E-A0F4-D9C32F76233B}" presName="gear1" presStyleLbl="node1" presStyleIdx="0" presStyleCnt="3">
        <dgm:presLayoutVars>
          <dgm:chMax val="1"/>
          <dgm:bulletEnabled val="1"/>
        </dgm:presLayoutVars>
      </dgm:prSet>
      <dgm:spPr/>
    </dgm:pt>
    <dgm:pt modelId="{65CA95BB-1CA0-400A-8F89-70B274A05FF0}" type="pres">
      <dgm:prSet presAssocID="{5EE704D0-9654-491E-A0F4-D9C32F76233B}" presName="gear1srcNode" presStyleLbl="node1" presStyleIdx="0" presStyleCnt="3"/>
      <dgm:spPr/>
    </dgm:pt>
    <dgm:pt modelId="{ABAA8BE6-9158-40EA-920C-112854922522}" type="pres">
      <dgm:prSet presAssocID="{5EE704D0-9654-491E-A0F4-D9C32F76233B}" presName="gear1dstNode" presStyleLbl="node1" presStyleIdx="0" presStyleCnt="3"/>
      <dgm:spPr/>
    </dgm:pt>
    <dgm:pt modelId="{C0F86101-73E3-4954-9728-705A485BEC2F}" type="pres">
      <dgm:prSet presAssocID="{8354B520-4D0A-4338-836E-E18F066A668A}" presName="gear2" presStyleLbl="node1" presStyleIdx="1" presStyleCnt="3" custScaleX="124139" custScaleY="126952" custLinFactNeighborX="-3575" custLinFactNeighborY="-8586">
        <dgm:presLayoutVars>
          <dgm:chMax val="1"/>
          <dgm:bulletEnabled val="1"/>
        </dgm:presLayoutVars>
      </dgm:prSet>
      <dgm:spPr/>
    </dgm:pt>
    <dgm:pt modelId="{A4B980A2-A886-471F-BDEA-199A9ECAD3C0}" type="pres">
      <dgm:prSet presAssocID="{8354B520-4D0A-4338-836E-E18F066A668A}" presName="gear2srcNode" presStyleLbl="node1" presStyleIdx="1" presStyleCnt="3"/>
      <dgm:spPr/>
    </dgm:pt>
    <dgm:pt modelId="{32B96D49-9B0B-4A78-815E-82C339894A06}" type="pres">
      <dgm:prSet presAssocID="{8354B520-4D0A-4338-836E-E18F066A668A}" presName="gear2dstNode" presStyleLbl="node1" presStyleIdx="1" presStyleCnt="3"/>
      <dgm:spPr/>
    </dgm:pt>
    <dgm:pt modelId="{513EFD7F-4B3D-42FB-8E06-C3A794DA1C71}" type="pres">
      <dgm:prSet presAssocID="{817E3AC8-1AF3-46D2-BC90-C80F26FED9EA}" presName="gear3" presStyleLbl="node1" presStyleIdx="2" presStyleCnt="3" custAng="20245550" custScaleX="122445" custScaleY="116962" custLinFactNeighborX="25467" custLinFactNeighborY="1675"/>
      <dgm:spPr/>
    </dgm:pt>
    <dgm:pt modelId="{1F2464BE-9627-4B9D-805D-5EF83AF5AD28}" type="pres">
      <dgm:prSet presAssocID="{817E3AC8-1AF3-46D2-BC90-C80F26FED9EA}" presName="gear3tx" presStyleLbl="node1" presStyleIdx="2" presStyleCnt="3">
        <dgm:presLayoutVars>
          <dgm:chMax val="1"/>
          <dgm:bulletEnabled val="1"/>
        </dgm:presLayoutVars>
      </dgm:prSet>
      <dgm:spPr/>
    </dgm:pt>
    <dgm:pt modelId="{87D5AA96-473A-41B8-9105-666C20627E4A}" type="pres">
      <dgm:prSet presAssocID="{817E3AC8-1AF3-46D2-BC90-C80F26FED9EA}" presName="gear3srcNode" presStyleLbl="node1" presStyleIdx="2" presStyleCnt="3"/>
      <dgm:spPr/>
    </dgm:pt>
    <dgm:pt modelId="{03C20DBF-0F0E-4589-88CC-1D7DCA437E29}" type="pres">
      <dgm:prSet presAssocID="{817E3AC8-1AF3-46D2-BC90-C80F26FED9EA}" presName="gear3dstNode" presStyleLbl="node1" presStyleIdx="2" presStyleCnt="3"/>
      <dgm:spPr/>
    </dgm:pt>
    <dgm:pt modelId="{618520BB-42C0-49CF-B9A8-944922ED8242}" type="pres">
      <dgm:prSet presAssocID="{BC46E724-7BD0-45EC-9991-7BD27C5533DC}" presName="connector1" presStyleLbl="sibTrans2D1" presStyleIdx="0" presStyleCnt="3" custAng="869228" custScaleX="116238" custScaleY="114503" custLinFactNeighborX="4792" custLinFactNeighborY="-35771"/>
      <dgm:spPr/>
    </dgm:pt>
    <dgm:pt modelId="{410C1313-3487-462F-8EE9-3CAA5AB59FDF}" type="pres">
      <dgm:prSet presAssocID="{B4D2A03F-EFBB-4804-A4EF-986A26DF1F17}" presName="connector2" presStyleLbl="sibTrans2D1" presStyleIdx="1" presStyleCnt="3" custAng="1025573" custLinFactNeighborX="-4417" custLinFactNeighborY="-20921"/>
      <dgm:spPr/>
    </dgm:pt>
    <dgm:pt modelId="{AE487870-A4EB-4130-8E31-47B5F9ABC593}" type="pres">
      <dgm:prSet presAssocID="{B10A1CE6-34F0-488A-A4B2-EAA3E5E8E730}" presName="connector3" presStyleLbl="sibTrans2D1" presStyleIdx="2" presStyleCnt="3" custAng="2124105" custLinFactNeighborX="17817" custLinFactNeighborY="-783"/>
      <dgm:spPr/>
    </dgm:pt>
  </dgm:ptLst>
  <dgm:cxnLst>
    <dgm:cxn modelId="{8C0DF924-E5BA-41EE-ABEC-C6D26C862848}" type="presOf" srcId="{8354B520-4D0A-4338-836E-E18F066A668A}" destId="{32B96D49-9B0B-4A78-815E-82C339894A06}" srcOrd="2" destOrd="0" presId="urn:microsoft.com/office/officeart/2005/8/layout/gear1"/>
    <dgm:cxn modelId="{82940D39-9EC4-4D18-9F1D-A2422FAE22AC}" type="presOf" srcId="{8354B520-4D0A-4338-836E-E18F066A668A}" destId="{A4B980A2-A886-471F-BDEA-199A9ECAD3C0}" srcOrd="1" destOrd="0" presId="urn:microsoft.com/office/officeart/2005/8/layout/gear1"/>
    <dgm:cxn modelId="{2F93D563-6734-42C7-BEC4-3A5C22E50D94}" type="presOf" srcId="{B4D2A03F-EFBB-4804-A4EF-986A26DF1F17}" destId="{410C1313-3487-462F-8EE9-3CAA5AB59FDF}" srcOrd="0" destOrd="0" presId="urn:microsoft.com/office/officeart/2005/8/layout/gear1"/>
    <dgm:cxn modelId="{2B25296E-23AE-410D-B8A4-8327959127E3}" type="presOf" srcId="{B10A1CE6-34F0-488A-A4B2-EAA3E5E8E730}" destId="{AE487870-A4EB-4130-8E31-47B5F9ABC593}" srcOrd="0" destOrd="0" presId="urn:microsoft.com/office/officeart/2005/8/layout/gear1"/>
    <dgm:cxn modelId="{2DACEE51-6B4F-45D2-B358-88997251D7E5}" type="presOf" srcId="{817E3AC8-1AF3-46D2-BC90-C80F26FED9EA}" destId="{513EFD7F-4B3D-42FB-8E06-C3A794DA1C71}" srcOrd="0" destOrd="0" presId="urn:microsoft.com/office/officeart/2005/8/layout/gear1"/>
    <dgm:cxn modelId="{D2297657-459B-4DD6-A219-DF0250752CD9}" srcId="{C6286BF1-6662-4F2E-8735-0F347D97D0CA}" destId="{817E3AC8-1AF3-46D2-BC90-C80F26FED9EA}" srcOrd="2" destOrd="0" parTransId="{E3D50773-9811-42E2-859B-63CF83E696FC}" sibTransId="{B10A1CE6-34F0-488A-A4B2-EAA3E5E8E730}"/>
    <dgm:cxn modelId="{C3EC5278-D018-48D7-8C75-16A04AFC0AA9}" type="presOf" srcId="{817E3AC8-1AF3-46D2-BC90-C80F26FED9EA}" destId="{1F2464BE-9627-4B9D-805D-5EF83AF5AD28}" srcOrd="1" destOrd="0" presId="urn:microsoft.com/office/officeart/2005/8/layout/gear1"/>
    <dgm:cxn modelId="{57290B86-66B7-4B7F-B6B1-9F7EBAB59D83}" type="presOf" srcId="{8354B520-4D0A-4338-836E-E18F066A668A}" destId="{C0F86101-73E3-4954-9728-705A485BEC2F}" srcOrd="0" destOrd="0" presId="urn:microsoft.com/office/officeart/2005/8/layout/gear1"/>
    <dgm:cxn modelId="{07B1BF98-0983-4F68-862A-14C09DCD98CC}" srcId="{C6286BF1-6662-4F2E-8735-0F347D97D0CA}" destId="{5EE704D0-9654-491E-A0F4-D9C32F76233B}" srcOrd="0" destOrd="0" parTransId="{7A5EE5AA-BC65-4E20-9CC8-A0A267901A06}" sibTransId="{BC46E724-7BD0-45EC-9991-7BD27C5533DC}"/>
    <dgm:cxn modelId="{E4503EA2-3BB1-4BE9-BB91-069D0A8D7785}" srcId="{C6286BF1-6662-4F2E-8735-0F347D97D0CA}" destId="{E8DC71DB-6FB9-456C-9509-A3B9D0DAC940}" srcOrd="3" destOrd="0" parTransId="{A4082BBD-7392-4F37-BBBB-78E7DF8E7FEB}" sibTransId="{57611AB0-E157-4062-829A-8D0884173D05}"/>
    <dgm:cxn modelId="{B58A31A5-7FE8-4E3C-8CDB-0D8A39909A69}" type="presOf" srcId="{5EE704D0-9654-491E-A0F4-D9C32F76233B}" destId="{BE85142B-93EA-4191-A906-85960CA6E5FD}" srcOrd="0" destOrd="0" presId="urn:microsoft.com/office/officeart/2005/8/layout/gear1"/>
    <dgm:cxn modelId="{584805B8-9946-4224-B256-A356B11E2956}" type="presOf" srcId="{5EE704D0-9654-491E-A0F4-D9C32F76233B}" destId="{ABAA8BE6-9158-40EA-920C-112854922522}" srcOrd="2" destOrd="0" presId="urn:microsoft.com/office/officeart/2005/8/layout/gear1"/>
    <dgm:cxn modelId="{3C3951BD-895D-4A4C-A9F0-FFC284868345}" type="presOf" srcId="{C6286BF1-6662-4F2E-8735-0F347D97D0CA}" destId="{3AC1C7C6-D36F-4797-9F09-1A86E8485B0C}" srcOrd="0" destOrd="0" presId="urn:microsoft.com/office/officeart/2005/8/layout/gear1"/>
    <dgm:cxn modelId="{EE7B25C3-14C7-4BFB-8DA9-E678A7B2A733}" type="presOf" srcId="{5EE704D0-9654-491E-A0F4-D9C32F76233B}" destId="{65CA95BB-1CA0-400A-8F89-70B274A05FF0}" srcOrd="1" destOrd="0" presId="urn:microsoft.com/office/officeart/2005/8/layout/gear1"/>
    <dgm:cxn modelId="{487401CB-5F09-44E0-8486-74347201373C}" type="presOf" srcId="{817E3AC8-1AF3-46D2-BC90-C80F26FED9EA}" destId="{03C20DBF-0F0E-4589-88CC-1D7DCA437E29}" srcOrd="3" destOrd="0" presId="urn:microsoft.com/office/officeart/2005/8/layout/gear1"/>
    <dgm:cxn modelId="{AA16FACC-E43A-49C1-96DD-2675ED3C0833}" srcId="{C6286BF1-6662-4F2E-8735-0F347D97D0CA}" destId="{8354B520-4D0A-4338-836E-E18F066A668A}" srcOrd="1" destOrd="0" parTransId="{AE45EAD7-F28E-428E-8537-A1FFBC844492}" sibTransId="{B4D2A03F-EFBB-4804-A4EF-986A26DF1F17}"/>
    <dgm:cxn modelId="{F1765ED4-74F1-492A-BEBA-4B87AEC3345B}" type="presOf" srcId="{817E3AC8-1AF3-46D2-BC90-C80F26FED9EA}" destId="{87D5AA96-473A-41B8-9105-666C20627E4A}" srcOrd="2" destOrd="0" presId="urn:microsoft.com/office/officeart/2005/8/layout/gear1"/>
    <dgm:cxn modelId="{5103DAF2-EF3E-4D64-B0F4-8CA300FA9DAF}" type="presOf" srcId="{BC46E724-7BD0-45EC-9991-7BD27C5533DC}" destId="{618520BB-42C0-49CF-B9A8-944922ED8242}" srcOrd="0" destOrd="0" presId="urn:microsoft.com/office/officeart/2005/8/layout/gear1"/>
    <dgm:cxn modelId="{1E47A9C1-2BD9-4420-92D3-1F30B913D49A}" type="presParOf" srcId="{3AC1C7C6-D36F-4797-9F09-1A86E8485B0C}" destId="{BE85142B-93EA-4191-A906-85960CA6E5FD}" srcOrd="0" destOrd="0" presId="urn:microsoft.com/office/officeart/2005/8/layout/gear1"/>
    <dgm:cxn modelId="{BE2E3F30-475E-4CFF-A4FA-612B2BF708CC}" type="presParOf" srcId="{3AC1C7C6-D36F-4797-9F09-1A86E8485B0C}" destId="{65CA95BB-1CA0-400A-8F89-70B274A05FF0}" srcOrd="1" destOrd="0" presId="urn:microsoft.com/office/officeart/2005/8/layout/gear1"/>
    <dgm:cxn modelId="{0B30A8A4-B3DB-4BA8-9677-9130D1871638}" type="presParOf" srcId="{3AC1C7C6-D36F-4797-9F09-1A86E8485B0C}" destId="{ABAA8BE6-9158-40EA-920C-112854922522}" srcOrd="2" destOrd="0" presId="urn:microsoft.com/office/officeart/2005/8/layout/gear1"/>
    <dgm:cxn modelId="{82CE0E5C-5366-49AD-93CE-3527A24B98D1}" type="presParOf" srcId="{3AC1C7C6-D36F-4797-9F09-1A86E8485B0C}" destId="{C0F86101-73E3-4954-9728-705A485BEC2F}" srcOrd="3" destOrd="0" presId="urn:microsoft.com/office/officeart/2005/8/layout/gear1"/>
    <dgm:cxn modelId="{A9F94A72-3856-462E-9EB4-E6952A4663E6}" type="presParOf" srcId="{3AC1C7C6-D36F-4797-9F09-1A86E8485B0C}" destId="{A4B980A2-A886-471F-BDEA-199A9ECAD3C0}" srcOrd="4" destOrd="0" presId="urn:microsoft.com/office/officeart/2005/8/layout/gear1"/>
    <dgm:cxn modelId="{147E0B78-FD1B-496F-A01B-2A41B8551E86}" type="presParOf" srcId="{3AC1C7C6-D36F-4797-9F09-1A86E8485B0C}" destId="{32B96D49-9B0B-4A78-815E-82C339894A06}" srcOrd="5" destOrd="0" presId="urn:microsoft.com/office/officeart/2005/8/layout/gear1"/>
    <dgm:cxn modelId="{235D5650-A124-4D46-8DBB-C06C0136B9BD}" type="presParOf" srcId="{3AC1C7C6-D36F-4797-9F09-1A86E8485B0C}" destId="{513EFD7F-4B3D-42FB-8E06-C3A794DA1C71}" srcOrd="6" destOrd="0" presId="urn:microsoft.com/office/officeart/2005/8/layout/gear1"/>
    <dgm:cxn modelId="{DE81C52F-73E3-491B-B8C6-CE7624583EA2}" type="presParOf" srcId="{3AC1C7C6-D36F-4797-9F09-1A86E8485B0C}" destId="{1F2464BE-9627-4B9D-805D-5EF83AF5AD28}" srcOrd="7" destOrd="0" presId="urn:microsoft.com/office/officeart/2005/8/layout/gear1"/>
    <dgm:cxn modelId="{BFA4B772-4390-46C0-8203-D9B49CC3BC18}" type="presParOf" srcId="{3AC1C7C6-D36F-4797-9F09-1A86E8485B0C}" destId="{87D5AA96-473A-41B8-9105-666C20627E4A}" srcOrd="8" destOrd="0" presId="urn:microsoft.com/office/officeart/2005/8/layout/gear1"/>
    <dgm:cxn modelId="{49ED88EB-AA02-4CA0-848F-04A2E93DD908}" type="presParOf" srcId="{3AC1C7C6-D36F-4797-9F09-1A86E8485B0C}" destId="{03C20DBF-0F0E-4589-88CC-1D7DCA437E29}" srcOrd="9" destOrd="0" presId="urn:microsoft.com/office/officeart/2005/8/layout/gear1"/>
    <dgm:cxn modelId="{9F2EC21A-7AE2-4874-94E4-50F7D4E29F02}" type="presParOf" srcId="{3AC1C7C6-D36F-4797-9F09-1A86E8485B0C}" destId="{618520BB-42C0-49CF-B9A8-944922ED8242}" srcOrd="10" destOrd="0" presId="urn:microsoft.com/office/officeart/2005/8/layout/gear1"/>
    <dgm:cxn modelId="{292487A0-9E82-4147-9A81-0268C151E6B3}" type="presParOf" srcId="{3AC1C7C6-D36F-4797-9F09-1A86E8485B0C}" destId="{410C1313-3487-462F-8EE9-3CAA5AB59FDF}" srcOrd="11" destOrd="0" presId="urn:microsoft.com/office/officeart/2005/8/layout/gear1"/>
    <dgm:cxn modelId="{FBF3B780-7C88-40C5-90BD-A0650D7C9166}" type="presParOf" srcId="{3AC1C7C6-D36F-4797-9F09-1A86E8485B0C}" destId="{AE487870-A4EB-4130-8E31-47B5F9ABC59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130F7-F465-4EBA-9E1D-2B052C5A164B}">
      <dsp:nvSpPr>
        <dsp:cNvPr id="0" name=""/>
        <dsp:cNvSpPr/>
      </dsp:nvSpPr>
      <dsp:spPr>
        <a:xfrm>
          <a:off x="0" y="1673"/>
          <a:ext cx="5751513" cy="848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8DA2C-1703-401C-9154-A809DEE7334D}">
      <dsp:nvSpPr>
        <dsp:cNvPr id="0" name=""/>
        <dsp:cNvSpPr/>
      </dsp:nvSpPr>
      <dsp:spPr>
        <a:xfrm>
          <a:off x="256577" y="192516"/>
          <a:ext cx="466504" cy="466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13F49-C9B8-4245-A2B1-9C8EDB338B2A}">
      <dsp:nvSpPr>
        <dsp:cNvPr id="0" name=""/>
        <dsp:cNvSpPr/>
      </dsp:nvSpPr>
      <dsp:spPr>
        <a:xfrm>
          <a:off x="979659" y="1673"/>
          <a:ext cx="4771853" cy="84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67" tIns="89767" rIns="89767" bIns="89767" numCol="1" spcCol="1270" anchor="ctr" anchorCtr="0">
          <a:noAutofit/>
        </a:bodyPr>
        <a:lstStyle/>
        <a:p>
          <a:pPr marL="0" lvl="0" indent="0" algn="l" defTabSz="933450">
            <a:lnSpc>
              <a:spcPct val="100000"/>
            </a:lnSpc>
            <a:spcBef>
              <a:spcPct val="0"/>
            </a:spcBef>
            <a:spcAft>
              <a:spcPct val="35000"/>
            </a:spcAft>
            <a:buNone/>
          </a:pPr>
          <a:r>
            <a:rPr lang="fr-FR" sz="2100" kern="1200" dirty="0"/>
            <a:t>Prenez connaissance des questions d’observation et d’interprétation.</a:t>
          </a:r>
          <a:endParaRPr lang="en-US" sz="2100" kern="1200" dirty="0"/>
        </a:p>
      </dsp:txBody>
      <dsp:txXfrm>
        <a:off x="979659" y="1673"/>
        <a:ext cx="4771853" cy="848190"/>
      </dsp:txXfrm>
    </dsp:sp>
    <dsp:sp modelId="{D987CCC3-9C75-4A1B-AB0A-BE9C882029D2}">
      <dsp:nvSpPr>
        <dsp:cNvPr id="0" name=""/>
        <dsp:cNvSpPr/>
      </dsp:nvSpPr>
      <dsp:spPr>
        <a:xfrm>
          <a:off x="0" y="1061911"/>
          <a:ext cx="5751513" cy="848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AB4E2D-2A14-4621-9E5B-E3D225732671}">
      <dsp:nvSpPr>
        <dsp:cNvPr id="0" name=""/>
        <dsp:cNvSpPr/>
      </dsp:nvSpPr>
      <dsp:spPr>
        <a:xfrm>
          <a:off x="256577" y="1252753"/>
          <a:ext cx="466504" cy="466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67755B-AC6F-4182-94F3-6195635546D6}">
      <dsp:nvSpPr>
        <dsp:cNvPr id="0" name=""/>
        <dsp:cNvSpPr/>
      </dsp:nvSpPr>
      <dsp:spPr>
        <a:xfrm>
          <a:off x="979659" y="1061911"/>
          <a:ext cx="4771853" cy="84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67" tIns="89767" rIns="89767" bIns="89767" numCol="1" spcCol="1270" anchor="ctr" anchorCtr="0">
          <a:noAutofit/>
        </a:bodyPr>
        <a:lstStyle/>
        <a:p>
          <a:pPr marL="0" lvl="0" indent="0" algn="l" defTabSz="933450">
            <a:lnSpc>
              <a:spcPct val="100000"/>
            </a:lnSpc>
            <a:spcBef>
              <a:spcPct val="0"/>
            </a:spcBef>
            <a:spcAft>
              <a:spcPct val="35000"/>
            </a:spcAft>
            <a:buNone/>
          </a:pPr>
          <a:r>
            <a:rPr lang="fr-FR" sz="2100" kern="1200"/>
            <a:t>Prenez des notes</a:t>
          </a:r>
          <a:endParaRPr lang="en-US" sz="2100" kern="1200"/>
        </a:p>
      </dsp:txBody>
      <dsp:txXfrm>
        <a:off x="979659" y="1061911"/>
        <a:ext cx="4771853" cy="848190"/>
      </dsp:txXfrm>
    </dsp:sp>
    <dsp:sp modelId="{8F9693E9-D875-4CBD-8ABB-34136625788E}">
      <dsp:nvSpPr>
        <dsp:cNvPr id="0" name=""/>
        <dsp:cNvSpPr/>
      </dsp:nvSpPr>
      <dsp:spPr>
        <a:xfrm>
          <a:off x="0" y="2122148"/>
          <a:ext cx="5751513" cy="848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7A5B1-00EA-4813-BB60-AD39B5301DDD}">
      <dsp:nvSpPr>
        <dsp:cNvPr id="0" name=""/>
        <dsp:cNvSpPr/>
      </dsp:nvSpPr>
      <dsp:spPr>
        <a:xfrm>
          <a:off x="256577" y="2312991"/>
          <a:ext cx="466504" cy="466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1D68EA-021B-4277-B7B5-9E37BBDFA218}">
      <dsp:nvSpPr>
        <dsp:cNvPr id="0" name=""/>
        <dsp:cNvSpPr/>
      </dsp:nvSpPr>
      <dsp:spPr>
        <a:xfrm>
          <a:off x="979659" y="2122148"/>
          <a:ext cx="4771853" cy="84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67" tIns="89767" rIns="89767" bIns="89767" numCol="1" spcCol="1270" anchor="ctr" anchorCtr="0">
          <a:noAutofit/>
        </a:bodyPr>
        <a:lstStyle/>
        <a:p>
          <a:pPr marL="0" lvl="0" indent="0" algn="l" defTabSz="933450">
            <a:lnSpc>
              <a:spcPct val="100000"/>
            </a:lnSpc>
            <a:spcBef>
              <a:spcPct val="0"/>
            </a:spcBef>
            <a:spcAft>
              <a:spcPct val="35000"/>
            </a:spcAft>
            <a:buNone/>
          </a:pPr>
          <a:r>
            <a:rPr lang="fr-FR" sz="2100" kern="1200"/>
            <a:t>Aiguisez votre observation</a:t>
          </a:r>
          <a:endParaRPr lang="en-US" sz="2100" kern="1200"/>
        </a:p>
      </dsp:txBody>
      <dsp:txXfrm>
        <a:off x="979659" y="2122148"/>
        <a:ext cx="4771853" cy="848190"/>
      </dsp:txXfrm>
    </dsp:sp>
    <dsp:sp modelId="{DC71C462-175C-411F-B8CC-35C5BEFB6F5C}">
      <dsp:nvSpPr>
        <dsp:cNvPr id="0" name=""/>
        <dsp:cNvSpPr/>
      </dsp:nvSpPr>
      <dsp:spPr>
        <a:xfrm>
          <a:off x="0" y="3182386"/>
          <a:ext cx="5751513" cy="8481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E2CB7-C8C8-454C-A4E8-AC648B944308}">
      <dsp:nvSpPr>
        <dsp:cNvPr id="0" name=""/>
        <dsp:cNvSpPr/>
      </dsp:nvSpPr>
      <dsp:spPr>
        <a:xfrm>
          <a:off x="256577" y="3373229"/>
          <a:ext cx="466504" cy="4665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E1F9B-A0C4-458A-B0E2-019E10CE21B8}">
      <dsp:nvSpPr>
        <dsp:cNvPr id="0" name=""/>
        <dsp:cNvSpPr/>
      </dsp:nvSpPr>
      <dsp:spPr>
        <a:xfrm>
          <a:off x="979659" y="3182386"/>
          <a:ext cx="4771853" cy="84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67" tIns="89767" rIns="89767" bIns="89767" numCol="1" spcCol="1270" anchor="ctr" anchorCtr="0">
          <a:noAutofit/>
        </a:bodyPr>
        <a:lstStyle/>
        <a:p>
          <a:pPr marL="0" lvl="0" indent="0" algn="l" defTabSz="933450">
            <a:lnSpc>
              <a:spcPct val="100000"/>
            </a:lnSpc>
            <a:spcBef>
              <a:spcPct val="0"/>
            </a:spcBef>
            <a:spcAft>
              <a:spcPct val="35000"/>
            </a:spcAft>
            <a:buNone/>
          </a:pPr>
          <a:r>
            <a:rPr lang="fr-FR" sz="2100" kern="1200"/>
            <a:t>C’est parti</a:t>
          </a:r>
          <a:r>
            <a:rPr lang="en-US" sz="2100" kern="1200"/>
            <a:t>…</a:t>
          </a:r>
        </a:p>
      </dsp:txBody>
      <dsp:txXfrm>
        <a:off x="979659" y="3182386"/>
        <a:ext cx="4771853" cy="848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142B-93EA-4191-A906-85960CA6E5FD}">
      <dsp:nvSpPr>
        <dsp:cNvPr id="0" name=""/>
        <dsp:cNvSpPr/>
      </dsp:nvSpPr>
      <dsp:spPr>
        <a:xfrm>
          <a:off x="3887672" y="2786193"/>
          <a:ext cx="3257982" cy="3257982"/>
        </a:xfrm>
        <a:prstGeom prst="gear9">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spc="-10" dirty="0">
              <a:solidFill>
                <a:schemeClr val="tx1"/>
              </a:solidFill>
              <a:latin typeface="Comic Sans MS"/>
              <a:cs typeface="Comic Sans MS"/>
            </a:rPr>
            <a:t>J’agis</a:t>
          </a:r>
          <a:r>
            <a:rPr lang="fr-FR" sz="1800" b="1" kern="1200" spc="-15" dirty="0">
              <a:solidFill>
                <a:schemeClr val="tx1"/>
              </a:solidFill>
              <a:latin typeface="Comic Sans MS"/>
              <a:cs typeface="Comic Sans MS"/>
            </a:rPr>
            <a:t> </a:t>
          </a:r>
          <a:r>
            <a:rPr lang="fr-FR" sz="1800" b="1" kern="1200" spc="-10" dirty="0">
              <a:solidFill>
                <a:schemeClr val="tx1"/>
              </a:solidFill>
              <a:latin typeface="Comic Sans MS"/>
              <a:cs typeface="Comic Sans MS"/>
            </a:rPr>
            <a:t>sur</a:t>
          </a:r>
          <a:r>
            <a:rPr lang="fr-FR" sz="1800" b="1" kern="1200" spc="-5" dirty="0">
              <a:solidFill>
                <a:schemeClr val="tx1"/>
              </a:solidFill>
              <a:latin typeface="Comic Sans MS"/>
              <a:cs typeface="Comic Sans MS"/>
            </a:rPr>
            <a:t> la </a:t>
          </a:r>
          <a:r>
            <a:rPr lang="fr-FR" sz="1800" b="1" kern="1200" dirty="0">
              <a:solidFill>
                <a:schemeClr val="tx1"/>
              </a:solidFill>
              <a:latin typeface="Comic Sans MS"/>
              <a:cs typeface="Comic Sans MS"/>
            </a:rPr>
            <a:t> </a:t>
          </a:r>
          <a:r>
            <a:rPr lang="fr-FR" sz="1800" b="1" kern="1200" spc="-15" dirty="0">
              <a:solidFill>
                <a:schemeClr val="tx1"/>
              </a:solidFill>
              <a:latin typeface="Comic Sans MS"/>
              <a:cs typeface="Comic Sans MS"/>
            </a:rPr>
            <a:t>structure </a:t>
          </a:r>
          <a:r>
            <a:rPr lang="fr-FR" sz="1800" b="1" kern="1200" spc="-10" dirty="0">
              <a:solidFill>
                <a:schemeClr val="tx1"/>
              </a:solidFill>
              <a:latin typeface="Comic Sans MS"/>
              <a:cs typeface="Comic Sans MS"/>
            </a:rPr>
            <a:t> (dispositif </a:t>
          </a:r>
          <a:r>
            <a:rPr lang="fr-FR" sz="1800" b="1" kern="1200" spc="-5" dirty="0">
              <a:solidFill>
                <a:schemeClr val="tx1"/>
              </a:solidFill>
              <a:latin typeface="Comic Sans MS"/>
              <a:cs typeface="Comic Sans MS"/>
            </a:rPr>
            <a:t> pé</a:t>
          </a:r>
          <a:r>
            <a:rPr lang="fr-FR" sz="1800" b="1" kern="1200" spc="-10" dirty="0">
              <a:solidFill>
                <a:schemeClr val="tx1"/>
              </a:solidFill>
              <a:latin typeface="Comic Sans MS"/>
              <a:cs typeface="Comic Sans MS"/>
            </a:rPr>
            <a:t>d</a:t>
          </a:r>
          <a:r>
            <a:rPr lang="fr-FR" sz="1800" b="1" kern="1200" spc="-5" dirty="0">
              <a:solidFill>
                <a:schemeClr val="tx1"/>
              </a:solidFill>
              <a:latin typeface="Comic Sans MS"/>
              <a:cs typeface="Comic Sans MS"/>
            </a:rPr>
            <a:t>ag</a:t>
          </a:r>
          <a:r>
            <a:rPr lang="fr-FR" sz="1800" b="1" kern="1200" dirty="0">
              <a:solidFill>
                <a:schemeClr val="tx1"/>
              </a:solidFill>
              <a:latin typeface="Comic Sans MS"/>
              <a:cs typeface="Comic Sans MS"/>
            </a:rPr>
            <a:t>o</a:t>
          </a:r>
          <a:r>
            <a:rPr lang="fr-FR" sz="1800" b="1" kern="1200" spc="-5" dirty="0">
              <a:solidFill>
                <a:schemeClr val="tx1"/>
              </a:solidFill>
              <a:latin typeface="Comic Sans MS"/>
              <a:cs typeface="Comic Sans MS"/>
            </a:rPr>
            <a:t>g</a:t>
          </a:r>
          <a:r>
            <a:rPr lang="fr-FR" sz="1800" b="1" kern="1200" spc="-15" dirty="0">
              <a:solidFill>
                <a:schemeClr val="tx1"/>
              </a:solidFill>
              <a:latin typeface="Comic Sans MS"/>
              <a:cs typeface="Comic Sans MS"/>
            </a:rPr>
            <a:t>i</a:t>
          </a:r>
          <a:r>
            <a:rPr lang="fr-FR" sz="1800" b="1" kern="1200" spc="-5" dirty="0">
              <a:solidFill>
                <a:schemeClr val="tx1"/>
              </a:solidFill>
              <a:latin typeface="Comic Sans MS"/>
              <a:cs typeface="Comic Sans MS"/>
            </a:rPr>
            <a:t>q</a:t>
          </a:r>
          <a:r>
            <a:rPr lang="fr-FR" sz="1800" b="1" kern="1200" spc="-15" dirty="0">
              <a:solidFill>
                <a:schemeClr val="tx1"/>
              </a:solidFill>
              <a:latin typeface="Comic Sans MS"/>
              <a:cs typeface="Comic Sans MS"/>
            </a:rPr>
            <a:t>u</a:t>
          </a:r>
          <a:r>
            <a:rPr lang="fr-FR" sz="1800" b="1" kern="1200" spc="-5" dirty="0">
              <a:solidFill>
                <a:schemeClr val="tx1"/>
              </a:solidFill>
              <a:latin typeface="Comic Sans MS"/>
              <a:cs typeface="Comic Sans MS"/>
            </a:rPr>
            <a:t>e)</a:t>
          </a:r>
          <a:endParaRPr lang="fr-BE" sz="1800" b="1" kern="1200" dirty="0">
            <a:solidFill>
              <a:schemeClr val="tx1"/>
            </a:solidFill>
          </a:endParaRPr>
        </a:p>
      </dsp:txBody>
      <dsp:txXfrm>
        <a:off x="4542671" y="3549360"/>
        <a:ext cx="1947984" cy="1674670"/>
      </dsp:txXfrm>
    </dsp:sp>
    <dsp:sp modelId="{C0F86101-73E3-4954-9728-705A485BEC2F}">
      <dsp:nvSpPr>
        <dsp:cNvPr id="0" name=""/>
        <dsp:cNvSpPr/>
      </dsp:nvSpPr>
      <dsp:spPr>
        <a:xfrm>
          <a:off x="1621431" y="1493378"/>
          <a:ext cx="2941401" cy="3008054"/>
        </a:xfrm>
        <a:prstGeom prst="gear6">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BE" sz="1500" b="1" kern="1200" spc="-10">
              <a:solidFill>
                <a:schemeClr val="tx1"/>
              </a:solidFill>
              <a:latin typeface="Calibri" panose="020F0502020204030204" pitchFamily="34" charset="0"/>
              <a:cs typeface="Calibri" panose="020F0502020204030204" pitchFamily="34" charset="0"/>
            </a:rPr>
            <a:t>J’agis sur </a:t>
          </a:r>
          <a:r>
            <a:rPr lang="fr-BE" sz="1500" b="1" kern="1200" spc="-5">
              <a:solidFill>
                <a:schemeClr val="tx1"/>
              </a:solidFill>
              <a:latin typeface="Calibri" panose="020F0502020204030204" pitchFamily="34" charset="0"/>
              <a:cs typeface="Calibri" panose="020F0502020204030204" pitchFamily="34" charset="0"/>
            </a:rPr>
            <a:t>moi: </a:t>
          </a:r>
          <a:r>
            <a:rPr lang="fr-BE" sz="1500" b="1" kern="1200" spc="-409">
              <a:solidFill>
                <a:schemeClr val="tx1"/>
              </a:solidFill>
              <a:latin typeface="Calibri" panose="020F0502020204030204" pitchFamily="34" charset="0"/>
              <a:cs typeface="Calibri" panose="020F0502020204030204" pitchFamily="34" charset="0"/>
            </a:rPr>
            <a:t> </a:t>
          </a:r>
          <a:r>
            <a:rPr lang="fr-BE" sz="1500" b="1" kern="1200" spc="-10">
              <a:solidFill>
                <a:schemeClr val="tx1"/>
              </a:solidFill>
              <a:latin typeface="Calibri" panose="020F0502020204030204" pitchFamily="34" charset="0"/>
              <a:cs typeface="Calibri" panose="020F0502020204030204" pitchFamily="34" charset="0"/>
            </a:rPr>
            <a:t>l’enseignant</a:t>
          </a:r>
          <a:endParaRPr lang="fr-BE" sz="1500" b="1" kern="1200">
            <a:solidFill>
              <a:schemeClr val="tx1"/>
            </a:solidFill>
            <a:latin typeface="Calibri" panose="020F0502020204030204" pitchFamily="34" charset="0"/>
            <a:cs typeface="Calibri" panose="020F0502020204030204" pitchFamily="34" charset="0"/>
          </a:endParaRPr>
        </a:p>
        <a:p>
          <a:pPr marL="0" lvl="0" indent="0" algn="ctr" defTabSz="666750">
            <a:lnSpc>
              <a:spcPct val="90000"/>
            </a:lnSpc>
            <a:spcBef>
              <a:spcPct val="0"/>
            </a:spcBef>
            <a:spcAft>
              <a:spcPct val="35000"/>
            </a:spcAft>
            <a:buNone/>
          </a:pPr>
          <a:r>
            <a:rPr lang="fr-BE" sz="1500" b="1" kern="1200" spc="-10">
              <a:solidFill>
                <a:schemeClr val="tx1"/>
              </a:solidFill>
              <a:latin typeface="Calibri" panose="020F0502020204030204" pitchFamily="34" charset="0"/>
              <a:cs typeface="Calibri" panose="020F0502020204030204" pitchFamily="34" charset="0"/>
            </a:rPr>
            <a:t>(comportement)</a:t>
          </a:r>
          <a:endParaRPr lang="fr-BE" sz="1500" b="1" kern="1200" dirty="0">
            <a:solidFill>
              <a:schemeClr val="tx1"/>
            </a:solidFill>
            <a:latin typeface="Calibri" panose="020F0502020204030204" pitchFamily="34" charset="0"/>
            <a:cs typeface="Calibri" panose="020F0502020204030204" pitchFamily="34" charset="0"/>
          </a:endParaRPr>
        </a:p>
      </dsp:txBody>
      <dsp:txXfrm>
        <a:off x="2361938" y="2248194"/>
        <a:ext cx="1460387" cy="1498422"/>
      </dsp:txXfrm>
    </dsp:sp>
    <dsp:sp modelId="{513EFD7F-4B3D-42FB-8E06-C3A794DA1C71}">
      <dsp:nvSpPr>
        <dsp:cNvPr id="0" name=""/>
        <dsp:cNvSpPr/>
      </dsp:nvSpPr>
      <dsp:spPr>
        <a:xfrm rot="19345550">
          <a:off x="3759524" y="255481"/>
          <a:ext cx="2889237" cy="2668762"/>
        </a:xfrm>
        <a:prstGeom prst="gear6">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spc="-10">
              <a:solidFill>
                <a:schemeClr val="tx1"/>
              </a:solidFill>
              <a:latin typeface="Calibri" panose="020F0502020204030204" pitchFamily="34" charset="0"/>
              <a:cs typeface="Calibri" panose="020F0502020204030204" pitchFamily="34" charset="0"/>
            </a:rPr>
            <a:t>J’agis</a:t>
          </a:r>
          <a:r>
            <a:rPr lang="fr-FR" sz="1800" b="1" kern="1200" spc="-5">
              <a:solidFill>
                <a:schemeClr val="tx1"/>
              </a:solidFill>
              <a:latin typeface="Calibri" panose="020F0502020204030204" pitchFamily="34" charset="0"/>
              <a:cs typeface="Calibri" panose="020F0502020204030204" pitchFamily="34" charset="0"/>
            </a:rPr>
            <a:t> </a:t>
          </a:r>
          <a:r>
            <a:rPr lang="fr-FR" sz="1800" b="1" kern="1200" spc="-10">
              <a:solidFill>
                <a:schemeClr val="tx1"/>
              </a:solidFill>
              <a:latin typeface="Calibri" panose="020F0502020204030204" pitchFamily="34" charset="0"/>
              <a:cs typeface="Calibri" panose="020F0502020204030204" pitchFamily="34" charset="0"/>
            </a:rPr>
            <a:t>sur</a:t>
          </a:r>
          <a:r>
            <a:rPr lang="fr-FR" sz="1800" b="1" kern="1200">
              <a:solidFill>
                <a:schemeClr val="tx1"/>
              </a:solidFill>
              <a:latin typeface="Calibri" panose="020F0502020204030204" pitchFamily="34" charset="0"/>
              <a:cs typeface="Calibri" panose="020F0502020204030204" pitchFamily="34" charset="0"/>
            </a:rPr>
            <a:t> </a:t>
          </a:r>
          <a:r>
            <a:rPr lang="fr-FR" sz="1800" b="1" kern="1200" spc="-5">
              <a:solidFill>
                <a:schemeClr val="tx1"/>
              </a:solidFill>
              <a:latin typeface="Calibri" panose="020F0502020204030204" pitchFamily="34" charset="0"/>
              <a:cs typeface="Calibri" panose="020F0502020204030204" pitchFamily="34" charset="0"/>
            </a:rPr>
            <a:t>la </a:t>
          </a:r>
          <a:r>
            <a:rPr lang="fr-FR" sz="1800" b="1" kern="1200">
              <a:solidFill>
                <a:schemeClr val="tx1"/>
              </a:solidFill>
              <a:latin typeface="Calibri" panose="020F0502020204030204" pitchFamily="34" charset="0"/>
              <a:cs typeface="Calibri" panose="020F0502020204030204" pitchFamily="34" charset="0"/>
            </a:rPr>
            <a:t> </a:t>
          </a:r>
          <a:r>
            <a:rPr lang="fr-FR" sz="1800" b="1" kern="1200" spc="-15">
              <a:solidFill>
                <a:schemeClr val="tx1"/>
              </a:solidFill>
              <a:latin typeface="Calibri" panose="020F0502020204030204" pitchFamily="34" charset="0"/>
              <a:cs typeface="Calibri" panose="020F0502020204030204" pitchFamily="34" charset="0"/>
            </a:rPr>
            <a:t>structure </a:t>
          </a:r>
          <a:r>
            <a:rPr lang="fr-FR" sz="1800" b="1" kern="1200" spc="-10">
              <a:solidFill>
                <a:schemeClr val="tx1"/>
              </a:solidFill>
              <a:latin typeface="Calibri" panose="020F0502020204030204" pitchFamily="34" charset="0"/>
              <a:cs typeface="Calibri" panose="020F0502020204030204" pitchFamily="34" charset="0"/>
            </a:rPr>
            <a:t> (</a:t>
          </a:r>
          <a:r>
            <a:rPr lang="fr-FR" sz="1800" b="1" kern="1200">
              <a:solidFill>
                <a:schemeClr val="tx1"/>
              </a:solidFill>
              <a:latin typeface="Calibri" panose="020F0502020204030204" pitchFamily="34" charset="0"/>
              <a:cs typeface="Calibri" panose="020F0502020204030204" pitchFamily="34" charset="0"/>
            </a:rPr>
            <a:t>a</a:t>
          </a:r>
          <a:r>
            <a:rPr lang="fr-FR" sz="1800" b="1" kern="1200" spc="-10">
              <a:solidFill>
                <a:schemeClr val="tx1"/>
              </a:solidFill>
              <a:latin typeface="Calibri" panose="020F0502020204030204" pitchFamily="34" charset="0"/>
              <a:cs typeface="Calibri" panose="020F0502020204030204" pitchFamily="34" charset="0"/>
            </a:rPr>
            <a:t>m</a:t>
          </a:r>
          <a:r>
            <a:rPr lang="fr-FR" sz="1800" b="1" kern="1200">
              <a:solidFill>
                <a:schemeClr val="tx1"/>
              </a:solidFill>
              <a:latin typeface="Calibri" panose="020F0502020204030204" pitchFamily="34" charset="0"/>
              <a:cs typeface="Calibri" panose="020F0502020204030204" pitchFamily="34" charset="0"/>
            </a:rPr>
            <a:t>é</a:t>
          </a:r>
          <a:r>
            <a:rPr lang="fr-FR" sz="1800" b="1" kern="1200" spc="-15">
              <a:solidFill>
                <a:schemeClr val="tx1"/>
              </a:solidFill>
              <a:latin typeface="Calibri" panose="020F0502020204030204" pitchFamily="34" charset="0"/>
              <a:cs typeface="Calibri" panose="020F0502020204030204" pitchFamily="34" charset="0"/>
            </a:rPr>
            <a:t>n</a:t>
          </a:r>
          <a:r>
            <a:rPr lang="fr-FR" sz="1800" b="1" kern="1200">
              <a:solidFill>
                <a:schemeClr val="tx1"/>
              </a:solidFill>
              <a:latin typeface="Calibri" panose="020F0502020204030204" pitchFamily="34" charset="0"/>
              <a:cs typeface="Calibri" panose="020F0502020204030204" pitchFamily="34" charset="0"/>
            </a:rPr>
            <a:t>age</a:t>
          </a:r>
          <a:r>
            <a:rPr lang="fr-FR" sz="1800" b="1" kern="1200" spc="-10">
              <a:solidFill>
                <a:schemeClr val="tx1"/>
              </a:solidFill>
              <a:latin typeface="Calibri" panose="020F0502020204030204" pitchFamily="34" charset="0"/>
              <a:cs typeface="Calibri" panose="020F0502020204030204" pitchFamily="34" charset="0"/>
            </a:rPr>
            <a:t>m</a:t>
          </a:r>
          <a:r>
            <a:rPr lang="fr-FR" sz="1800" b="1" kern="1200">
              <a:solidFill>
                <a:schemeClr val="tx1"/>
              </a:solidFill>
              <a:latin typeface="Calibri" panose="020F0502020204030204" pitchFamily="34" charset="0"/>
              <a:cs typeface="Calibri" panose="020F0502020204030204" pitchFamily="34" charset="0"/>
            </a:rPr>
            <a:t>e</a:t>
          </a:r>
          <a:r>
            <a:rPr lang="fr-FR" sz="1800" b="1" kern="1200" spc="-15">
              <a:solidFill>
                <a:schemeClr val="tx1"/>
              </a:solidFill>
              <a:latin typeface="Calibri" panose="020F0502020204030204" pitchFamily="34" charset="0"/>
              <a:cs typeface="Calibri" panose="020F0502020204030204" pitchFamily="34" charset="0"/>
            </a:rPr>
            <a:t>nt)</a:t>
          </a:r>
          <a:endParaRPr lang="fr-BE" sz="1800" b="1" kern="1200" dirty="0">
            <a:solidFill>
              <a:schemeClr val="tx1"/>
            </a:solidFill>
            <a:latin typeface="Calibri" panose="020F0502020204030204" pitchFamily="34" charset="0"/>
            <a:cs typeface="Calibri" panose="020F0502020204030204" pitchFamily="34" charset="0"/>
          </a:endParaRPr>
        </a:p>
      </dsp:txBody>
      <dsp:txXfrm rot="900000">
        <a:off x="4406296" y="827742"/>
        <a:ext cx="1595694" cy="1524240"/>
      </dsp:txXfrm>
    </dsp:sp>
    <dsp:sp modelId="{618520BB-42C0-49CF-B9A8-944922ED8242}">
      <dsp:nvSpPr>
        <dsp:cNvPr id="0" name=""/>
        <dsp:cNvSpPr/>
      </dsp:nvSpPr>
      <dsp:spPr>
        <a:xfrm rot="869228">
          <a:off x="3517840" y="489309"/>
          <a:ext cx="4847377" cy="4775024"/>
        </a:xfrm>
        <a:prstGeom prst="circularArrow">
          <a:avLst>
            <a:gd name="adj1" fmla="val 4687"/>
            <a:gd name="adj2" fmla="val 299029"/>
            <a:gd name="adj3" fmla="val 2546289"/>
            <a:gd name="adj4" fmla="val 15797846"/>
            <a:gd name="adj5" fmla="val 5469"/>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10C1313-3487-462F-8EE9-3CAA5AB59FDF}">
      <dsp:nvSpPr>
        <dsp:cNvPr id="0" name=""/>
        <dsp:cNvSpPr/>
      </dsp:nvSpPr>
      <dsp:spPr>
        <a:xfrm rot="1025573">
          <a:off x="1438663" y="850545"/>
          <a:ext cx="3029923" cy="3029923"/>
        </a:xfrm>
        <a:prstGeom prst="leftCircularArrow">
          <a:avLst>
            <a:gd name="adj1" fmla="val 6452"/>
            <a:gd name="adj2" fmla="val 429999"/>
            <a:gd name="adj3" fmla="val 10489124"/>
            <a:gd name="adj4" fmla="val 14837806"/>
            <a:gd name="adj5" fmla="val 7527"/>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AE487870-A4EB-4130-8E31-47B5F9ABC593}">
      <dsp:nvSpPr>
        <dsp:cNvPr id="0" name=""/>
        <dsp:cNvSpPr/>
      </dsp:nvSpPr>
      <dsp:spPr>
        <a:xfrm rot="2124105">
          <a:off x="3364302" y="-160060"/>
          <a:ext cx="3266868" cy="3266868"/>
        </a:xfrm>
        <a:prstGeom prst="circularArrow">
          <a:avLst>
            <a:gd name="adj1" fmla="val 5984"/>
            <a:gd name="adj2" fmla="val 394124"/>
            <a:gd name="adj3" fmla="val 13313824"/>
            <a:gd name="adj4" fmla="val 10508221"/>
            <a:gd name="adj5" fmla="val 6981"/>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58A5215-CC87-AC4E-98BD-5A7F2F1B5BC0}" type="datetimeFigureOut">
              <a:rPr lang="fr-FR" smtClean="0"/>
              <a:t>15/02/2026</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commentair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4630B7D-A111-E449-90B6-E4BAB74F7AEF}" type="slidenum">
              <a:rPr lang="fr-FR" smtClean="0"/>
              <a:t>‹N°›</a:t>
            </a:fld>
            <a:endParaRPr lang="fr-FR"/>
          </a:p>
        </p:txBody>
      </p:sp>
    </p:spTree>
    <p:extLst>
      <p:ext uri="{BB962C8B-B14F-4D97-AF65-F5344CB8AC3E}">
        <p14:creationId xmlns:p14="http://schemas.microsoft.com/office/powerpoint/2010/main" val="145270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1</a:t>
            </a:fld>
            <a:endParaRPr lang="fr-FR"/>
          </a:p>
        </p:txBody>
      </p:sp>
    </p:spTree>
    <p:extLst>
      <p:ext uri="{BB962C8B-B14F-4D97-AF65-F5344CB8AC3E}">
        <p14:creationId xmlns:p14="http://schemas.microsoft.com/office/powerpoint/2010/main" val="137559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Menace, peur et agressivité poussent à adopter des attitudes de défense</a:t>
            </a:r>
          </a:p>
          <a:p>
            <a:r>
              <a:rPr lang="fr-FR" dirty="0"/>
              <a:t>Cerveau pas disponible pour l’apprentissage</a:t>
            </a:r>
          </a:p>
          <a:p>
            <a:r>
              <a:rPr lang="fr-FR" dirty="0"/>
              <a:t>Cette caractéristique</a:t>
            </a:r>
            <a:r>
              <a:rPr lang="fr-FR" baseline="0" dirty="0"/>
              <a:t> est ESSENTIELLE, elle domine les autres</a:t>
            </a:r>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28</a:t>
            </a:fld>
            <a:endParaRPr lang="fr-FR"/>
          </a:p>
        </p:txBody>
      </p:sp>
    </p:spTree>
    <p:extLst>
      <p:ext uri="{BB962C8B-B14F-4D97-AF65-F5344CB8AC3E}">
        <p14:creationId xmlns:p14="http://schemas.microsoft.com/office/powerpoint/2010/main" val="147474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90752">
              <a:defRPr/>
            </a:pPr>
            <a:r>
              <a:rPr lang="fr-FR" dirty="0"/>
              <a:t>Ne pas rester sur les réponses toute faites</a:t>
            </a:r>
            <a:r>
              <a:rPr lang="fr-FR" baseline="0" dirty="0"/>
              <a:t>  mais chercher les siennes, trouver de nouveaux liens</a:t>
            </a:r>
            <a:r>
              <a:rPr lang="mr-IN" baseline="0" dirty="0"/>
              <a:t>…</a:t>
            </a:r>
            <a:r>
              <a:rPr lang="nl-BE" baseline="0" dirty="0"/>
              <a:t>. Ne pas freiner les élans des Es. </a:t>
            </a:r>
            <a:r>
              <a:rPr lang="fr-FR" sz="1300" dirty="0"/>
              <a:t>permette aux enfants d’emprunter des « sentiers nouveaux » même si cela le place dans une position qui lui est inconfortable.</a:t>
            </a:r>
            <a:endParaRPr lang="fr-BE" sz="1300" dirty="0"/>
          </a:p>
          <a:p>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29</a:t>
            </a:fld>
            <a:endParaRPr lang="fr-FR"/>
          </a:p>
        </p:txBody>
      </p:sp>
    </p:spTree>
    <p:extLst>
      <p:ext uri="{BB962C8B-B14F-4D97-AF65-F5344CB8AC3E}">
        <p14:creationId xmlns:p14="http://schemas.microsoft.com/office/powerpoint/2010/main" val="965063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Ne pas se satisfaire de la « bonne » réponse mais encourager à les E à penser autrement, à chercher des solutions différentes.</a:t>
            </a:r>
          </a:p>
          <a:p>
            <a:r>
              <a:rPr lang="fr-BE" dirty="0"/>
              <a:t>RETOUR</a:t>
            </a:r>
            <a:r>
              <a:rPr lang="fr-BE" baseline="0" dirty="0"/>
              <a:t> AU POSTER 2</a:t>
            </a:r>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31</a:t>
            </a:fld>
            <a:endParaRPr lang="fr-FR"/>
          </a:p>
        </p:txBody>
      </p:sp>
    </p:spTree>
    <p:extLst>
      <p:ext uri="{BB962C8B-B14F-4D97-AF65-F5344CB8AC3E}">
        <p14:creationId xmlns:p14="http://schemas.microsoft.com/office/powerpoint/2010/main" val="78893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Lien entre 102 et 103</a:t>
            </a:r>
          </a:p>
          <a:p>
            <a:r>
              <a:rPr lang="fr-FR" b="0" i="0" dirty="0">
                <a:solidFill>
                  <a:srgbClr val="404040"/>
                </a:solidFill>
                <a:effectLst/>
                <a:latin typeface="Poppins" panose="020B0502040204020203" pitchFamily="2" charset="0"/>
              </a:rPr>
              <a:t>l’état de </a:t>
            </a:r>
            <a:r>
              <a:rPr lang="fr-FR" b="1" i="0" dirty="0">
                <a:effectLst/>
                <a:latin typeface="Poppins" panose="020B0502040204020203" pitchFamily="2" charset="0"/>
              </a:rPr>
              <a:t>flow</a:t>
            </a:r>
            <a:r>
              <a:rPr lang="fr-FR" b="0" i="0" dirty="0">
                <a:solidFill>
                  <a:srgbClr val="404040"/>
                </a:solidFill>
                <a:effectLst/>
                <a:latin typeface="Poppins" panose="020B0502040204020203" pitchFamily="2" charset="0"/>
              </a:rPr>
              <a:t> correspond à une </a:t>
            </a:r>
            <a:r>
              <a:rPr lang="fr-FR" b="1" i="0" dirty="0">
                <a:effectLst/>
                <a:latin typeface="Poppins" panose="020B0502040204020203" pitchFamily="2" charset="0"/>
              </a:rPr>
              <a:t>expérience optimale</a:t>
            </a:r>
            <a:r>
              <a:rPr lang="fr-FR" b="0" i="0" dirty="0">
                <a:solidFill>
                  <a:srgbClr val="404040"/>
                </a:solidFill>
                <a:effectLst/>
                <a:latin typeface="Poppins" panose="020B0502040204020203" pitchFamily="2" charset="0"/>
              </a:rPr>
              <a:t>. Il définit le celui-ci comme un état psychique dans lequel se trouve un individu fortement engagé dans une activité pour l’intérêt intrinsèque qu’elle représente</a:t>
            </a:r>
            <a:r>
              <a:rPr lang="fr-FR" b="0" i="0" baseline="30000" dirty="0">
                <a:solidFill>
                  <a:srgbClr val="404040"/>
                </a:solidFill>
                <a:effectLst/>
                <a:latin typeface="Poppins" panose="020B0502040204020203" pitchFamily="2" charset="0"/>
              </a:rPr>
              <a:t>[1]</a:t>
            </a:r>
            <a:r>
              <a:rPr lang="fr-FR" b="0" i="0" dirty="0">
                <a:solidFill>
                  <a:srgbClr val="404040"/>
                </a:solidFill>
                <a:effectLst/>
                <a:latin typeface="Poppins" panose="020B0502040204020203" pitchFamily="2" charset="0"/>
              </a:rPr>
              <a:t>. C’est-à-dire qu’on est engagé dans l’activité parce qu’elle nous intéresse en tant que telle, et non pour atteindre un objectif autre. L’activité est une fin en soi.</a:t>
            </a:r>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32</a:t>
            </a:fld>
            <a:endParaRPr lang="fr-FR"/>
          </a:p>
        </p:txBody>
      </p:sp>
    </p:spTree>
    <p:extLst>
      <p:ext uri="{BB962C8B-B14F-4D97-AF65-F5344CB8AC3E}">
        <p14:creationId xmlns:p14="http://schemas.microsoft.com/office/powerpoint/2010/main" val="1821775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37</a:t>
            </a:fld>
            <a:endParaRPr lang="fr-FR"/>
          </a:p>
        </p:txBody>
      </p:sp>
    </p:spTree>
    <p:extLst>
      <p:ext uri="{BB962C8B-B14F-4D97-AF65-F5344CB8AC3E}">
        <p14:creationId xmlns:p14="http://schemas.microsoft.com/office/powerpoint/2010/main" val="38605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Lien </a:t>
            </a:r>
            <a:r>
              <a:rPr lang="fr-FR" dirty="0" err="1"/>
              <a:t>framemo</a:t>
            </a:r>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39</a:t>
            </a:fld>
            <a:endParaRPr lang="fr-FR"/>
          </a:p>
        </p:txBody>
      </p:sp>
    </p:spTree>
    <p:extLst>
      <p:ext uri="{BB962C8B-B14F-4D97-AF65-F5344CB8AC3E}">
        <p14:creationId xmlns:p14="http://schemas.microsoft.com/office/powerpoint/2010/main" val="18174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Levier</a:t>
            </a:r>
            <a:r>
              <a:rPr lang="fr-FR" baseline="0" dirty="0"/>
              <a:t> </a:t>
            </a:r>
            <a:r>
              <a:rPr lang="fr-FR" dirty="0"/>
              <a:t>pédagogique</a:t>
            </a:r>
          </a:p>
          <a:p>
            <a:r>
              <a:rPr lang="fr-FR" dirty="0"/>
              <a:t>Levier structure de la classe</a:t>
            </a:r>
          </a:p>
          <a:p>
            <a:r>
              <a:rPr lang="fr-FR" dirty="0"/>
              <a:t>Attitudes, qualités personnelles et adéquates</a:t>
            </a:r>
          </a:p>
          <a:p>
            <a:r>
              <a:rPr lang="fr-FR" dirty="0" err="1"/>
              <a:t>ACoR</a:t>
            </a:r>
            <a:r>
              <a:rPr lang="fr-FR" dirty="0"/>
              <a:t> – </a:t>
            </a:r>
            <a:r>
              <a:rPr lang="fr-FR" dirty="0" err="1"/>
              <a:t>RACoR</a:t>
            </a:r>
            <a:endParaRPr lang="fr-FR" dirty="0"/>
          </a:p>
          <a:p>
            <a:r>
              <a:rPr lang="fr-BE" sz="2000" u="sng" dirty="0">
                <a:latin typeface="Calibri" panose="020F0502020204030204" pitchFamily="34" charset="0"/>
                <a:ea typeface="Calibri" panose="020F0502020204030204" pitchFamily="34" charset="0"/>
                <a:cs typeface="Times New Roman" panose="02020603050405020304" pitchFamily="18" charset="0"/>
              </a:rPr>
              <a:t>Les exemples concernent: la sécurité affective, la confiance, la</a:t>
            </a:r>
            <a:r>
              <a:rPr lang="fr-BE" sz="2000" spc="-282" dirty="0">
                <a:latin typeface="Calibri" panose="020F0502020204030204" pitchFamily="34" charset="0"/>
                <a:ea typeface="Calibri" panose="020F0502020204030204" pitchFamily="34" charset="0"/>
                <a:cs typeface="Times New Roman" panose="02020603050405020304" pitchFamily="18" charset="0"/>
              </a:rPr>
              <a:t> </a:t>
            </a:r>
            <a:r>
              <a:rPr lang="fr-BE" sz="2000" u="sng" dirty="0">
                <a:latin typeface="Calibri" panose="020F0502020204030204" pitchFamily="34" charset="0"/>
                <a:ea typeface="Calibri" panose="020F0502020204030204" pitchFamily="34" charset="0"/>
                <a:cs typeface="Times New Roman" panose="02020603050405020304" pitchFamily="18" charset="0"/>
              </a:rPr>
              <a:t>communication, la recherche</a:t>
            </a:r>
            <a:r>
              <a:rPr lang="fr-BE" sz="2000" u="sng" spc="-5" dirty="0">
                <a:latin typeface="Calibri" panose="020F0502020204030204" pitchFamily="34" charset="0"/>
                <a:ea typeface="Calibri" panose="020F0502020204030204" pitchFamily="34" charset="0"/>
                <a:cs typeface="Times New Roman" panose="02020603050405020304" pitchFamily="18" charset="0"/>
              </a:rPr>
              <a:t> </a:t>
            </a:r>
            <a:r>
              <a:rPr lang="fr-BE" sz="2000" u="sng" dirty="0">
                <a:latin typeface="Calibri" panose="020F0502020204030204" pitchFamily="34" charset="0"/>
                <a:ea typeface="Calibri" panose="020F0502020204030204" pitchFamily="34" charset="0"/>
                <a:cs typeface="Times New Roman" panose="02020603050405020304" pitchFamily="18" charset="0"/>
              </a:rPr>
              <a:t>de</a:t>
            </a:r>
            <a:r>
              <a:rPr lang="fr-BE" sz="2000" u="sng" spc="-5" dirty="0">
                <a:latin typeface="Calibri" panose="020F0502020204030204" pitchFamily="34" charset="0"/>
                <a:ea typeface="Calibri" panose="020F0502020204030204" pitchFamily="34" charset="0"/>
                <a:cs typeface="Times New Roman" panose="02020603050405020304" pitchFamily="18" charset="0"/>
              </a:rPr>
              <a:t> </a:t>
            </a:r>
            <a:r>
              <a:rPr lang="fr-BE" sz="2000" u="sng" dirty="0">
                <a:latin typeface="Calibri" panose="020F0502020204030204" pitchFamily="34" charset="0"/>
                <a:ea typeface="Calibri" panose="020F0502020204030204" pitchFamily="34" charset="0"/>
                <a:cs typeface="Times New Roman" panose="02020603050405020304" pitchFamily="18" charset="0"/>
              </a:rPr>
              <a:t>sens</a:t>
            </a:r>
            <a:r>
              <a:rPr lang="fr-BE" sz="2000" u="sng" spc="5" dirty="0">
                <a:latin typeface="Calibri" panose="020F0502020204030204" pitchFamily="34" charset="0"/>
                <a:ea typeface="Calibri" panose="020F0502020204030204" pitchFamily="34" charset="0"/>
                <a:cs typeface="Times New Roman" panose="02020603050405020304" pitchFamily="18" charset="0"/>
              </a:rPr>
              <a:t> </a:t>
            </a:r>
            <a:r>
              <a:rPr lang="fr-BE" sz="2000" u="sng" dirty="0">
                <a:latin typeface="Calibri" panose="020F0502020204030204" pitchFamily="34" charset="0"/>
                <a:ea typeface="Calibri" panose="020F0502020204030204" pitchFamily="34" charset="0"/>
                <a:cs typeface="Times New Roman" panose="02020603050405020304" pitchFamily="18" charset="0"/>
              </a:rPr>
              <a:t>et de</a:t>
            </a:r>
            <a:r>
              <a:rPr lang="fr-BE" sz="2000" u="sng" spc="-5" dirty="0">
                <a:latin typeface="Calibri" panose="020F0502020204030204" pitchFamily="34" charset="0"/>
                <a:ea typeface="Calibri" panose="020F0502020204030204" pitchFamily="34" charset="0"/>
                <a:cs typeface="Times New Roman" panose="02020603050405020304" pitchFamily="18" charset="0"/>
              </a:rPr>
              <a:t> </a:t>
            </a:r>
            <a:r>
              <a:rPr lang="fr-BE" sz="2000" u="sng" dirty="0">
                <a:latin typeface="Calibri" panose="020F0502020204030204" pitchFamily="34" charset="0"/>
                <a:ea typeface="Calibri" panose="020F0502020204030204" pitchFamily="34" charset="0"/>
                <a:cs typeface="Times New Roman" panose="02020603050405020304" pitchFamily="18" charset="0"/>
              </a:rPr>
              <a:t>motivation</a:t>
            </a:r>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43</a:t>
            </a:fld>
            <a:endParaRPr lang="fr-FR"/>
          </a:p>
        </p:txBody>
      </p:sp>
    </p:spTree>
    <p:extLst>
      <p:ext uri="{BB962C8B-B14F-4D97-AF65-F5344CB8AC3E}">
        <p14:creationId xmlns:p14="http://schemas.microsoft.com/office/powerpoint/2010/main" val="419083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Quels sont les</a:t>
            </a:r>
            <a:r>
              <a:rPr lang="fr-FR" baseline="0" dirty="0"/>
              <a:t> aspects + et -  sur chacune de ces photos?</a:t>
            </a:r>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48</a:t>
            </a:fld>
            <a:endParaRPr lang="fr-FR"/>
          </a:p>
        </p:txBody>
      </p:sp>
    </p:spTree>
    <p:extLst>
      <p:ext uri="{BB962C8B-B14F-4D97-AF65-F5344CB8AC3E}">
        <p14:creationId xmlns:p14="http://schemas.microsoft.com/office/powerpoint/2010/main" val="907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61</a:t>
            </a:fld>
            <a:endParaRPr lang="fr-FR"/>
          </a:p>
        </p:txBody>
      </p:sp>
    </p:spTree>
    <p:extLst>
      <p:ext uri="{BB962C8B-B14F-4D97-AF65-F5344CB8AC3E}">
        <p14:creationId xmlns:p14="http://schemas.microsoft.com/office/powerpoint/2010/main" val="1071653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63</a:t>
            </a:fld>
            <a:endParaRPr lang="fr-FR"/>
          </a:p>
        </p:txBody>
      </p:sp>
    </p:spTree>
    <p:extLst>
      <p:ext uri="{BB962C8B-B14F-4D97-AF65-F5344CB8AC3E}">
        <p14:creationId xmlns:p14="http://schemas.microsoft.com/office/powerpoint/2010/main" val="46686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9</a:t>
            </a:fld>
            <a:endParaRPr lang="fr-FR"/>
          </a:p>
        </p:txBody>
      </p:sp>
    </p:spTree>
    <p:extLst>
      <p:ext uri="{BB962C8B-B14F-4D97-AF65-F5344CB8AC3E}">
        <p14:creationId xmlns:p14="http://schemas.microsoft.com/office/powerpoint/2010/main" val="330599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47688" indent="-247688">
              <a:buAutoNum type="arabicPeriod"/>
            </a:pPr>
            <a:r>
              <a:rPr lang="fr-FR" sz="1300" dirty="0"/>
              <a:t>aller seul aux toilettes, enlever et remettre ses chaussures après la gymnastique, s’habiller pour aller en récréation,</a:t>
            </a:r>
          </a:p>
          <a:p>
            <a:pPr marL="247688" indent="-247688">
              <a:buAutoNum type="arabicPeriod"/>
            </a:pPr>
            <a:r>
              <a:rPr lang="fr-FR" sz="1300" dirty="0"/>
              <a:t>proposer plusieurs ateliers aux enfants, plusieurs activités permettant aux enfants de faire des choix parmi plusieurs outils (ex : crayons, pastels, feutres, peinture, …), plusieurs stratégies (pas une seule solution possible), </a:t>
            </a:r>
          </a:p>
          <a:p>
            <a:pPr marL="247688" indent="-247688">
              <a:buAutoNum type="arabicPeriod"/>
            </a:pPr>
            <a:r>
              <a:rPr lang="fr-FR" sz="1300" dirty="0"/>
              <a:t>parcours de psychomotricité, jeux les yeux bandés, boîtes surprises</a:t>
            </a:r>
          </a:p>
          <a:p>
            <a:pPr marL="247688" indent="-247688">
              <a:buAutoNum type="arabicPeriod"/>
            </a:pPr>
            <a:endParaRPr lang="fr-FR" sz="1300"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67</a:t>
            </a:fld>
            <a:endParaRPr lang="fr-FR"/>
          </a:p>
        </p:txBody>
      </p:sp>
    </p:spTree>
    <p:extLst>
      <p:ext uri="{BB962C8B-B14F-4D97-AF65-F5344CB8AC3E}">
        <p14:creationId xmlns:p14="http://schemas.microsoft.com/office/powerpoint/2010/main" val="144810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 Apprendre à coopérer</a:t>
            </a:r>
          </a:p>
          <a:p>
            <a:r>
              <a:rPr lang="fr-FR" dirty="0"/>
              <a:t>2:  Participer aux tâches du groupe</a:t>
            </a:r>
          </a:p>
          <a:p>
            <a:r>
              <a:rPr lang="fr-FR" dirty="0"/>
              <a:t>3: 3.2 vivre l’organisation avec les autres</a:t>
            </a:r>
          </a:p>
          <a:p>
            <a:r>
              <a:rPr lang="fr-FR" dirty="0"/>
              <a:t>4: gérer les conflits  - espace permettant de </a:t>
            </a:r>
          </a:p>
          <a:p>
            <a:r>
              <a:rPr lang="fr-FR" dirty="0"/>
              <a:t>5: </a:t>
            </a:r>
            <a:r>
              <a:rPr lang="fr-FR" baseline="0" dirty="0"/>
              <a:t>connaître les prénoms</a:t>
            </a:r>
          </a:p>
          <a:p>
            <a:r>
              <a:rPr lang="fr-FR" baseline="0" dirty="0"/>
              <a:t>6: attendre </a:t>
            </a:r>
            <a:r>
              <a:rPr lang="fr-FR" baseline="0"/>
              <a:t>son tour</a:t>
            </a:r>
          </a:p>
          <a:p>
            <a:r>
              <a:rPr lang="fr-FR" baseline="0"/>
              <a:t>7</a:t>
            </a:r>
            <a:r>
              <a:rPr lang="fr-FR" baseline="0" dirty="0"/>
              <a:t>: partager le matériel, les espaces</a:t>
            </a:r>
          </a:p>
          <a:p>
            <a:r>
              <a:rPr lang="fr-FR" baseline="0" dirty="0"/>
              <a:t>8: </a:t>
            </a:r>
            <a:r>
              <a:rPr lang="nl-BE" baseline="0" dirty="0"/>
              <a:t>construire et intégrer des règles</a:t>
            </a:r>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71</a:t>
            </a:fld>
            <a:endParaRPr lang="fr-FR"/>
          </a:p>
        </p:txBody>
      </p:sp>
    </p:spTree>
    <p:extLst>
      <p:ext uri="{BB962C8B-B14F-4D97-AF65-F5344CB8AC3E}">
        <p14:creationId xmlns:p14="http://schemas.microsoft.com/office/powerpoint/2010/main" val="68427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47688" indent="-247688">
              <a:buAutoNum type="arabicPeriod"/>
            </a:pPr>
            <a:r>
              <a:rPr lang="fr-FR" sz="1300" dirty="0"/>
              <a:t>jeux de coopération, activités lors lesquelles les enfants doivent se partager un même matériel, parcours de psychomotricité en binôme, massages,</a:t>
            </a:r>
          </a:p>
          <a:p>
            <a:pPr marL="247688" indent="-247688">
              <a:buAutoNum type="arabicPeriod"/>
            </a:pPr>
            <a:r>
              <a:rPr lang="fr-FR" sz="1300" dirty="0"/>
              <a:t>les enfants choisissent leur « charge », ils élaborent les règles de la classe avec l’enseignant, ils proposent des projets</a:t>
            </a:r>
            <a:endParaRPr lang="fr-BE"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74</a:t>
            </a:fld>
            <a:endParaRPr lang="fr-FR"/>
          </a:p>
        </p:txBody>
      </p:sp>
    </p:spTree>
    <p:extLst>
      <p:ext uri="{BB962C8B-B14F-4D97-AF65-F5344CB8AC3E}">
        <p14:creationId xmlns:p14="http://schemas.microsoft.com/office/powerpoint/2010/main" val="4723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Exercice P3</a:t>
            </a:r>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10</a:t>
            </a:fld>
            <a:endParaRPr lang="fr-FR"/>
          </a:p>
        </p:txBody>
      </p:sp>
    </p:spTree>
    <p:extLst>
      <p:ext uri="{BB962C8B-B14F-4D97-AF65-F5344CB8AC3E}">
        <p14:creationId xmlns:p14="http://schemas.microsoft.com/office/powerpoint/2010/main" val="96227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lgn="just" fontAlgn="base">
              <a:lnSpc>
                <a:spcPts val="1690"/>
              </a:lnSpc>
              <a:spcAft>
                <a:spcPts val="813"/>
              </a:spcAft>
              <a:buFont typeface="Arial" panose="020B0604020202020204" pitchFamily="34" charset="0"/>
              <a:buChar char="•"/>
            </a:pPr>
            <a:r>
              <a:rPr lang="fr-FR" dirty="0"/>
              <a:t>Autonomie: </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Choisir son activité</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Choisir sa propre démarche</a:t>
            </a:r>
            <a:r>
              <a:rPr lang="fr-BE" sz="2000" dirty="0">
                <a:latin typeface="Times New Roman" panose="02020603050405020304" pitchFamily="18" charset="0"/>
                <a:ea typeface="Times New Roman" panose="02020603050405020304" pitchFamily="18" charset="0"/>
              </a:rPr>
              <a:t>/</a:t>
            </a:r>
            <a:r>
              <a:rPr lang="fr-BE" sz="2000" kern="0" spc="11" dirty="0">
                <a:solidFill>
                  <a:srgbClr val="0A0A0A"/>
                </a:solidFill>
                <a:latin typeface="Arial Nova Cond Light" panose="020B0306020202020204" pitchFamily="34" charset="0"/>
                <a:ea typeface="Calibri" panose="020F0502020204030204" pitchFamily="34" charset="0"/>
                <a:cs typeface="Arial" panose="020B0604020202020204" pitchFamily="34" charset="0"/>
              </a:rPr>
              <a:t>Anticiper l’organisation spatiale, matérielle et temporelle pour amener l’E à faire seul</a:t>
            </a:r>
          </a:p>
          <a:p>
            <a:pPr marL="185766" indent="-185766" algn="just" fontAlgn="base">
              <a:lnSpc>
                <a:spcPts val="1690"/>
              </a:lnSpc>
              <a:spcAft>
                <a:spcPts val="813"/>
              </a:spcAft>
              <a:buFont typeface="Arial" panose="020B0604020202020204" pitchFamily="34" charset="0"/>
              <a:buChar char="•"/>
            </a:pPr>
            <a:r>
              <a:rPr lang="fr-BE" sz="2000" kern="0" spc="11" dirty="0">
                <a:solidFill>
                  <a:srgbClr val="0A0A0A"/>
                </a:solidFill>
                <a:latin typeface="Arial Nova Cond Light" panose="020B0306020202020204" pitchFamily="34" charset="0"/>
                <a:ea typeface="Calibri" panose="020F0502020204030204" pitchFamily="34" charset="0"/>
                <a:cs typeface="Arial" panose="020B0604020202020204" pitchFamily="34" charset="0"/>
              </a:rPr>
              <a:t>Compétence: </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Proposer des activités d’apprentissage dans la ZPD.</a:t>
            </a:r>
            <a:r>
              <a:rPr lang="fr-BE" sz="2000" dirty="0">
                <a:latin typeface="Times New Roman" panose="02020603050405020304" pitchFamily="18" charset="0"/>
                <a:ea typeface="Times New Roman" panose="02020603050405020304" pitchFamily="18" charset="0"/>
              </a:rPr>
              <a:t> </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Soutenir, réconforter, donner des feedback constructifs et phrases pour remotiver les élèves et renforcer leur sentiment de compétence</a:t>
            </a:r>
          </a:p>
          <a:p>
            <a:pPr marL="185766" indent="-185766" algn="just" fontAlgn="base">
              <a:lnSpc>
                <a:spcPts val="1690"/>
              </a:lnSpc>
              <a:spcAft>
                <a:spcPts val="813"/>
              </a:spcAft>
              <a:buFont typeface="Arial" panose="020B0604020202020204" pitchFamily="34" charset="0"/>
              <a:buChar char="•"/>
            </a:pP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Proximité sociale: Proposer des activités à vivre en groupe classe</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Proposer des activités afin de mieux se connaitre</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Travailler sur les émotions</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Communication non violente (messages clairs)</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Développer la coopération</a:t>
            </a:r>
            <a:r>
              <a:rPr lang="fr-BE" sz="2000" dirty="0">
                <a:latin typeface="Times New Roman" panose="02020603050405020304" pitchFamily="18" charset="0"/>
                <a:ea typeface="Times New Roman" panose="02020603050405020304" pitchFamily="18" charset="0"/>
              </a:rPr>
              <a:t>/</a:t>
            </a:r>
            <a:r>
              <a:rPr lang="fr-BE" sz="2000" spc="11" dirty="0">
                <a:solidFill>
                  <a:srgbClr val="0A0A0A"/>
                </a:solidFill>
                <a:latin typeface="Arial Nova Cond Light" panose="020B0306020202020204" pitchFamily="34" charset="0"/>
                <a:ea typeface="Times New Roman" panose="02020603050405020304" pitchFamily="18" charset="0"/>
                <a:cs typeface="Arial" panose="020B0604020202020204" pitchFamily="34" charset="0"/>
              </a:rPr>
              <a:t>Apprendre à résoudre les conflits</a:t>
            </a:r>
            <a:r>
              <a:rPr lang="fr-BE" sz="2000" dirty="0">
                <a:latin typeface="Times New Roman" panose="02020603050405020304" pitchFamily="18" charset="0"/>
                <a:ea typeface="Times New Roman" panose="02020603050405020304" pitchFamily="18" charset="0"/>
              </a:rPr>
              <a:t>/</a:t>
            </a:r>
            <a:r>
              <a:rPr lang="fr-BE" sz="2000" kern="0" spc="11" dirty="0">
                <a:solidFill>
                  <a:srgbClr val="0A0A0A"/>
                </a:solidFill>
                <a:latin typeface="Arial Nova Cond Light" panose="020B0306020202020204" pitchFamily="34" charset="0"/>
                <a:ea typeface="Calibri" panose="020F0502020204030204" pitchFamily="34" charset="0"/>
                <a:cs typeface="Arial" panose="020B0604020202020204" pitchFamily="34" charset="0"/>
              </a:rPr>
              <a:t>Le conseil des élèves</a:t>
            </a:r>
            <a:endParaRPr lang="fr-BE" sz="2000" dirty="0">
              <a:latin typeface="Times New Roman" panose="02020603050405020304" pitchFamily="18" charset="0"/>
              <a:ea typeface="Times New Roman" panose="02020603050405020304" pitchFamily="18" charset="0"/>
            </a:endParaRPr>
          </a:p>
          <a:p>
            <a:pPr algn="just" fontAlgn="base">
              <a:lnSpc>
                <a:spcPts val="1690"/>
              </a:lnSpc>
              <a:spcAft>
                <a:spcPts val="813"/>
              </a:spcAft>
            </a:pPr>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11</a:t>
            </a:fld>
            <a:endParaRPr lang="fr-FR"/>
          </a:p>
        </p:txBody>
      </p:sp>
    </p:spTree>
    <p:extLst>
      <p:ext uri="{BB962C8B-B14F-4D97-AF65-F5344CB8AC3E}">
        <p14:creationId xmlns:p14="http://schemas.microsoft.com/office/powerpoint/2010/main" val="337849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13</a:t>
            </a:fld>
            <a:endParaRPr lang="fr-FR"/>
          </a:p>
        </p:txBody>
      </p:sp>
    </p:spTree>
    <p:extLst>
      <p:ext uri="{BB962C8B-B14F-4D97-AF65-F5344CB8AC3E}">
        <p14:creationId xmlns:p14="http://schemas.microsoft.com/office/powerpoint/2010/main" val="5437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14</a:t>
            </a:fld>
            <a:endParaRPr lang="fr-FR"/>
          </a:p>
        </p:txBody>
      </p:sp>
    </p:spTree>
    <p:extLst>
      <p:ext uri="{BB962C8B-B14F-4D97-AF65-F5344CB8AC3E}">
        <p14:creationId xmlns:p14="http://schemas.microsoft.com/office/powerpoint/2010/main" val="298395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Lien avec les préconceptions3</a:t>
            </a:r>
          </a:p>
          <a:p>
            <a:r>
              <a:rPr lang="fr-FR" b="1" dirty="0"/>
              <a:t>Résultats</a:t>
            </a:r>
            <a:r>
              <a:rPr lang="fr-FR" dirty="0"/>
              <a:t>: meilleure implication, climat qui permet l’attention, la concentration,</a:t>
            </a:r>
            <a:r>
              <a:rPr lang="fr-FR" baseline="0" dirty="0"/>
              <a:t> réflexion, compréhension</a:t>
            </a:r>
          </a:p>
          <a:p>
            <a:r>
              <a:rPr lang="fr-FR" baseline="0" dirty="0"/>
              <a:t>+ le lien est fort entre I et E: vision positive de l’école et augmente la motivation</a:t>
            </a:r>
          </a:p>
          <a:p>
            <a:r>
              <a:rPr lang="fr-FR" b="1" baseline="0" dirty="0"/>
              <a:t>Inégalité: </a:t>
            </a:r>
            <a:r>
              <a:rPr lang="fr-FR" baseline="0" dirty="0"/>
              <a:t>augmente les chances des Es en difficulté d’apprentissage</a:t>
            </a:r>
          </a:p>
          <a:p>
            <a:r>
              <a:rPr lang="fr-FR" b="1" baseline="0" dirty="0"/>
              <a:t>Victimisation</a:t>
            </a:r>
            <a:r>
              <a:rPr lang="fr-FR" baseline="0" dirty="0"/>
              <a:t>: moins de harcèlement, le climat permet la cohésion de groupe</a:t>
            </a:r>
          </a:p>
          <a:p>
            <a:pPr marL="185766" indent="-185766">
              <a:buFont typeface="Arial" charset="0"/>
              <a:buChar char="•"/>
            </a:pPr>
            <a:r>
              <a:rPr lang="fr-FR" baseline="0" dirty="0"/>
              <a:t>Moins de stress, bien-être, santé mentale et physique et estime de soi</a:t>
            </a:r>
          </a:p>
          <a:p>
            <a:pPr marL="185766" indent="-185766">
              <a:buFont typeface="Arial" charset="0"/>
              <a:buChar char="•"/>
            </a:pPr>
            <a:r>
              <a:rPr lang="fr-FR" sz="1300" dirty="0"/>
              <a:t>règles claires et des sanctions sans ambiguïtés souffrent de moins de désordre</a:t>
            </a:r>
            <a:r>
              <a:rPr lang="fr-FR" dirty="0">
                <a:effectLst/>
              </a:rPr>
              <a:t> </a:t>
            </a:r>
          </a:p>
          <a:p>
            <a:pPr marL="185766" indent="-185766">
              <a:buFont typeface="Arial" charset="0"/>
              <a:buChar char="•"/>
            </a:pPr>
            <a:r>
              <a:rPr lang="fr-FR" baseline="0" dirty="0">
                <a:effectLst/>
              </a:rPr>
              <a:t>Sentiment d’appartenance réduit l’absentéisme et motive à aller à l’école</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18</a:t>
            </a:fld>
            <a:endParaRPr lang="fr-FR"/>
          </a:p>
        </p:txBody>
      </p:sp>
    </p:spTree>
    <p:extLst>
      <p:ext uri="{BB962C8B-B14F-4D97-AF65-F5344CB8AC3E}">
        <p14:creationId xmlns:p14="http://schemas.microsoft.com/office/powerpoint/2010/main" val="211457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300" b="1" dirty="0"/>
              <a:t>Le climat relationnel</a:t>
            </a:r>
            <a:r>
              <a:rPr lang="fr-FR" sz="1300" dirty="0"/>
              <a:t> (relations et respect entre individus, soutien d’autrui, …)</a:t>
            </a:r>
          </a:p>
          <a:p>
            <a:pPr lvl="0"/>
            <a:r>
              <a:rPr lang="fr-FR" sz="1300" b="1" dirty="0"/>
              <a:t>Le climat éducatif</a:t>
            </a:r>
            <a:r>
              <a:rPr lang="fr-FR" sz="1300" dirty="0"/>
              <a:t> (valeur accordée à l’éducation dans le milieu scolaire) : politesses</a:t>
            </a:r>
          </a:p>
          <a:p>
            <a:pPr lvl="0"/>
            <a:r>
              <a:rPr lang="fr-FR" sz="1300" b="1" dirty="0"/>
              <a:t>Le climat de sécurité</a:t>
            </a:r>
            <a:r>
              <a:rPr lang="fr-FR" sz="1300" dirty="0"/>
              <a:t> (ordre et tranquillité du milieu, niveau de victimisation, …)</a:t>
            </a:r>
          </a:p>
          <a:p>
            <a:pPr lvl="0"/>
            <a:r>
              <a:rPr lang="fr-FR" sz="1300" b="1" dirty="0"/>
              <a:t>Le climat de justice</a:t>
            </a:r>
            <a:r>
              <a:rPr lang="fr-FR" sz="1300" dirty="0"/>
              <a:t> (équité des règles, des sanctions et de leur application)</a:t>
            </a:r>
          </a:p>
          <a:p>
            <a:pPr lvl="0"/>
            <a:r>
              <a:rPr lang="fr-FR" sz="1300" b="1" dirty="0"/>
              <a:t>Le climat d’appartenance</a:t>
            </a:r>
            <a:r>
              <a:rPr lang="fr-FR" sz="1300" dirty="0"/>
              <a:t> (importance de l’école en tant que milieu de vie et communauté)</a:t>
            </a:r>
          </a:p>
        </p:txBody>
      </p:sp>
      <p:sp>
        <p:nvSpPr>
          <p:cNvPr id="4" name="Espace réservé du numéro de diapositive 3"/>
          <p:cNvSpPr>
            <a:spLocks noGrp="1"/>
          </p:cNvSpPr>
          <p:nvPr>
            <p:ph type="sldNum" sz="quarter" idx="10"/>
          </p:nvPr>
        </p:nvSpPr>
        <p:spPr/>
        <p:txBody>
          <a:bodyPr/>
          <a:lstStyle/>
          <a:p>
            <a:fld id="{B4630B7D-A111-E449-90B6-E4BAB74F7AEF}" type="slidenum">
              <a:rPr lang="fr-FR" smtClean="0"/>
              <a:t>24</a:t>
            </a:fld>
            <a:endParaRPr lang="fr-FR"/>
          </a:p>
        </p:txBody>
      </p:sp>
    </p:spTree>
    <p:extLst>
      <p:ext uri="{BB962C8B-B14F-4D97-AF65-F5344CB8AC3E}">
        <p14:creationId xmlns:p14="http://schemas.microsoft.com/office/powerpoint/2010/main" val="86534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https://www.youtube.com/watch?v=RZYfqVqSYz0</a:t>
            </a:r>
          </a:p>
        </p:txBody>
      </p:sp>
      <p:sp>
        <p:nvSpPr>
          <p:cNvPr id="4" name="Espace réservé du numéro de diapositive 3"/>
          <p:cNvSpPr>
            <a:spLocks noGrp="1"/>
          </p:cNvSpPr>
          <p:nvPr>
            <p:ph type="sldNum" sz="quarter" idx="5"/>
          </p:nvPr>
        </p:nvSpPr>
        <p:spPr/>
        <p:txBody>
          <a:bodyPr/>
          <a:lstStyle/>
          <a:p>
            <a:fld id="{B4630B7D-A111-E449-90B6-E4BAB74F7AEF}" type="slidenum">
              <a:rPr lang="fr-FR" smtClean="0"/>
              <a:t>27</a:t>
            </a:fld>
            <a:endParaRPr lang="fr-FR"/>
          </a:p>
        </p:txBody>
      </p:sp>
    </p:spTree>
    <p:extLst>
      <p:ext uri="{BB962C8B-B14F-4D97-AF65-F5344CB8AC3E}">
        <p14:creationId xmlns:p14="http://schemas.microsoft.com/office/powerpoint/2010/main" val="78023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94172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3657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8854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585858"/>
                </a:solidFill>
                <a:latin typeface="Corbel"/>
                <a:cs typeface="Cor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005130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829751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re uniquement">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fld id="{6910F324-4DAF-4D2E-ABB2-5CC8B95DD65C}" type="datetimeFigureOut">
              <a:rPr lang="fr-BE" smtClean="0"/>
              <a:t>15-02-26</a:t>
            </a:fld>
            <a:endParaRPr lang="fr-BE"/>
          </a:p>
        </p:txBody>
      </p:sp>
      <p:sp>
        <p:nvSpPr>
          <p:cNvPr id="7" name="Espace réservé du pied de page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endParaRPr lang="fr-BE"/>
          </a:p>
        </p:txBody>
      </p:sp>
      <p:sp>
        <p:nvSpPr>
          <p:cNvPr id="8" name="Espace réservé du numéro de diapositive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fld id="{36525D96-C5BF-4A35-BCAD-8B3FDB4A3839}" type="slidenum">
              <a:rPr lang="fr-BE" smtClean="0"/>
              <a:t>‹N°›</a:t>
            </a:fld>
            <a:endParaRPr lang="fr-BE"/>
          </a:p>
        </p:txBody>
      </p:sp>
      <p:grpSp>
        <p:nvGrpSpPr>
          <p:cNvPr id="9" name="Groupe 8">
            <a:extLst>
              <a:ext uri="{FF2B5EF4-FFF2-40B4-BE49-F238E27FC236}">
                <a16:creationId xmlns:a16="http://schemas.microsoft.com/office/drawing/2014/main" id="{A2C09A16-A6B6-E04E-A40A-F482C0A95C0A}"/>
              </a:ext>
            </a:extLst>
          </p:cNvPr>
          <p:cNvGrpSpPr/>
          <p:nvPr/>
        </p:nvGrpSpPr>
        <p:grpSpPr>
          <a:xfrm rot="5400000">
            <a:off x="-21619" y="1088453"/>
            <a:ext cx="910099" cy="99010"/>
            <a:chOff x="622418" y="280927"/>
            <a:chExt cx="2335705" cy="254101"/>
          </a:xfrm>
        </p:grpSpPr>
        <p:sp>
          <p:nvSpPr>
            <p:cNvPr id="10" name="Ovale 9">
              <a:extLst>
                <a:ext uri="{FF2B5EF4-FFF2-40B4-BE49-F238E27FC236}">
                  <a16:creationId xmlns:a16="http://schemas.microsoft.com/office/drawing/2014/main" id="{A6B2DF34-338D-4F43-B8F7-D7A00348B68B}"/>
                </a:ext>
              </a:extLst>
            </p:cNvPr>
            <p:cNvSpPr/>
            <p:nvPr/>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1" name="Ovale 10">
              <a:extLst>
                <a:ext uri="{FF2B5EF4-FFF2-40B4-BE49-F238E27FC236}">
                  <a16:creationId xmlns:a16="http://schemas.microsoft.com/office/drawing/2014/main" id="{33778C21-4171-774D-A73F-77BEBF2E4C18}"/>
                </a:ext>
              </a:extLst>
            </p:cNvPr>
            <p:cNvSpPr/>
            <p:nvPr/>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2" name="Ovale 11">
              <a:extLst>
                <a:ext uri="{FF2B5EF4-FFF2-40B4-BE49-F238E27FC236}">
                  <a16:creationId xmlns:a16="http://schemas.microsoft.com/office/drawing/2014/main" id="{CC25D2EF-AE01-A247-8BC3-8F35F863C0A6}"/>
                </a:ext>
              </a:extLst>
            </p:cNvPr>
            <p:cNvSpPr/>
            <p:nvPr/>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3" name="Ovale 12">
              <a:extLst>
                <a:ext uri="{FF2B5EF4-FFF2-40B4-BE49-F238E27FC236}">
                  <a16:creationId xmlns:a16="http://schemas.microsoft.com/office/drawing/2014/main" id="{5F860801-109B-EB4F-96A8-35D76B759583}"/>
                </a:ext>
              </a:extLst>
            </p:cNvPr>
            <p:cNvSpPr/>
            <p:nvPr/>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4" name="Ovale 13">
              <a:extLst>
                <a:ext uri="{FF2B5EF4-FFF2-40B4-BE49-F238E27FC236}">
                  <a16:creationId xmlns:a16="http://schemas.microsoft.com/office/drawing/2014/main" id="{97337F70-9199-7242-BD8B-8F96606A18A1}"/>
                </a:ext>
              </a:extLst>
            </p:cNvPr>
            <p:cNvSpPr/>
            <p:nvPr/>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5" name="Ovale 14">
              <a:extLst>
                <a:ext uri="{FF2B5EF4-FFF2-40B4-BE49-F238E27FC236}">
                  <a16:creationId xmlns:a16="http://schemas.microsoft.com/office/drawing/2014/main" id="{DF9320B7-AD58-7649-BC95-614ED90F4E69}"/>
                </a:ext>
              </a:extLst>
            </p:cNvPr>
            <p:cNvSpPr/>
            <p:nvPr/>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grpSp>
      <p:sp>
        <p:nvSpPr>
          <p:cNvPr id="16" name="Titre 1">
            <a:extLst>
              <a:ext uri="{FF2B5EF4-FFF2-40B4-BE49-F238E27FC236}">
                <a16:creationId xmlns:a16="http://schemas.microsoft.com/office/drawing/2014/main" id="{0C0DE796-998A-F84E-9B56-1958C6777C8D}"/>
              </a:ext>
            </a:extLst>
          </p:cNvPr>
          <p:cNvSpPr>
            <a:spLocks noGrp="1"/>
          </p:cNvSpPr>
          <p:nvPr>
            <p:ph type="title" hasCustomPrompt="1"/>
          </p:nvPr>
        </p:nvSpPr>
        <p:spPr>
          <a:xfrm>
            <a:off x="1097280" y="421817"/>
            <a:ext cx="5751389" cy="1369074"/>
          </a:xfrm>
          <a:prstGeom prst="rect">
            <a:avLst/>
          </a:prstGeom>
        </p:spPr>
        <p:txBody>
          <a:bodyPr lIns="0" rIns="0" rtlCol="0" anchor="ctr">
            <a:normAutofit/>
          </a:bodyPr>
          <a:lstStyle>
            <a:lvl1pPr>
              <a:defRPr sz="4000" cap="all" baseline="0"/>
            </a:lvl1pPr>
          </a:lstStyle>
          <a:p>
            <a:pPr rtl="0"/>
            <a:r>
              <a:rPr lang="fr-FR" noProof="0" dirty="0"/>
              <a:t>Le titre vient ici</a:t>
            </a:r>
          </a:p>
        </p:txBody>
      </p:sp>
      <p:sp>
        <p:nvSpPr>
          <p:cNvPr id="21" name="Espace réservé d’image 20">
            <a:extLst>
              <a:ext uri="{FF2B5EF4-FFF2-40B4-BE49-F238E27FC236}">
                <a16:creationId xmlns:a16="http://schemas.microsoft.com/office/drawing/2014/main" id="{384D173E-9054-4C40-98EA-A6EAC4D8511B}"/>
              </a:ext>
            </a:extLst>
          </p:cNvPr>
          <p:cNvSpPr>
            <a:spLocks noGrp="1"/>
          </p:cNvSpPr>
          <p:nvPr>
            <p:ph type="pic" sz="quarter" idx="13"/>
          </p:nvPr>
        </p:nvSpPr>
        <p:spPr>
          <a:xfrm>
            <a:off x="7921641" y="0"/>
            <a:ext cx="4270360" cy="6858001"/>
          </a:xfrm>
          <a:custGeom>
            <a:avLst/>
            <a:gdLst>
              <a:gd name="connsiteX0" fmla="*/ 1904091 w 4305219"/>
              <a:gd name="connsiteY0" fmla="*/ 0 h 6913983"/>
              <a:gd name="connsiteX1" fmla="*/ 4305219 w 4305219"/>
              <a:gd name="connsiteY1" fmla="*/ 0 h 6913983"/>
              <a:gd name="connsiteX2" fmla="*/ 4305219 w 4305219"/>
              <a:gd name="connsiteY2" fmla="*/ 6913983 h 6913983"/>
              <a:gd name="connsiteX3" fmla="*/ 1818156 w 4305219"/>
              <a:gd name="connsiteY3" fmla="*/ 6913983 h 6913983"/>
              <a:gd name="connsiteX4" fmla="*/ 1507580 w 4305219"/>
              <a:gd name="connsiteY4" fmla="*/ 6681739 h 6913983"/>
              <a:gd name="connsiteX5" fmla="*/ 0 w 4305219"/>
              <a:gd name="connsiteY5" fmla="*/ 3484983 h 6913983"/>
              <a:gd name="connsiteX6" fmla="*/ 1826504 w 4305219"/>
              <a:gd name="connsiteY6" fmla="*/ 49741 h 69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219" h="6913983">
                <a:moveTo>
                  <a:pt x="1904091" y="0"/>
                </a:moveTo>
                <a:lnTo>
                  <a:pt x="4305219" y="0"/>
                </a:lnTo>
                <a:lnTo>
                  <a:pt x="4305219" y="6913983"/>
                </a:lnTo>
                <a:lnTo>
                  <a:pt x="1818156" y="6913983"/>
                </a:lnTo>
                <a:lnTo>
                  <a:pt x="1507580" y="6681739"/>
                </a:lnTo>
                <a:cubicBezTo>
                  <a:pt x="586863" y="5921896"/>
                  <a:pt x="0" y="4771974"/>
                  <a:pt x="0" y="3484983"/>
                </a:cubicBezTo>
                <a:cubicBezTo>
                  <a:pt x="0" y="2054993"/>
                  <a:pt x="724522" y="794225"/>
                  <a:pt x="1826504" y="49741"/>
                </a:cubicBez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txBody>
          <a:bodyPr wrap="square" rtlCol="0">
            <a:noAutofit/>
          </a:bodyPr>
          <a:lstStyle/>
          <a:p>
            <a:pPr rtl="0"/>
            <a:r>
              <a:rPr lang="fr-FR" noProof="0"/>
              <a:t>Faire glisser l'image vers l'espace réservé ou cliquer sur l'icône pour l'ajouter</a:t>
            </a:r>
            <a:endParaRPr lang="fr-FR" noProof="0" dirty="0"/>
          </a:p>
        </p:txBody>
      </p:sp>
      <p:sp>
        <p:nvSpPr>
          <p:cNvPr id="18" name="Espace réservé du contenu 2">
            <a:extLst>
              <a:ext uri="{FF2B5EF4-FFF2-40B4-BE49-F238E27FC236}">
                <a16:creationId xmlns:a16="http://schemas.microsoft.com/office/drawing/2014/main" id="{881322FE-E286-E344-B332-CF37E6CAD2DC}"/>
              </a:ext>
            </a:extLst>
          </p:cNvPr>
          <p:cNvSpPr>
            <a:spLocks noGrp="1"/>
          </p:cNvSpPr>
          <p:nvPr>
            <p:ph sz="half" idx="1"/>
          </p:nvPr>
        </p:nvSpPr>
        <p:spPr>
          <a:xfrm>
            <a:off x="1097278" y="2322728"/>
            <a:ext cx="5751389" cy="4032225"/>
          </a:xfrm>
        </p:spPr>
        <p:txBody>
          <a:bodyPr rtlCol="0" anchor="t">
            <a:normAutofit/>
          </a:bodyPr>
          <a:lstStyle>
            <a:lvl1pPr>
              <a:defRPr sz="1600"/>
            </a:lvl1pPr>
            <a:lvl2pPr>
              <a:defRPr sz="1400"/>
            </a:lvl2pPr>
            <a:lvl3pPr>
              <a:defRPr sz="1200"/>
            </a:lvl3pPr>
            <a:lvl4pPr>
              <a:defRPr sz="1100"/>
            </a:lvl4pPr>
            <a:lvl5pPr>
              <a:defRPr sz="11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Tree>
    <p:extLst>
      <p:ext uri="{BB962C8B-B14F-4D97-AF65-F5344CB8AC3E}">
        <p14:creationId xmlns:p14="http://schemas.microsoft.com/office/powerpoint/2010/main" val="386501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25199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2291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5898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4860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5744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1267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21511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2/15/2026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77073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2/15/2026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11526268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youtube.com/watch?v=Z0axOINyym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www.youtube.com/embed/RZYfqVqSYz0?feature=oembed"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7.tiff"/><Relationship Id="rId4" Type="http://schemas.openxmlformats.org/officeDocument/2006/relationships/diagramLayout" Target="../diagrams/layout1.xml"/><Relationship Id="rId9" Type="http://schemas.openxmlformats.org/officeDocument/2006/relationships/image" Target="../media/image3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tiff"/></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tiff"/><Relationship Id="rId7" Type="http://schemas.openxmlformats.org/officeDocument/2006/relationships/image" Target="../media/image60.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tiff"/><Relationship Id="rId11" Type="http://schemas.microsoft.com/office/2007/relationships/hdphoto" Target="../media/hdphoto1.wdp"/><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72.xml.rels><?xml version="1.0" encoding="UTF-8" standalone="yes"?>
<Relationships xmlns="http://schemas.openxmlformats.org/package/2006/relationships"><Relationship Id="rId3" Type="http://schemas.openxmlformats.org/officeDocument/2006/relationships/hyperlink" Target="https://www.google.be/url?sa=i&amp;url=http://taramana.blogspot.com/2015/02/penser-ou-reflechir-telle-est-la.html&amp;psig=AOvVaw2kLhq1YrbhSpLopUfpYamV&amp;ust=1580500149778000&amp;source=images&amp;cd=vfe&amp;ved=0CAIQjRxqFwoTCODv8YKMrOcCFQAAAAAdAAAAABAE" TargetMode="Externa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9">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 name="Titre 1">
            <a:extLst>
              <a:ext uri="{FF2B5EF4-FFF2-40B4-BE49-F238E27FC236}">
                <a16:creationId xmlns:a16="http://schemas.microsoft.com/office/drawing/2014/main" id="{3EEB5A7D-583F-4A4B-9DD4-9BC006704F75}"/>
              </a:ext>
            </a:extLst>
          </p:cNvPr>
          <p:cNvSpPr>
            <a:spLocks noGrp="1"/>
          </p:cNvSpPr>
          <p:nvPr>
            <p:ph type="ctrTitle"/>
          </p:nvPr>
        </p:nvSpPr>
        <p:spPr>
          <a:xfrm>
            <a:off x="3722622" y="1298449"/>
            <a:ext cx="7187529" cy="1973390"/>
          </a:xfrm>
        </p:spPr>
        <p:txBody>
          <a:bodyPr anchor="b">
            <a:normAutofit/>
          </a:bodyPr>
          <a:lstStyle/>
          <a:p>
            <a:r>
              <a:rPr lang="fr-FR" sz="5800" dirty="0">
                <a:latin typeface="PingFang TC Thin" panose="020B0200000000000000" pitchFamily="34" charset="-120"/>
                <a:ea typeface="PingFang TC Thin" panose="020B0200000000000000" pitchFamily="34" charset="-120"/>
                <a:cs typeface="Shree Devanagari 714" panose="02000600000000000000" pitchFamily="2" charset="0"/>
              </a:rPr>
              <a:t>Le climat scolaire</a:t>
            </a:r>
          </a:p>
        </p:txBody>
      </p:sp>
      <p:sp>
        <p:nvSpPr>
          <p:cNvPr id="15" name="Rectangle 13">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Sous-titre 2">
            <a:extLst>
              <a:ext uri="{FF2B5EF4-FFF2-40B4-BE49-F238E27FC236}">
                <a16:creationId xmlns:a16="http://schemas.microsoft.com/office/drawing/2014/main" id="{4AAAFA90-EA4F-4E49-9B39-C00B03B40AA6}"/>
              </a:ext>
            </a:extLst>
          </p:cNvPr>
          <p:cNvSpPr>
            <a:spLocks noGrp="1"/>
          </p:cNvSpPr>
          <p:nvPr>
            <p:ph type="subTitle" idx="1"/>
          </p:nvPr>
        </p:nvSpPr>
        <p:spPr>
          <a:xfrm>
            <a:off x="3722622" y="5197033"/>
            <a:ext cx="8064566" cy="577233"/>
          </a:xfrm>
        </p:spPr>
        <p:txBody>
          <a:bodyPr anchor="t">
            <a:normAutofit fontScale="62500" lnSpcReduction="20000"/>
          </a:bodyPr>
          <a:lstStyle/>
          <a:p>
            <a:pPr algn="r"/>
            <a:r>
              <a:rPr lang="fr-FR" sz="2400" b="1" dirty="0">
                <a:solidFill>
                  <a:schemeClr val="bg1"/>
                </a:solidFill>
                <a:latin typeface="PingFang TC Ultralight" panose="020B0100000000000000" pitchFamily="34" charset="-120"/>
                <a:ea typeface="PingFang TC Ultralight" panose="020B0100000000000000" pitchFamily="34" charset="-120"/>
              </a:rPr>
              <a:t>UE103</a:t>
            </a:r>
          </a:p>
          <a:p>
            <a:pPr algn="r"/>
            <a:r>
              <a:rPr lang="fr-FR" sz="2400" b="1" dirty="0">
                <a:solidFill>
                  <a:schemeClr val="bg1"/>
                </a:solidFill>
                <a:latin typeface="PingFang TC Ultralight" panose="020B0100000000000000" pitchFamily="34" charset="-120"/>
                <a:ea typeface="PingFang TC Ultralight" panose="020B0100000000000000" pitchFamily="34" charset="-120"/>
              </a:rPr>
              <a:t>LECHA sur la base des supports de CAMAN DEHAL &amp; ERKJO</a:t>
            </a:r>
          </a:p>
        </p:txBody>
      </p:sp>
    </p:spTree>
    <p:extLst>
      <p:ext uri="{BB962C8B-B14F-4D97-AF65-F5344CB8AC3E}">
        <p14:creationId xmlns:p14="http://schemas.microsoft.com/office/powerpoint/2010/main" val="157631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65074-0B69-1581-F5A4-9DBE9190BC4D}"/>
              </a:ext>
            </a:extLst>
          </p:cNvPr>
          <p:cNvSpPr>
            <a:spLocks noGrp="1"/>
          </p:cNvSpPr>
          <p:nvPr>
            <p:ph type="title"/>
          </p:nvPr>
        </p:nvSpPr>
        <p:spPr/>
        <p:txBody>
          <a:bodyPr/>
          <a:lstStyle/>
          <a:p>
            <a:r>
              <a:rPr lang="fr-FR" dirty="0"/>
              <a:t>II. Souvenez-vous…</a:t>
            </a:r>
            <a:endParaRPr lang="fr-BE" dirty="0"/>
          </a:p>
        </p:txBody>
      </p:sp>
      <p:sp>
        <p:nvSpPr>
          <p:cNvPr id="3" name="Espace réservé du contenu 2">
            <a:extLst>
              <a:ext uri="{FF2B5EF4-FFF2-40B4-BE49-F238E27FC236}">
                <a16:creationId xmlns:a16="http://schemas.microsoft.com/office/drawing/2014/main" id="{5AA2741B-3783-D95A-2248-117FB09495E3}"/>
              </a:ext>
            </a:extLst>
          </p:cNvPr>
          <p:cNvSpPr>
            <a:spLocks noGrp="1"/>
          </p:cNvSpPr>
          <p:nvPr>
            <p:ph idx="1"/>
          </p:nvPr>
        </p:nvSpPr>
        <p:spPr>
          <a:xfrm>
            <a:off x="3461657" y="419966"/>
            <a:ext cx="8582297" cy="5120640"/>
          </a:xfrm>
        </p:spPr>
        <p:txBody>
          <a:bodyPr>
            <a:normAutofit/>
          </a:bodyPr>
          <a:lstStyle/>
          <a:p>
            <a:pPr marL="0" indent="0">
              <a:buNone/>
            </a:pPr>
            <a:endPar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solidFill>
                <a:srgbClr val="000000"/>
              </a:solidFill>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r>
              <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La bienveillance est une disposition inconditionnelle de l’enseignant à prendre en compte les besoins d</a:t>
            </a:r>
            <a:r>
              <a:rPr lang="fr-BE" sz="24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’autonomie</a:t>
            </a:r>
            <a:r>
              <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de </a:t>
            </a:r>
            <a:r>
              <a:rPr lang="fr-BE" sz="24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compétence</a:t>
            </a:r>
            <a:r>
              <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et de </a:t>
            </a:r>
            <a:r>
              <a:rPr lang="fr-BE" sz="24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proximité sociale</a:t>
            </a:r>
            <a:r>
              <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de ses élèves. Cette disposition a des conséquences visibles dans sa posture professionnelle, ainsi que dans la planification et la réalisation des activités d’enseignement. » </a:t>
            </a:r>
            <a:r>
              <a:rPr lang="fr-BE" sz="18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a:t>
            </a:r>
            <a:r>
              <a:rPr lang="fr-BE" sz="1800" dirty="0" err="1">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Shankland</a:t>
            </a:r>
            <a:r>
              <a:rPr lang="fr-BE" sz="18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1800" dirty="0" err="1">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Bressoud</a:t>
            </a:r>
            <a:r>
              <a:rPr lang="fr-BE" sz="18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18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Tessier &amp;</a:t>
            </a:r>
            <a:r>
              <a:rPr lang="fr-BE" sz="1800" b="1"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18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Gay, 2018)</a:t>
            </a:r>
          </a:p>
          <a:p>
            <a:pPr marL="0" indent="0">
              <a:buNone/>
            </a:pPr>
            <a:endParaRPr lang="fr-BE" sz="18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solidFill>
                <a:srgbClr val="000000"/>
              </a:solidFill>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solidFill>
                <a:srgbClr val="000000"/>
              </a:solidFill>
              <a:latin typeface="Arial Nova Cond Light" panose="020B0306020202020204" pitchFamily="34" charset="0"/>
              <a:ea typeface="Calibri" panose="020F0502020204030204" pitchFamily="34" charset="0"/>
              <a:cs typeface="Times New Roman" panose="02020603050405020304" pitchFamily="18" charset="0"/>
            </a:endParaRPr>
          </a:p>
          <a:p>
            <a:pPr marL="0" indent="0">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BE" sz="2400" dirty="0"/>
          </a:p>
        </p:txBody>
      </p:sp>
      <p:pic>
        <p:nvPicPr>
          <p:cNvPr id="4" name="Image 3" descr="Une image contenant texte, capture d’écran, Police, nombre&#10;&#10;Description générée automatiquement">
            <a:extLst>
              <a:ext uri="{FF2B5EF4-FFF2-40B4-BE49-F238E27FC236}">
                <a16:creationId xmlns:a16="http://schemas.microsoft.com/office/drawing/2014/main" id="{212BD4C5-DC01-E1D4-7B79-C8FE6B622254}"/>
              </a:ext>
            </a:extLst>
          </p:cNvPr>
          <p:cNvPicPr>
            <a:picLocks noChangeAspect="1"/>
          </p:cNvPicPr>
          <p:nvPr/>
        </p:nvPicPr>
        <p:blipFill rotWithShape="1">
          <a:blip r:embed="rId3"/>
          <a:srcRect l="2806" t="1801" r="3974" b="2733"/>
          <a:stretch/>
        </p:blipFill>
        <p:spPr bwMode="auto">
          <a:xfrm>
            <a:off x="6096000" y="3239589"/>
            <a:ext cx="5657241" cy="3508581"/>
          </a:xfrm>
          <a:prstGeom prst="rect">
            <a:avLst/>
          </a:prstGeom>
          <a:ln>
            <a:noFill/>
          </a:ln>
          <a:extLst>
            <a:ext uri="{53640926-AAD7-44D8-BBD7-CCE9431645EC}">
              <a14:shadowObscured xmlns:a14="http://schemas.microsoft.com/office/drawing/2010/main"/>
            </a:ext>
          </a:extLst>
        </p:spPr>
      </p:pic>
      <p:sp>
        <p:nvSpPr>
          <p:cNvPr id="6" name="Légende : flèche vers le bas 5">
            <a:extLst>
              <a:ext uri="{FF2B5EF4-FFF2-40B4-BE49-F238E27FC236}">
                <a16:creationId xmlns:a16="http://schemas.microsoft.com/office/drawing/2014/main" id="{E148C682-DEF9-F911-7D17-8CBE4C91600F}"/>
              </a:ext>
            </a:extLst>
          </p:cNvPr>
          <p:cNvSpPr/>
          <p:nvPr/>
        </p:nvSpPr>
        <p:spPr>
          <a:xfrm>
            <a:off x="3869268" y="77370"/>
            <a:ext cx="7809385" cy="1301576"/>
          </a:xfrm>
          <a:prstGeom prst="downArrowCallou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fr-BE" sz="2200" b="1" dirty="0">
                <a:solidFill>
                  <a:srgbClr val="000000"/>
                </a:solidFill>
                <a:latin typeface="Congenial" panose="020F0502020204030204" pitchFamily="2" charset="0"/>
                <a:ea typeface="Calibri" panose="020F0502020204030204" pitchFamily="34" charset="0"/>
                <a:cs typeface="Times New Roman" panose="02020603050405020304" pitchFamily="18" charset="0"/>
              </a:rPr>
              <a:t>Ouverture attentionnelle – Compétences émotionnelles</a:t>
            </a:r>
            <a:endParaRPr lang="fr-BE" sz="2200" b="1" dirty="0">
              <a:solidFill>
                <a:srgbClr val="000000"/>
              </a:solidFill>
              <a:effectLst/>
              <a:latin typeface="Congenial" panose="020F0502020204030204" pitchFamily="2" charset="0"/>
              <a:ea typeface="Calibri" panose="020F0502020204030204" pitchFamily="34" charset="0"/>
              <a:cs typeface="Times New Roman" panose="02020603050405020304" pitchFamily="18" charset="0"/>
            </a:endParaRPr>
          </a:p>
        </p:txBody>
      </p:sp>
      <p:pic>
        <p:nvPicPr>
          <p:cNvPr id="3076" name="Picture 4" descr="Résultat d’images pour pictogramme Bienveillance">
            <a:extLst>
              <a:ext uri="{FF2B5EF4-FFF2-40B4-BE49-F238E27FC236}">
                <a16:creationId xmlns:a16="http://schemas.microsoft.com/office/drawing/2014/main" id="{D9B9643E-3814-8532-1388-A55137FDA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246" y="4704921"/>
            <a:ext cx="1613807" cy="160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44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wipe(down)">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 name="Rectangle 11">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useBgFill="1">
        <p:nvSpPr>
          <p:cNvPr id="14" name="Rectangle 13">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4" name="ZoneTexte 3">
            <a:extLst>
              <a:ext uri="{FF2B5EF4-FFF2-40B4-BE49-F238E27FC236}">
                <a16:creationId xmlns:a16="http://schemas.microsoft.com/office/drawing/2014/main" id="{22344A9F-6748-1D12-4A22-D75EFD8F8055}"/>
              </a:ext>
            </a:extLst>
          </p:cNvPr>
          <p:cNvSpPr txBox="1"/>
          <p:nvPr/>
        </p:nvSpPr>
        <p:spPr>
          <a:xfrm>
            <a:off x="248055" y="1154768"/>
            <a:ext cx="2947482" cy="4643228"/>
          </a:xfrm>
          <a:prstGeom prst="rect">
            <a:avLst/>
          </a:prstGeom>
        </p:spPr>
        <p:txBody>
          <a:bodyPr vert="horz" lIns="91440" tIns="45720" rIns="91440" bIns="45720" rtlCol="0" anchor="t">
            <a:noAutofit/>
          </a:bodyPr>
          <a:lstStyle/>
          <a:p>
            <a:pPr marR="64135" defTabSz="914400">
              <a:lnSpc>
                <a:spcPct val="90000"/>
              </a:lnSpc>
              <a:spcAft>
                <a:spcPts val="1000"/>
              </a:spcAft>
              <a:buClr>
                <a:schemeClr val="accent1"/>
              </a:buClr>
            </a:pPr>
            <a:r>
              <a:rPr lang="en-US" sz="2400" dirty="0" err="1">
                <a:solidFill>
                  <a:srgbClr val="FFFFFF"/>
                </a:solidFill>
                <a:effectLst/>
              </a:rPr>
              <a:t>Exercice</a:t>
            </a:r>
            <a:r>
              <a:rPr lang="en-US" sz="2400" dirty="0">
                <a:solidFill>
                  <a:srgbClr val="FFFFFF"/>
                </a:solidFill>
                <a:effectLst/>
              </a:rPr>
              <a:t> : </a:t>
            </a:r>
            <a:r>
              <a:rPr lang="en-US" sz="2400" dirty="0" err="1">
                <a:solidFill>
                  <a:srgbClr val="FFFFFF"/>
                </a:solidFill>
                <a:effectLst/>
              </a:rPr>
              <a:t>proposez</a:t>
            </a:r>
            <a:r>
              <a:rPr lang="en-US" sz="2400" dirty="0">
                <a:solidFill>
                  <a:srgbClr val="FFFFFF"/>
                </a:solidFill>
                <a:effectLst/>
              </a:rPr>
              <a:t> </a:t>
            </a:r>
            <a:r>
              <a:rPr lang="en-US" sz="2400" dirty="0" err="1">
                <a:solidFill>
                  <a:srgbClr val="FFFFFF"/>
                </a:solidFill>
                <a:effectLst/>
              </a:rPr>
              <a:t>quelques</a:t>
            </a:r>
            <a:r>
              <a:rPr lang="en-US" sz="2400" dirty="0">
                <a:solidFill>
                  <a:srgbClr val="FFFFFF"/>
                </a:solidFill>
                <a:effectLst/>
              </a:rPr>
              <a:t> </a:t>
            </a:r>
            <a:r>
              <a:rPr lang="en-US" sz="2400" dirty="0" err="1">
                <a:solidFill>
                  <a:srgbClr val="FFFFFF"/>
                </a:solidFill>
                <a:effectLst/>
              </a:rPr>
              <a:t>pistes</a:t>
            </a:r>
            <a:r>
              <a:rPr lang="en-US" sz="2400" dirty="0">
                <a:solidFill>
                  <a:srgbClr val="FFFFFF"/>
                </a:solidFill>
                <a:effectLst/>
              </a:rPr>
              <a:t> </a:t>
            </a:r>
            <a:r>
              <a:rPr lang="en-US" sz="2400" dirty="0" err="1">
                <a:solidFill>
                  <a:srgbClr val="FFFFFF"/>
                </a:solidFill>
                <a:effectLst/>
              </a:rPr>
              <a:t>concrètes</a:t>
            </a:r>
            <a:r>
              <a:rPr lang="en-US" sz="2400" dirty="0">
                <a:solidFill>
                  <a:srgbClr val="FFFFFF"/>
                </a:solidFill>
                <a:effectLst/>
              </a:rPr>
              <a:t> que </a:t>
            </a:r>
            <a:r>
              <a:rPr lang="en-US" sz="2400" dirty="0" err="1">
                <a:solidFill>
                  <a:srgbClr val="FFFFFF"/>
                </a:solidFill>
                <a:effectLst/>
              </a:rPr>
              <a:t>vous</a:t>
            </a:r>
            <a:r>
              <a:rPr lang="en-US" sz="2400" dirty="0">
                <a:solidFill>
                  <a:srgbClr val="FFFFFF"/>
                </a:solidFill>
                <a:effectLst/>
              </a:rPr>
              <a:t> </a:t>
            </a:r>
            <a:r>
              <a:rPr lang="en-US" sz="2400" dirty="0" err="1">
                <a:solidFill>
                  <a:srgbClr val="FFFFFF"/>
                </a:solidFill>
                <a:effectLst/>
              </a:rPr>
              <a:t>pourriez</a:t>
            </a:r>
            <a:r>
              <a:rPr lang="en-US" sz="2400" dirty="0">
                <a:solidFill>
                  <a:srgbClr val="FFFFFF"/>
                </a:solidFill>
                <a:effectLst/>
              </a:rPr>
              <a:t> </a:t>
            </a:r>
            <a:r>
              <a:rPr lang="en-US" sz="2400" dirty="0" err="1">
                <a:solidFill>
                  <a:srgbClr val="FFFFFF"/>
                </a:solidFill>
                <a:effectLst/>
              </a:rPr>
              <a:t>mettre</a:t>
            </a:r>
            <a:r>
              <a:rPr lang="en-US" sz="2400" dirty="0">
                <a:solidFill>
                  <a:srgbClr val="FFFFFF"/>
                </a:solidFill>
                <a:effectLst/>
              </a:rPr>
              <a:t> </a:t>
            </a:r>
            <a:r>
              <a:rPr lang="en-US" sz="2400" dirty="0" err="1">
                <a:solidFill>
                  <a:srgbClr val="FFFFFF"/>
                </a:solidFill>
                <a:effectLst/>
              </a:rPr>
              <a:t>en</a:t>
            </a:r>
            <a:r>
              <a:rPr lang="en-US" sz="2400" dirty="0">
                <a:solidFill>
                  <a:srgbClr val="FFFFFF"/>
                </a:solidFill>
                <a:effectLst/>
              </a:rPr>
              <a:t> place pour </a:t>
            </a:r>
            <a:r>
              <a:rPr lang="en-US" sz="2400" dirty="0" err="1">
                <a:solidFill>
                  <a:srgbClr val="FFFFFF"/>
                </a:solidFill>
                <a:effectLst/>
              </a:rPr>
              <a:t>répondre</a:t>
            </a:r>
            <a:r>
              <a:rPr lang="en-US" sz="2400" dirty="0">
                <a:solidFill>
                  <a:srgbClr val="FFFFFF"/>
                </a:solidFill>
                <a:effectLst/>
              </a:rPr>
              <a:t> aux 3 </a:t>
            </a:r>
            <a:r>
              <a:rPr lang="en-US" sz="2400" dirty="0" err="1">
                <a:solidFill>
                  <a:srgbClr val="FFFFFF"/>
                </a:solidFill>
                <a:effectLst/>
              </a:rPr>
              <a:t>besoins</a:t>
            </a:r>
            <a:r>
              <a:rPr lang="en-US" sz="2400" dirty="0">
                <a:solidFill>
                  <a:srgbClr val="FFFFFF"/>
                </a:solidFill>
                <a:effectLst/>
              </a:rPr>
              <a:t> </a:t>
            </a:r>
            <a:r>
              <a:rPr lang="en-US" sz="2400" dirty="0" err="1">
                <a:solidFill>
                  <a:srgbClr val="FFFFFF"/>
                </a:solidFill>
                <a:effectLst/>
              </a:rPr>
              <a:t>psychologiques</a:t>
            </a:r>
            <a:r>
              <a:rPr lang="en-US" sz="2400" dirty="0">
                <a:solidFill>
                  <a:srgbClr val="FFFFFF"/>
                </a:solidFill>
                <a:effectLst/>
              </a:rPr>
              <a:t> </a:t>
            </a:r>
            <a:r>
              <a:rPr lang="en-US" sz="2400" dirty="0" err="1">
                <a:solidFill>
                  <a:srgbClr val="FFFFFF"/>
                </a:solidFill>
                <a:effectLst/>
              </a:rPr>
              <a:t>fondamentaux</a:t>
            </a:r>
            <a:r>
              <a:rPr lang="en-US" sz="2400" dirty="0">
                <a:solidFill>
                  <a:srgbClr val="FFFFFF"/>
                </a:solidFill>
                <a:effectLst/>
              </a:rPr>
              <a:t> </a:t>
            </a:r>
            <a:r>
              <a:rPr lang="en-US" sz="2400" dirty="0" err="1">
                <a:solidFill>
                  <a:srgbClr val="FFFFFF"/>
                </a:solidFill>
                <a:effectLst/>
              </a:rPr>
              <a:t>définis</a:t>
            </a:r>
            <a:r>
              <a:rPr lang="en-US" sz="2400" dirty="0">
                <a:solidFill>
                  <a:srgbClr val="FFFFFF"/>
                </a:solidFill>
                <a:effectLst/>
              </a:rPr>
              <a:t> par Shankland</a:t>
            </a:r>
            <a:r>
              <a:rPr lang="en-US" sz="2400" b="1" dirty="0">
                <a:solidFill>
                  <a:srgbClr val="FFFFFF"/>
                </a:solidFill>
                <a:effectLst/>
              </a:rPr>
              <a:t>, </a:t>
            </a:r>
            <a:r>
              <a:rPr lang="en-US" sz="2400" dirty="0" err="1">
                <a:solidFill>
                  <a:srgbClr val="FFFFFF"/>
                </a:solidFill>
                <a:effectLst/>
              </a:rPr>
              <a:t>Bressoud</a:t>
            </a:r>
            <a:r>
              <a:rPr lang="en-US" sz="2400" b="1" dirty="0">
                <a:solidFill>
                  <a:srgbClr val="FFFFFF"/>
                </a:solidFill>
                <a:effectLst/>
              </a:rPr>
              <a:t>, </a:t>
            </a:r>
            <a:r>
              <a:rPr lang="en-US" sz="2400" dirty="0">
                <a:solidFill>
                  <a:srgbClr val="FFFFFF"/>
                </a:solidFill>
                <a:effectLst/>
              </a:rPr>
              <a:t>Tessier &amp;</a:t>
            </a:r>
            <a:r>
              <a:rPr lang="en-US" sz="2400" b="1" dirty="0">
                <a:solidFill>
                  <a:srgbClr val="FFFFFF"/>
                </a:solidFill>
                <a:effectLst/>
              </a:rPr>
              <a:t> </a:t>
            </a:r>
            <a:r>
              <a:rPr lang="en-US" sz="2400" dirty="0">
                <a:solidFill>
                  <a:srgbClr val="FFFFFF"/>
                </a:solidFill>
                <a:effectLst/>
              </a:rPr>
              <a:t>Gay (2018) et Paquet &amp; </a:t>
            </a:r>
            <a:r>
              <a:rPr lang="en-US" sz="2400" dirty="0" err="1">
                <a:solidFill>
                  <a:srgbClr val="FFFFFF"/>
                </a:solidFill>
                <a:effectLst/>
              </a:rPr>
              <a:t>Binfet</a:t>
            </a:r>
            <a:r>
              <a:rPr lang="en-US" sz="2400" dirty="0">
                <a:solidFill>
                  <a:srgbClr val="FFFFFF"/>
                </a:solidFill>
                <a:effectLst/>
              </a:rPr>
              <a:t> (2019)</a:t>
            </a:r>
          </a:p>
        </p:txBody>
      </p:sp>
      <p:sp>
        <p:nvSpPr>
          <p:cNvPr id="18" name="Rectangle 17">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aphicFrame>
        <p:nvGraphicFramePr>
          <p:cNvPr id="5" name="Tableau 4">
            <a:extLst>
              <a:ext uri="{FF2B5EF4-FFF2-40B4-BE49-F238E27FC236}">
                <a16:creationId xmlns:a16="http://schemas.microsoft.com/office/drawing/2014/main" id="{55AEC189-7178-0B2A-653E-B135910F0A90}"/>
              </a:ext>
            </a:extLst>
          </p:cNvPr>
          <p:cNvGraphicFramePr>
            <a:graphicFrameLocks noGrp="1"/>
          </p:cNvGraphicFramePr>
          <p:nvPr>
            <p:extLst>
              <p:ext uri="{D42A27DB-BD31-4B8C-83A1-F6EECF244321}">
                <p14:modId xmlns:p14="http://schemas.microsoft.com/office/powerpoint/2010/main" val="453039750"/>
              </p:ext>
            </p:extLst>
          </p:nvPr>
        </p:nvGraphicFramePr>
        <p:xfrm>
          <a:off x="4059935" y="1044004"/>
          <a:ext cx="7491363" cy="4753030"/>
        </p:xfrm>
        <a:graphic>
          <a:graphicData uri="http://schemas.openxmlformats.org/drawingml/2006/table">
            <a:tbl>
              <a:tblPr firstRow="1" firstCol="1" bandRow="1">
                <a:solidFill>
                  <a:schemeClr val="bg1"/>
                </a:solidFill>
                <a:tableStyleId>{5C22544A-7EE6-4342-B048-85BDC9FD1C3A}</a:tableStyleId>
              </a:tblPr>
              <a:tblGrid>
                <a:gridCol w="2409645">
                  <a:extLst>
                    <a:ext uri="{9D8B030D-6E8A-4147-A177-3AD203B41FA5}">
                      <a16:colId xmlns:a16="http://schemas.microsoft.com/office/drawing/2014/main" val="1343494401"/>
                    </a:ext>
                  </a:extLst>
                </a:gridCol>
                <a:gridCol w="2540859">
                  <a:extLst>
                    <a:ext uri="{9D8B030D-6E8A-4147-A177-3AD203B41FA5}">
                      <a16:colId xmlns:a16="http://schemas.microsoft.com/office/drawing/2014/main" val="3442864577"/>
                    </a:ext>
                  </a:extLst>
                </a:gridCol>
                <a:gridCol w="2540859">
                  <a:extLst>
                    <a:ext uri="{9D8B030D-6E8A-4147-A177-3AD203B41FA5}">
                      <a16:colId xmlns:a16="http://schemas.microsoft.com/office/drawing/2014/main" val="1350818170"/>
                    </a:ext>
                  </a:extLst>
                </a:gridCol>
              </a:tblGrid>
              <a:tr h="559814">
                <a:tc>
                  <a:txBody>
                    <a:bodyPr/>
                    <a:lstStyle/>
                    <a:p>
                      <a:pPr algn="ctr" fontAlgn="base">
                        <a:lnSpc>
                          <a:spcPts val="1560"/>
                        </a:lnSpc>
                        <a:spcAft>
                          <a:spcPts val="750"/>
                        </a:spcAft>
                      </a:pPr>
                      <a:r>
                        <a:rPr lang="fr-BE" sz="1900" b="0" cap="none" spc="0">
                          <a:solidFill>
                            <a:schemeClr val="bg1"/>
                          </a:solidFill>
                          <a:effectLst/>
                        </a:rPr>
                        <a:t>Autonomie</a:t>
                      </a:r>
                      <a:endParaRPr lang="fr-BE" sz="19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fontAlgn="base">
                        <a:lnSpc>
                          <a:spcPts val="1560"/>
                        </a:lnSpc>
                        <a:spcAft>
                          <a:spcPts val="750"/>
                        </a:spcAft>
                      </a:pPr>
                      <a:r>
                        <a:rPr lang="fr-BE" sz="1900" b="0" cap="none" spc="0">
                          <a:solidFill>
                            <a:schemeClr val="bg1"/>
                          </a:solidFill>
                          <a:effectLst/>
                        </a:rPr>
                        <a:t>Compétence</a:t>
                      </a:r>
                      <a:endParaRPr lang="fr-BE" sz="19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fontAlgn="base">
                        <a:lnSpc>
                          <a:spcPts val="1560"/>
                        </a:lnSpc>
                        <a:spcAft>
                          <a:spcPts val="750"/>
                        </a:spcAft>
                      </a:pPr>
                      <a:r>
                        <a:rPr lang="fr-BE" sz="1900" b="0" cap="none" spc="0">
                          <a:solidFill>
                            <a:schemeClr val="bg1"/>
                          </a:solidFill>
                          <a:effectLst/>
                        </a:rPr>
                        <a:t>Proximité sociale</a:t>
                      </a:r>
                      <a:endParaRPr lang="fr-BE" sz="19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361132665"/>
                  </a:ext>
                </a:extLst>
              </a:tr>
              <a:tr h="4193216">
                <a:tc>
                  <a:txBody>
                    <a:bodyPr/>
                    <a:lstStyle/>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p>
                    <a:p>
                      <a:pPr algn="just" fontAlgn="base">
                        <a:lnSpc>
                          <a:spcPts val="1560"/>
                        </a:lnSpc>
                        <a:spcAft>
                          <a:spcPts val="750"/>
                        </a:spcAft>
                      </a:pPr>
                      <a:r>
                        <a:rPr lang="fr-BE" sz="1900" cap="none" spc="0">
                          <a:solidFill>
                            <a:schemeClr val="bg1"/>
                          </a:solidFill>
                          <a:effectLst/>
                        </a:rPr>
                        <a:t> </a:t>
                      </a:r>
                      <a:endParaRPr lang="fr-BE" sz="190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just" fontAlgn="base">
                        <a:lnSpc>
                          <a:spcPts val="1560"/>
                        </a:lnSpc>
                        <a:spcAft>
                          <a:spcPts val="750"/>
                        </a:spcAft>
                      </a:pPr>
                      <a:r>
                        <a:rPr lang="fr-BE" sz="1900" cap="none" spc="0">
                          <a:solidFill>
                            <a:schemeClr val="tx1"/>
                          </a:solidFill>
                          <a:effectLst/>
                        </a:rPr>
                        <a:t> </a:t>
                      </a:r>
                      <a:endParaRPr lang="fr-BE" sz="19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just" fontAlgn="base">
                        <a:lnSpc>
                          <a:spcPts val="1560"/>
                        </a:lnSpc>
                        <a:spcAft>
                          <a:spcPts val="750"/>
                        </a:spcAft>
                      </a:pPr>
                      <a:r>
                        <a:rPr lang="fr-BE" sz="1900" cap="none" spc="0" dirty="0">
                          <a:solidFill>
                            <a:schemeClr val="tx1"/>
                          </a:solidFill>
                          <a:effectLst/>
                        </a:rPr>
                        <a:t> </a:t>
                      </a:r>
                      <a:endParaRPr lang="fr-BE" sz="1900"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7447" marR="90835" marT="121113" marB="121113">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2014017217"/>
                  </a:ext>
                </a:extLst>
              </a:tr>
            </a:tbl>
          </a:graphicData>
        </a:graphic>
      </p:graphicFrame>
    </p:spTree>
    <p:extLst>
      <p:ext uri="{BB962C8B-B14F-4D97-AF65-F5344CB8AC3E}">
        <p14:creationId xmlns:p14="http://schemas.microsoft.com/office/powerpoint/2010/main" val="357729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62000"/>
            <a:ext cx="9141460" cy="5334000"/>
          </a:xfrm>
          <a:custGeom>
            <a:avLst/>
            <a:gdLst/>
            <a:ahLst/>
            <a:cxnLst/>
            <a:rect l="l" t="t" r="r" b="b"/>
            <a:pathLst>
              <a:path w="9141460" h="5334000">
                <a:moveTo>
                  <a:pt x="9140952" y="0"/>
                </a:moveTo>
                <a:lnTo>
                  <a:pt x="0" y="0"/>
                </a:lnTo>
                <a:lnTo>
                  <a:pt x="0" y="5334000"/>
                </a:lnTo>
                <a:lnTo>
                  <a:pt x="9140952" y="5334000"/>
                </a:lnTo>
                <a:lnTo>
                  <a:pt x="9140952" y="0"/>
                </a:lnTo>
                <a:close/>
              </a:path>
            </a:pathLst>
          </a:custGeom>
          <a:solidFill>
            <a:srgbClr val="1CACE3"/>
          </a:solidFill>
        </p:spPr>
        <p:txBody>
          <a:bodyPr wrap="square" lIns="0" tIns="0" rIns="0" bIns="0" rtlCol="0"/>
          <a:lstStyle/>
          <a:p>
            <a:endParaRPr/>
          </a:p>
        </p:txBody>
      </p:sp>
      <p:sp>
        <p:nvSpPr>
          <p:cNvPr id="3" name="object 3"/>
          <p:cNvSpPr/>
          <p:nvPr/>
        </p:nvSpPr>
        <p:spPr>
          <a:xfrm>
            <a:off x="9268968" y="762000"/>
            <a:ext cx="2923540" cy="5334000"/>
          </a:xfrm>
          <a:custGeom>
            <a:avLst/>
            <a:gdLst/>
            <a:ahLst/>
            <a:cxnLst/>
            <a:rect l="l" t="t" r="r" b="b"/>
            <a:pathLst>
              <a:path w="2923540" h="5334000">
                <a:moveTo>
                  <a:pt x="0" y="5334000"/>
                </a:moveTo>
                <a:lnTo>
                  <a:pt x="2923031" y="5334000"/>
                </a:lnTo>
                <a:lnTo>
                  <a:pt x="2923031" y="0"/>
                </a:lnTo>
                <a:lnTo>
                  <a:pt x="0" y="0"/>
                </a:lnTo>
                <a:lnTo>
                  <a:pt x="0" y="5334000"/>
                </a:lnTo>
                <a:close/>
              </a:path>
            </a:pathLst>
          </a:custGeom>
          <a:solidFill>
            <a:srgbClr val="C7C7C7">
              <a:alpha val="49803"/>
            </a:srgbClr>
          </a:solidFill>
        </p:spPr>
        <p:txBody>
          <a:bodyPr wrap="square" lIns="0" tIns="0" rIns="0" bIns="0" rtlCol="0"/>
          <a:lstStyle/>
          <a:p>
            <a:endParaRPr/>
          </a:p>
        </p:txBody>
      </p:sp>
      <p:sp>
        <p:nvSpPr>
          <p:cNvPr id="4" name="object 4"/>
          <p:cNvSpPr txBox="1">
            <a:spLocks noGrp="1"/>
          </p:cNvSpPr>
          <p:nvPr>
            <p:ph type="title"/>
          </p:nvPr>
        </p:nvSpPr>
        <p:spPr>
          <a:xfrm>
            <a:off x="1148892" y="2728231"/>
            <a:ext cx="6487795" cy="1758815"/>
          </a:xfrm>
          <a:prstGeom prst="rect">
            <a:avLst/>
          </a:prstGeom>
        </p:spPr>
        <p:txBody>
          <a:bodyPr vert="horz" wrap="square" lIns="0" tIns="116205" rIns="0" bIns="0" rtlCol="0">
            <a:spAutoFit/>
          </a:bodyPr>
          <a:lstStyle/>
          <a:p>
            <a:pPr marL="12700" marR="5080">
              <a:lnSpc>
                <a:spcPts val="6360"/>
              </a:lnSpc>
              <a:spcBef>
                <a:spcPts val="915"/>
              </a:spcBef>
            </a:pPr>
            <a:r>
              <a:rPr lang="fr-FR" sz="5900" spc="-345" dirty="0">
                <a:solidFill>
                  <a:srgbClr val="FFFFFF"/>
                </a:solidFill>
              </a:rPr>
              <a:t>II. </a:t>
            </a:r>
            <a:r>
              <a:rPr sz="5900" spc="-345" dirty="0" err="1">
                <a:solidFill>
                  <a:srgbClr val="FFFFFF"/>
                </a:solidFill>
              </a:rPr>
              <a:t>V</a:t>
            </a:r>
            <a:r>
              <a:rPr sz="5900" spc="-110" dirty="0" err="1">
                <a:solidFill>
                  <a:srgbClr val="FFFFFF"/>
                </a:solidFill>
              </a:rPr>
              <a:t>er</a:t>
            </a:r>
            <a:r>
              <a:rPr sz="5900" dirty="0" err="1">
                <a:solidFill>
                  <a:srgbClr val="FFFFFF"/>
                </a:solidFill>
              </a:rPr>
              <a:t>s</a:t>
            </a:r>
            <a:r>
              <a:rPr sz="5900" spc="-185" dirty="0">
                <a:solidFill>
                  <a:srgbClr val="FFFFFF"/>
                </a:solidFill>
              </a:rPr>
              <a:t> </a:t>
            </a:r>
            <a:r>
              <a:rPr sz="5900" spc="-105" dirty="0">
                <a:solidFill>
                  <a:srgbClr val="FFFFFF"/>
                </a:solidFill>
              </a:rPr>
              <a:t>u</a:t>
            </a:r>
            <a:r>
              <a:rPr sz="5900" spc="-95" dirty="0">
                <a:solidFill>
                  <a:srgbClr val="FFFFFF"/>
                </a:solidFill>
              </a:rPr>
              <a:t>n</a:t>
            </a:r>
            <a:r>
              <a:rPr sz="5900" dirty="0">
                <a:solidFill>
                  <a:srgbClr val="FFFFFF"/>
                </a:solidFill>
              </a:rPr>
              <a:t>e</a:t>
            </a:r>
            <a:r>
              <a:rPr sz="5900" spc="-235" dirty="0">
                <a:solidFill>
                  <a:srgbClr val="FFFFFF"/>
                </a:solidFill>
              </a:rPr>
              <a:t> </a:t>
            </a:r>
            <a:r>
              <a:rPr sz="5900" spc="-95" dirty="0">
                <a:solidFill>
                  <a:srgbClr val="FFFFFF"/>
                </a:solidFill>
              </a:rPr>
              <a:t>d</a:t>
            </a:r>
            <a:r>
              <a:rPr sz="5900" spc="-110" dirty="0">
                <a:solidFill>
                  <a:srgbClr val="FFFFFF"/>
                </a:solidFill>
              </a:rPr>
              <a:t>é</a:t>
            </a:r>
            <a:r>
              <a:rPr sz="5900" spc="-100" dirty="0">
                <a:solidFill>
                  <a:srgbClr val="FFFFFF"/>
                </a:solidFill>
              </a:rPr>
              <a:t>fi</a:t>
            </a:r>
            <a:r>
              <a:rPr sz="5900" spc="-95" dirty="0">
                <a:solidFill>
                  <a:srgbClr val="FFFFFF"/>
                </a:solidFill>
              </a:rPr>
              <a:t>n</a:t>
            </a:r>
            <a:r>
              <a:rPr sz="5900" spc="-100" dirty="0">
                <a:solidFill>
                  <a:srgbClr val="FFFFFF"/>
                </a:solidFill>
              </a:rPr>
              <a:t>i</a:t>
            </a:r>
            <a:r>
              <a:rPr sz="5900" spc="-110" dirty="0">
                <a:solidFill>
                  <a:srgbClr val="FFFFFF"/>
                </a:solidFill>
              </a:rPr>
              <a:t>t</a:t>
            </a:r>
            <a:r>
              <a:rPr sz="5900" spc="-100" dirty="0">
                <a:solidFill>
                  <a:srgbClr val="FFFFFF"/>
                </a:solidFill>
              </a:rPr>
              <a:t>i</a:t>
            </a:r>
            <a:r>
              <a:rPr sz="5900" spc="-105" dirty="0">
                <a:solidFill>
                  <a:srgbClr val="FFFFFF"/>
                </a:solidFill>
              </a:rPr>
              <a:t>o</a:t>
            </a:r>
            <a:r>
              <a:rPr sz="5900" dirty="0">
                <a:solidFill>
                  <a:srgbClr val="FFFFFF"/>
                </a:solidFill>
              </a:rPr>
              <a:t>n</a:t>
            </a:r>
            <a:r>
              <a:rPr sz="5900" spc="-240" dirty="0">
                <a:solidFill>
                  <a:srgbClr val="FFFFFF"/>
                </a:solidFill>
              </a:rPr>
              <a:t> </a:t>
            </a:r>
            <a:r>
              <a:rPr sz="5900" spc="-95" dirty="0">
                <a:solidFill>
                  <a:srgbClr val="FFFFFF"/>
                </a:solidFill>
              </a:rPr>
              <a:t>d</a:t>
            </a:r>
            <a:r>
              <a:rPr sz="5900" dirty="0">
                <a:solidFill>
                  <a:srgbClr val="FFFFFF"/>
                </a:solidFill>
              </a:rPr>
              <a:t>u  </a:t>
            </a:r>
            <a:r>
              <a:rPr sz="5900" spc="-95" dirty="0" err="1">
                <a:solidFill>
                  <a:srgbClr val="FFFFFF"/>
                </a:solidFill>
              </a:rPr>
              <a:t>c</a:t>
            </a:r>
            <a:r>
              <a:rPr sz="5900" spc="-100" dirty="0" err="1">
                <a:solidFill>
                  <a:srgbClr val="FFFFFF"/>
                </a:solidFill>
              </a:rPr>
              <a:t>li</a:t>
            </a:r>
            <a:r>
              <a:rPr sz="5900" spc="-90" dirty="0" err="1">
                <a:solidFill>
                  <a:srgbClr val="FFFFFF"/>
                </a:solidFill>
              </a:rPr>
              <a:t>m</a:t>
            </a:r>
            <a:r>
              <a:rPr sz="5900" spc="-114" dirty="0" err="1">
                <a:solidFill>
                  <a:srgbClr val="FFFFFF"/>
                </a:solidFill>
              </a:rPr>
              <a:t>a</a:t>
            </a:r>
            <a:r>
              <a:rPr sz="5900" dirty="0" err="1">
                <a:solidFill>
                  <a:srgbClr val="FFFFFF"/>
                </a:solidFill>
              </a:rPr>
              <a:t>t</a:t>
            </a:r>
            <a:r>
              <a:rPr sz="5900" spc="-235" dirty="0">
                <a:solidFill>
                  <a:srgbClr val="FFFFFF"/>
                </a:solidFill>
              </a:rPr>
              <a:t> </a:t>
            </a:r>
            <a:r>
              <a:rPr lang="fr-FR" sz="5900" spc="-95" dirty="0">
                <a:solidFill>
                  <a:srgbClr val="FFFFFF"/>
                </a:solidFill>
              </a:rPr>
              <a:t>scolaire</a:t>
            </a:r>
            <a:endParaRPr sz="5900" dirty="0"/>
          </a:p>
        </p:txBody>
      </p:sp>
    </p:spTree>
    <p:extLst>
      <p:ext uri="{BB962C8B-B14F-4D97-AF65-F5344CB8AC3E}">
        <p14:creationId xmlns:p14="http://schemas.microsoft.com/office/powerpoint/2010/main" val="5551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3288" y="1079869"/>
            <a:ext cx="3097901" cy="1496564"/>
          </a:xfrm>
          <a:prstGeom prst="rect">
            <a:avLst/>
          </a:prstGeom>
        </p:spPr>
        <p:txBody>
          <a:bodyPr vert="horz" wrap="square" lIns="0" tIns="72390" rIns="0" bIns="0" rtlCol="0">
            <a:spAutoFit/>
          </a:bodyPr>
          <a:lstStyle/>
          <a:p>
            <a:pPr marL="12700" marR="5080">
              <a:lnSpc>
                <a:spcPts val="3670"/>
              </a:lnSpc>
              <a:spcBef>
                <a:spcPts val="570"/>
              </a:spcBef>
            </a:pPr>
            <a:r>
              <a:rPr lang="fr-FR" sz="3400" spc="-75" dirty="0">
                <a:solidFill>
                  <a:srgbClr val="FFFFFF"/>
                </a:solidFill>
                <a:latin typeface="Corbel"/>
                <a:cs typeface="Corbel"/>
              </a:rPr>
              <a:t>1. </a:t>
            </a:r>
            <a:r>
              <a:rPr sz="3400" spc="-75" dirty="0" err="1">
                <a:solidFill>
                  <a:srgbClr val="FFFFFF"/>
                </a:solidFill>
                <a:latin typeface="Corbel"/>
                <a:cs typeface="Corbel"/>
              </a:rPr>
              <a:t>P</a:t>
            </a:r>
            <a:r>
              <a:rPr sz="3400" spc="-65" dirty="0" err="1">
                <a:solidFill>
                  <a:srgbClr val="FFFFFF"/>
                </a:solidFill>
                <a:latin typeface="Corbel"/>
                <a:cs typeface="Corbel"/>
              </a:rPr>
              <a:t>ar</a:t>
            </a:r>
            <a:r>
              <a:rPr sz="3400" spc="-80" dirty="0" err="1">
                <a:solidFill>
                  <a:srgbClr val="FFFFFF"/>
                </a:solidFill>
                <a:latin typeface="Corbel"/>
                <a:cs typeface="Corbel"/>
              </a:rPr>
              <a:t>t</a:t>
            </a:r>
            <a:r>
              <a:rPr sz="3400" spc="-70" dirty="0" err="1">
                <a:solidFill>
                  <a:srgbClr val="FFFFFF"/>
                </a:solidFill>
                <a:latin typeface="Corbel"/>
                <a:cs typeface="Corbel"/>
              </a:rPr>
              <a:t>on</a:t>
            </a:r>
            <a:r>
              <a:rPr sz="3400" dirty="0" err="1">
                <a:solidFill>
                  <a:srgbClr val="FFFFFF"/>
                </a:solidFill>
                <a:latin typeface="Corbel"/>
                <a:cs typeface="Corbel"/>
              </a:rPr>
              <a:t>s</a:t>
            </a:r>
            <a:r>
              <a:rPr sz="3400" spc="-120" dirty="0">
                <a:solidFill>
                  <a:srgbClr val="FFFFFF"/>
                </a:solidFill>
                <a:latin typeface="Corbel"/>
                <a:cs typeface="Corbel"/>
              </a:rPr>
              <a:t> </a:t>
            </a:r>
            <a:r>
              <a:rPr sz="3400" spc="-75" dirty="0">
                <a:solidFill>
                  <a:srgbClr val="FFFFFF"/>
                </a:solidFill>
                <a:latin typeface="Corbel"/>
                <a:cs typeface="Corbel"/>
              </a:rPr>
              <a:t>d</a:t>
            </a:r>
            <a:r>
              <a:rPr sz="3400" dirty="0">
                <a:solidFill>
                  <a:srgbClr val="FFFFFF"/>
                </a:solidFill>
                <a:latin typeface="Corbel"/>
                <a:cs typeface="Corbel"/>
              </a:rPr>
              <a:t>e</a:t>
            </a:r>
            <a:r>
              <a:rPr sz="3400" spc="-125" dirty="0">
                <a:solidFill>
                  <a:srgbClr val="FFFFFF"/>
                </a:solidFill>
                <a:latin typeface="Corbel"/>
                <a:cs typeface="Corbel"/>
              </a:rPr>
              <a:t> </a:t>
            </a:r>
            <a:r>
              <a:rPr lang="fr-BE" sz="3400" spc="-65" dirty="0">
                <a:solidFill>
                  <a:srgbClr val="FFFFFF"/>
                </a:solidFill>
                <a:latin typeface="Corbel"/>
                <a:cs typeface="Corbel"/>
              </a:rPr>
              <a:t>vos connaissances à ce stade</a:t>
            </a:r>
            <a:endParaRPr sz="3400" dirty="0">
              <a:latin typeface="Corbel"/>
              <a:cs typeface="Corbel"/>
            </a:endParaRPr>
          </a:p>
        </p:txBody>
      </p:sp>
      <p:sp>
        <p:nvSpPr>
          <p:cNvPr id="3" name="object 3"/>
          <p:cNvSpPr txBox="1">
            <a:spLocks noGrp="1"/>
          </p:cNvSpPr>
          <p:nvPr>
            <p:ph type="title"/>
          </p:nvPr>
        </p:nvSpPr>
        <p:spPr>
          <a:xfrm>
            <a:off x="4599178" y="703021"/>
            <a:ext cx="5298440" cy="512445"/>
          </a:xfrm>
          <a:prstGeom prst="rect">
            <a:avLst/>
          </a:prstGeom>
        </p:spPr>
        <p:txBody>
          <a:bodyPr vert="horz" wrap="square" lIns="0" tIns="12065" rIns="0" bIns="0" rtlCol="0">
            <a:spAutoFit/>
          </a:bodyPr>
          <a:lstStyle/>
          <a:p>
            <a:pPr marL="12700">
              <a:lnSpc>
                <a:spcPct val="100000"/>
              </a:lnSpc>
              <a:spcBef>
                <a:spcPts val="95"/>
              </a:spcBef>
            </a:pPr>
            <a:r>
              <a:rPr sz="3200" spc="-5" dirty="0"/>
              <a:t>WORK</a:t>
            </a:r>
            <a:r>
              <a:rPr sz="3200" spc="-125" dirty="0"/>
              <a:t> </a:t>
            </a:r>
            <a:r>
              <a:rPr sz="3200" spc="-10" dirty="0"/>
              <a:t>CAFE:</a:t>
            </a:r>
            <a:r>
              <a:rPr sz="3200" spc="45" dirty="0"/>
              <a:t> </a:t>
            </a:r>
            <a:r>
              <a:rPr sz="3200" spc="-5" dirty="0"/>
              <a:t>ateliers</a:t>
            </a:r>
            <a:r>
              <a:rPr sz="3200" spc="-15" dirty="0"/>
              <a:t> </a:t>
            </a:r>
            <a:r>
              <a:rPr sz="3200" spc="-10" dirty="0"/>
              <a:t>tournants</a:t>
            </a:r>
            <a:endParaRPr sz="3200"/>
          </a:p>
        </p:txBody>
      </p:sp>
      <p:pic>
        <p:nvPicPr>
          <p:cNvPr id="5" name="object 5"/>
          <p:cNvPicPr/>
          <p:nvPr/>
        </p:nvPicPr>
        <p:blipFill>
          <a:blip r:embed="rId3" cstate="print"/>
          <a:stretch>
            <a:fillRect/>
          </a:stretch>
        </p:blipFill>
        <p:spPr>
          <a:xfrm>
            <a:off x="824928" y="2764041"/>
            <a:ext cx="1575816" cy="2002536"/>
          </a:xfrm>
          <a:prstGeom prst="rect">
            <a:avLst/>
          </a:prstGeom>
        </p:spPr>
      </p:pic>
      <p:sp>
        <p:nvSpPr>
          <p:cNvPr id="6" name="ZoneTexte 5">
            <a:extLst>
              <a:ext uri="{FF2B5EF4-FFF2-40B4-BE49-F238E27FC236}">
                <a16:creationId xmlns:a16="http://schemas.microsoft.com/office/drawing/2014/main" id="{A011CE49-38D9-F44F-3136-01CE8DAC7D6A}"/>
              </a:ext>
            </a:extLst>
          </p:cNvPr>
          <p:cNvSpPr txBox="1"/>
          <p:nvPr/>
        </p:nvSpPr>
        <p:spPr>
          <a:xfrm>
            <a:off x="3359304" y="222072"/>
            <a:ext cx="7778188" cy="769441"/>
          </a:xfrm>
          <a:prstGeom prst="rect">
            <a:avLst/>
          </a:prstGeom>
          <a:noFill/>
        </p:spPr>
        <p:txBody>
          <a:bodyPr wrap="square" rtlCol="0">
            <a:spAutoFit/>
          </a:bodyPr>
          <a:lstStyle/>
          <a:p>
            <a:pPr algn="ctr"/>
            <a:r>
              <a:rPr lang="fr-FR" sz="2000" dirty="0"/>
              <a:t>Tentez de compléter ce tableau en duo et notez chacune VOTRE </a:t>
            </a:r>
            <a:r>
              <a:rPr lang="fr-FR" sz="2400" b="1" dirty="0"/>
              <a:t>définition</a:t>
            </a:r>
            <a:r>
              <a:rPr lang="fr-FR" sz="2000" dirty="0"/>
              <a:t> du climat scolaire</a:t>
            </a:r>
            <a:endParaRPr lang="fr-BE" sz="2000" dirty="0"/>
          </a:p>
        </p:txBody>
      </p:sp>
      <p:graphicFrame>
        <p:nvGraphicFramePr>
          <p:cNvPr id="7" name="Tableau 6">
            <a:extLst>
              <a:ext uri="{FF2B5EF4-FFF2-40B4-BE49-F238E27FC236}">
                <a16:creationId xmlns:a16="http://schemas.microsoft.com/office/drawing/2014/main" id="{D7951C6B-19FE-08CB-EB4C-31D0DC453AB7}"/>
              </a:ext>
            </a:extLst>
          </p:cNvPr>
          <p:cNvGraphicFramePr>
            <a:graphicFrameLocks noGrp="1"/>
          </p:cNvGraphicFramePr>
          <p:nvPr>
            <p:extLst>
              <p:ext uri="{D42A27DB-BD31-4B8C-83A1-F6EECF244321}">
                <p14:modId xmlns:p14="http://schemas.microsoft.com/office/powerpoint/2010/main" val="3990623033"/>
              </p:ext>
            </p:extLst>
          </p:nvPr>
        </p:nvGraphicFramePr>
        <p:xfrm>
          <a:off x="3779992" y="1097796"/>
          <a:ext cx="7778187" cy="1666240"/>
        </p:xfrm>
        <a:graphic>
          <a:graphicData uri="http://schemas.openxmlformats.org/drawingml/2006/table">
            <a:tbl>
              <a:tblPr firstRow="1" firstCol="1" bandRow="1">
                <a:tableStyleId>{5C22544A-7EE6-4342-B048-85BDC9FD1C3A}</a:tableStyleId>
              </a:tblPr>
              <a:tblGrid>
                <a:gridCol w="2592157">
                  <a:extLst>
                    <a:ext uri="{9D8B030D-6E8A-4147-A177-3AD203B41FA5}">
                      <a16:colId xmlns:a16="http://schemas.microsoft.com/office/drawing/2014/main" val="3697018713"/>
                    </a:ext>
                  </a:extLst>
                </a:gridCol>
                <a:gridCol w="2593015">
                  <a:extLst>
                    <a:ext uri="{9D8B030D-6E8A-4147-A177-3AD203B41FA5}">
                      <a16:colId xmlns:a16="http://schemas.microsoft.com/office/drawing/2014/main" val="851458275"/>
                    </a:ext>
                  </a:extLst>
                </a:gridCol>
                <a:gridCol w="2593015">
                  <a:extLst>
                    <a:ext uri="{9D8B030D-6E8A-4147-A177-3AD203B41FA5}">
                      <a16:colId xmlns:a16="http://schemas.microsoft.com/office/drawing/2014/main" val="3983120221"/>
                    </a:ext>
                  </a:extLst>
                </a:gridCol>
              </a:tblGrid>
              <a:tr h="464185">
                <a:tc>
                  <a:txBody>
                    <a:bodyPr/>
                    <a:lstStyle/>
                    <a:p>
                      <a:pPr algn="ctr" fontAlgn="base">
                        <a:spcAft>
                          <a:spcPts val="600"/>
                        </a:spcAft>
                      </a:pPr>
                      <a:r>
                        <a:rPr lang="fr-BE" sz="2400" spc="10" dirty="0">
                          <a:effectLst/>
                        </a:rPr>
                        <a:t>Que signifie pour  vous le terme</a:t>
                      </a:r>
                      <a:endParaRPr lang="fr-BE" sz="2400" dirty="0">
                        <a:effectLst/>
                      </a:endParaRPr>
                    </a:p>
                    <a:p>
                      <a:pPr algn="ctr" fontAlgn="base">
                        <a:spcAft>
                          <a:spcPts val="600"/>
                        </a:spcAft>
                      </a:pPr>
                      <a:r>
                        <a:rPr lang="fr-BE" sz="2400" spc="10" dirty="0">
                          <a:effectLst/>
                        </a:rPr>
                        <a:t>« </a:t>
                      </a:r>
                      <a:r>
                        <a:rPr lang="fr-BE" sz="2400" b="1" kern="1200" spc="10" dirty="0">
                          <a:solidFill>
                            <a:schemeClr val="lt1"/>
                          </a:solidFill>
                          <a:effectLst/>
                          <a:latin typeface="+mn-lt"/>
                          <a:ea typeface="+mn-ea"/>
                          <a:cs typeface="+mn-cs"/>
                        </a:rPr>
                        <a:t>climat</a:t>
                      </a:r>
                      <a:r>
                        <a:rPr lang="fr-BE" sz="2400" spc="10" dirty="0">
                          <a:effectLst/>
                        </a:rPr>
                        <a:t> scolaire»?</a:t>
                      </a:r>
                      <a:endParaRPr lang="fr-BE"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a:lnSpc>
                          <a:spcPct val="100000"/>
                        </a:lnSpc>
                        <a:spcAft>
                          <a:spcPts val="750"/>
                        </a:spcAft>
                      </a:pPr>
                      <a:r>
                        <a:rPr lang="fr-BE" sz="2400" b="1" kern="1200" spc="10" dirty="0">
                          <a:solidFill>
                            <a:schemeClr val="lt1"/>
                          </a:solidFill>
                          <a:effectLst/>
                          <a:latin typeface="+mn-lt"/>
                          <a:ea typeface="+mn-ea"/>
                          <a:cs typeface="+mn-cs"/>
                        </a:rPr>
                        <a:t>Quels sont, selon  vous, les facteurs qui  influencent le climat  scolaire?</a:t>
                      </a:r>
                    </a:p>
                  </a:txBody>
                  <a:tcPr marL="68580" marR="68580" marT="0" marB="0"/>
                </a:tc>
                <a:tc>
                  <a:txBody>
                    <a:bodyPr/>
                    <a:lstStyle/>
                    <a:p>
                      <a:pPr algn="ctr" fontAlgn="base">
                        <a:lnSpc>
                          <a:spcPct val="100000"/>
                        </a:lnSpc>
                        <a:spcAft>
                          <a:spcPts val="750"/>
                        </a:spcAft>
                      </a:pPr>
                      <a:r>
                        <a:rPr lang="fr-BE" sz="2400" b="1" kern="1200" spc="10" dirty="0">
                          <a:solidFill>
                            <a:schemeClr val="lt1"/>
                          </a:solidFill>
                          <a:effectLst/>
                          <a:latin typeface="+mn-lt"/>
                          <a:ea typeface="+mn-ea"/>
                          <a:cs typeface="+mn-cs"/>
                        </a:rPr>
                        <a:t>Quelles sont les conséquences d’un climat scolaire positif ?</a:t>
                      </a:r>
                    </a:p>
                  </a:txBody>
                  <a:tcPr marL="68580" marR="68580" marT="0" marB="0"/>
                </a:tc>
                <a:extLst>
                  <a:ext uri="{0D108BD9-81ED-4DB2-BD59-A6C34878D82A}">
                    <a16:rowId xmlns:a16="http://schemas.microsoft.com/office/drawing/2014/main" val="1323649414"/>
                  </a:ext>
                </a:extLst>
              </a:tr>
              <a:tr h="0">
                <a:tc>
                  <a:txBody>
                    <a:bodyPr/>
                    <a:lstStyle/>
                    <a:p>
                      <a:pPr algn="just" fontAlgn="base">
                        <a:lnSpc>
                          <a:spcPts val="1560"/>
                        </a:lnSpc>
                        <a:spcAft>
                          <a:spcPts val="750"/>
                        </a:spcAft>
                      </a:pPr>
                      <a:endParaRPr lang="fr-BE"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fontAlgn="base">
                        <a:lnSpc>
                          <a:spcPts val="1560"/>
                        </a:lnSpc>
                        <a:spcAft>
                          <a:spcPts val="750"/>
                        </a:spcAft>
                      </a:pPr>
                      <a:endParaRPr lang="fr-BE"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fontAlgn="base">
                        <a:lnSpc>
                          <a:spcPts val="1560"/>
                        </a:lnSpc>
                        <a:spcAft>
                          <a:spcPts val="750"/>
                        </a:spcAft>
                      </a:pPr>
                      <a:endParaRPr lang="fr-BE"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6775876"/>
                  </a:ext>
                </a:extLst>
              </a:tr>
            </a:tbl>
          </a:graphicData>
        </a:graphic>
      </p:graphicFrame>
    </p:spTree>
    <p:extLst>
      <p:ext uri="{BB962C8B-B14F-4D97-AF65-F5344CB8AC3E}">
        <p14:creationId xmlns:p14="http://schemas.microsoft.com/office/powerpoint/2010/main" val="10354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22D08-5945-2ECA-F911-3D24E25C676D}"/>
              </a:ext>
            </a:extLst>
          </p:cNvPr>
          <p:cNvSpPr>
            <a:spLocks noGrp="1"/>
          </p:cNvSpPr>
          <p:nvPr>
            <p:ph type="title"/>
          </p:nvPr>
        </p:nvSpPr>
        <p:spPr/>
        <p:txBody>
          <a:bodyPr/>
          <a:lstStyle/>
          <a:p>
            <a:r>
              <a:rPr lang="fr-FR" dirty="0"/>
              <a:t>2. Définition du climat scolaire</a:t>
            </a:r>
            <a:endParaRPr lang="fr-BE" dirty="0"/>
          </a:p>
        </p:txBody>
      </p:sp>
      <p:pic>
        <p:nvPicPr>
          <p:cNvPr id="5" name="Image 4" descr="Une image contenant femme, capture d’écran&#10;&#10;Description générée automatiquement">
            <a:extLst>
              <a:ext uri="{FF2B5EF4-FFF2-40B4-BE49-F238E27FC236}">
                <a16:creationId xmlns:a16="http://schemas.microsoft.com/office/drawing/2014/main" id="{38954C43-0B3C-2B74-74C8-4BFE9C7013A9}"/>
              </a:ext>
            </a:extLst>
          </p:cNvPr>
          <p:cNvPicPr>
            <a:picLocks noChangeAspect="1"/>
          </p:cNvPicPr>
          <p:nvPr/>
        </p:nvPicPr>
        <p:blipFill>
          <a:blip r:embed="rId3"/>
          <a:stretch>
            <a:fillRect/>
          </a:stretch>
        </p:blipFill>
        <p:spPr>
          <a:xfrm>
            <a:off x="3990156" y="3195827"/>
            <a:ext cx="4993638" cy="1027257"/>
          </a:xfrm>
          <a:prstGeom prst="rect">
            <a:avLst/>
          </a:prstGeom>
        </p:spPr>
      </p:pic>
      <p:sp>
        <p:nvSpPr>
          <p:cNvPr id="7" name="ZoneTexte 6">
            <a:extLst>
              <a:ext uri="{FF2B5EF4-FFF2-40B4-BE49-F238E27FC236}">
                <a16:creationId xmlns:a16="http://schemas.microsoft.com/office/drawing/2014/main" id="{A229FEDA-CF5F-E1FE-822F-DF571D2007B9}"/>
              </a:ext>
            </a:extLst>
          </p:cNvPr>
          <p:cNvSpPr txBox="1"/>
          <p:nvPr/>
        </p:nvSpPr>
        <p:spPr>
          <a:xfrm>
            <a:off x="3868152" y="204861"/>
            <a:ext cx="7970922" cy="2585323"/>
          </a:xfrm>
          <a:prstGeom prst="rect">
            <a:avLst/>
          </a:prstGeom>
          <a:noFill/>
        </p:spPr>
        <p:txBody>
          <a:bodyPr wrap="square">
            <a:spAutoFit/>
          </a:bodyPr>
          <a:lstStyle/>
          <a:p>
            <a:pPr algn="ct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Pour le National </a:t>
            </a:r>
            <a:r>
              <a:rPr lang="fr-BE" sz="1800" dirty="0" err="1">
                <a:effectLst/>
                <a:latin typeface="Arial Nova Cond Light" panose="020B0306020202020204" pitchFamily="34" charset="0"/>
                <a:ea typeface="Calibri" panose="020F0502020204030204" pitchFamily="34" charset="0"/>
                <a:cs typeface="Times New Roman" panose="02020603050405020304" pitchFamily="18" charset="0"/>
              </a:rPr>
              <a:t>School</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1800" dirty="0" err="1">
                <a:effectLst/>
                <a:latin typeface="Arial Nova Cond Light" panose="020B0306020202020204" pitchFamily="34" charset="0"/>
                <a:ea typeface="Calibri" panose="020F0502020204030204" pitchFamily="34" charset="0"/>
                <a:cs typeface="Times New Roman" panose="02020603050405020304" pitchFamily="18" charset="0"/>
              </a:rPr>
              <a:t>Climate</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Council (2007) dans Masson (2019, p.2), un climat scolaire « durable et positif favorise le développement et l’apprentissage nécessaires aux jeunes pour construire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une vie productive et satisfaisante au sein d’une société démocratique </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Ce climat comprend les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normes</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les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valeurs</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les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attentes</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qui aident les gens à se sentir en sécurité sociale, émotionnelle et physique</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Les individus sont engagés et respectés. Les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étudiants, les familles et les éducateurs travaillent ensemble</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pour développer, vivre, et contribuer à une vision partagée de l’école. Les éducateurs, par leur attitude, mettent en lumière les aspects positifs (satisfaction, avantages…) dans les apprentissages. Tous les acteurs de l’école participent à la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vie quotidienne </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de l’établissement et prennent soin de </a:t>
            </a:r>
            <a:r>
              <a:rPr lang="fr-BE" sz="1800" b="1" dirty="0">
                <a:solidFill>
                  <a:srgbClr val="00B0F0"/>
                </a:solidFill>
                <a:effectLst/>
                <a:latin typeface="Arial Nova Cond Light" panose="020B0306020202020204" pitchFamily="34" charset="0"/>
                <a:ea typeface="Calibri" panose="020F0502020204030204" pitchFamily="34" charset="0"/>
                <a:cs typeface="Times New Roman" panose="02020603050405020304" pitchFamily="18" charset="0"/>
              </a:rPr>
              <a:t>l’environnement physique</a:t>
            </a: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a:t>
            </a:r>
            <a:endParaRPr lang="fr-BE" dirty="0"/>
          </a:p>
        </p:txBody>
      </p:sp>
      <p:sp>
        <p:nvSpPr>
          <p:cNvPr id="9" name="ZoneTexte 8">
            <a:extLst>
              <a:ext uri="{FF2B5EF4-FFF2-40B4-BE49-F238E27FC236}">
                <a16:creationId xmlns:a16="http://schemas.microsoft.com/office/drawing/2014/main" id="{4440D9FE-F033-B108-4A02-D77274318242}"/>
              </a:ext>
            </a:extLst>
          </p:cNvPr>
          <p:cNvSpPr txBox="1"/>
          <p:nvPr/>
        </p:nvSpPr>
        <p:spPr>
          <a:xfrm>
            <a:off x="3990156" y="4724837"/>
            <a:ext cx="6100010" cy="392159"/>
          </a:xfrm>
          <a:prstGeom prst="rect">
            <a:avLst/>
          </a:prstGeom>
          <a:noFill/>
        </p:spPr>
        <p:txBody>
          <a:bodyPr wrap="square">
            <a:spAutoFit/>
          </a:bodyPr>
          <a:lstStyle/>
          <a:p>
            <a:pPr>
              <a:lnSpc>
                <a:spcPct val="115000"/>
              </a:lnSpc>
              <a:spcAft>
                <a:spcPts val="1000"/>
              </a:spcAft>
            </a:pPr>
            <a:r>
              <a:rPr lang="fr-B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https://www.youtube.com/watch?v=Z0axOINyyms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546BE52A-89E8-1026-DF57-F6AE5FF443FF}"/>
              </a:ext>
            </a:extLst>
          </p:cNvPr>
          <p:cNvSpPr txBox="1"/>
          <p:nvPr/>
        </p:nvSpPr>
        <p:spPr>
          <a:xfrm>
            <a:off x="4803608" y="5550288"/>
            <a:ext cx="6100010" cy="709490"/>
          </a:xfrm>
          <a:prstGeom prst="rect">
            <a:avLst/>
          </a:prstGeom>
          <a:noFill/>
        </p:spPr>
        <p:txBody>
          <a:bodyPr wrap="square">
            <a:spAutoFit/>
          </a:bodyPr>
          <a:lstStyle/>
          <a:p>
            <a:pPr algn="ctr">
              <a:lnSpc>
                <a:spcPct val="115000"/>
              </a:lnSpc>
              <a:spcAft>
                <a:spcPts val="1000"/>
              </a:spcAft>
            </a:pPr>
            <a:r>
              <a:rPr lang="fr-BE" sz="1800" dirty="0">
                <a:effectLst/>
                <a:latin typeface="Cooper Black" panose="0208090404030B020404" pitchFamily="18" charset="0"/>
                <a:ea typeface="Calibri" panose="020F0502020204030204" pitchFamily="34" charset="0"/>
                <a:cs typeface="Times New Roman" panose="02020603050405020304" pitchFamily="18" charset="0"/>
              </a:rPr>
              <a:t>Relevez les points essentiels qui définissent le climat scolaire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29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texte, carte de visite, logo, Police&#10;&#10;Description générée automatiquement">
            <a:extLst>
              <a:ext uri="{FF2B5EF4-FFF2-40B4-BE49-F238E27FC236}">
                <a16:creationId xmlns:a16="http://schemas.microsoft.com/office/drawing/2014/main" id="{B861A774-4665-EEE6-6564-698B396C429C}"/>
              </a:ext>
            </a:extLst>
          </p:cNvPr>
          <p:cNvPicPr>
            <a:picLocks noChangeAspect="1"/>
          </p:cNvPicPr>
          <p:nvPr/>
        </p:nvPicPr>
        <p:blipFill rotWithShape="1">
          <a:blip r:embed="rId2"/>
          <a:srcRect t="2597"/>
          <a:stretch/>
        </p:blipFill>
        <p:spPr>
          <a:xfrm>
            <a:off x="20" y="10"/>
            <a:ext cx="12191980" cy="6857990"/>
          </a:xfrm>
          <a:prstGeom prst="rect">
            <a:avLst/>
          </a:prstGeom>
        </p:spPr>
      </p:pic>
    </p:spTree>
    <p:extLst>
      <p:ext uri="{BB962C8B-B14F-4D97-AF65-F5344CB8AC3E}">
        <p14:creationId xmlns:p14="http://schemas.microsoft.com/office/powerpoint/2010/main" val="21258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55C1E-C365-52A9-B5ED-B57531DF48FA}"/>
              </a:ext>
            </a:extLst>
          </p:cNvPr>
          <p:cNvSpPr>
            <a:spLocks noGrp="1"/>
          </p:cNvSpPr>
          <p:nvPr>
            <p:ph type="title"/>
          </p:nvPr>
        </p:nvSpPr>
        <p:spPr/>
        <p:txBody>
          <a:bodyPr/>
          <a:lstStyle/>
          <a:p>
            <a:pPr algn="ctr"/>
            <a:r>
              <a:rPr lang="fr-FR" dirty="0"/>
              <a:t>Une vision très systémique</a:t>
            </a:r>
            <a:endParaRPr lang="fr-BE" dirty="0"/>
          </a:p>
        </p:txBody>
      </p:sp>
      <p:sp>
        <p:nvSpPr>
          <p:cNvPr id="4" name="ZoneTexte 3">
            <a:extLst>
              <a:ext uri="{FF2B5EF4-FFF2-40B4-BE49-F238E27FC236}">
                <a16:creationId xmlns:a16="http://schemas.microsoft.com/office/drawing/2014/main" id="{F5BFBAEF-4A61-466D-8D96-A4C2A2A5F67B}"/>
              </a:ext>
            </a:extLst>
          </p:cNvPr>
          <p:cNvSpPr txBox="1"/>
          <p:nvPr/>
        </p:nvSpPr>
        <p:spPr>
          <a:xfrm>
            <a:off x="4397542" y="266110"/>
            <a:ext cx="6100010" cy="1200329"/>
          </a:xfrm>
          <a:prstGeom prst="rect">
            <a:avLst/>
          </a:prstGeom>
          <a:noFill/>
        </p:spPr>
        <p:txBody>
          <a:bodyPr wrap="square">
            <a:spAutoFit/>
          </a:bodyPr>
          <a:lstStyle/>
          <a:p>
            <a:pPr algn="ctr"/>
            <a:r>
              <a:rPr lang="fr-BE" sz="1800" dirty="0">
                <a:effectLst/>
                <a:latin typeface="Arial Nova Cond Light" panose="020B0306020202020204" pitchFamily="34" charset="0"/>
                <a:ea typeface="Calibri" panose="020F0502020204030204" pitchFamily="34" charset="0"/>
                <a:cs typeface="Times New Roman" panose="02020603050405020304" pitchFamily="18" charset="0"/>
              </a:rPr>
              <a:t>« Le travail sur le climat scolaire permet d’améliorer les résultats scolaires, le bien-être des élèves et des personnels, et de diminuer les inégalités scolaires, l’absentéisme, les violences ainsi que le harcèlement » (Dans, 2023).</a:t>
            </a:r>
            <a:endParaRPr lang="fr-BE" dirty="0"/>
          </a:p>
        </p:txBody>
      </p:sp>
      <p:pic>
        <p:nvPicPr>
          <p:cNvPr id="5" name="Image 4" descr="Une image contenant texte, capture d’écran, cercle, diagramme&#10;&#10;Description générée automatiquement">
            <a:extLst>
              <a:ext uri="{FF2B5EF4-FFF2-40B4-BE49-F238E27FC236}">
                <a16:creationId xmlns:a16="http://schemas.microsoft.com/office/drawing/2014/main" id="{60D8F92E-6E26-3A0D-5066-326D23351AA8}"/>
              </a:ext>
            </a:extLst>
          </p:cNvPr>
          <p:cNvPicPr>
            <a:picLocks noChangeAspect="1"/>
          </p:cNvPicPr>
          <p:nvPr/>
        </p:nvPicPr>
        <p:blipFill>
          <a:blip r:embed="rId2"/>
          <a:stretch>
            <a:fillRect/>
          </a:stretch>
        </p:blipFill>
        <p:spPr>
          <a:xfrm>
            <a:off x="4136222" y="1761733"/>
            <a:ext cx="6357319" cy="4492676"/>
          </a:xfrm>
          <a:prstGeom prst="rect">
            <a:avLst/>
          </a:prstGeom>
        </p:spPr>
      </p:pic>
      <p:sp>
        <p:nvSpPr>
          <p:cNvPr id="3" name="Bouton d’action : avant ou précédent 2">
            <a:hlinkClick r:id="" action="ppaction://hlinkshowjump?jump=nextslide" highlightClick="1"/>
            <a:extLst>
              <a:ext uri="{FF2B5EF4-FFF2-40B4-BE49-F238E27FC236}">
                <a16:creationId xmlns:a16="http://schemas.microsoft.com/office/drawing/2014/main" id="{9EC6C7EB-0540-42F1-E1A4-51CE4F279854}"/>
              </a:ext>
            </a:extLst>
          </p:cNvPr>
          <p:cNvSpPr/>
          <p:nvPr/>
        </p:nvSpPr>
        <p:spPr>
          <a:xfrm>
            <a:off x="11165840" y="6004560"/>
            <a:ext cx="436880" cy="39624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79216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62000"/>
            <a:ext cx="4642485" cy="5334000"/>
          </a:xfrm>
          <a:custGeom>
            <a:avLst/>
            <a:gdLst/>
            <a:ahLst/>
            <a:cxnLst/>
            <a:rect l="l" t="t" r="r" b="b"/>
            <a:pathLst>
              <a:path w="4642485" h="5334000">
                <a:moveTo>
                  <a:pt x="4642104" y="0"/>
                </a:moveTo>
                <a:lnTo>
                  <a:pt x="0" y="0"/>
                </a:lnTo>
                <a:lnTo>
                  <a:pt x="0" y="5334000"/>
                </a:lnTo>
                <a:lnTo>
                  <a:pt x="4642104" y="5334000"/>
                </a:lnTo>
                <a:lnTo>
                  <a:pt x="4642104" y="0"/>
                </a:lnTo>
                <a:close/>
              </a:path>
            </a:pathLst>
          </a:custGeom>
          <a:solidFill>
            <a:srgbClr val="1CACE3"/>
          </a:solidFill>
        </p:spPr>
        <p:txBody>
          <a:bodyPr wrap="square" lIns="0" tIns="0" rIns="0" bIns="0" rtlCol="0"/>
          <a:lstStyle/>
          <a:p>
            <a:endParaRPr/>
          </a:p>
        </p:txBody>
      </p:sp>
      <p:sp>
        <p:nvSpPr>
          <p:cNvPr id="3" name="object 3"/>
          <p:cNvSpPr txBox="1"/>
          <p:nvPr/>
        </p:nvSpPr>
        <p:spPr>
          <a:xfrm>
            <a:off x="1121460" y="2408377"/>
            <a:ext cx="3116148" cy="2096728"/>
          </a:xfrm>
          <a:prstGeom prst="rect">
            <a:avLst/>
          </a:prstGeom>
        </p:spPr>
        <p:txBody>
          <a:bodyPr vert="horz" wrap="square" lIns="0" tIns="95250" rIns="0" bIns="0" rtlCol="0">
            <a:spAutoFit/>
          </a:bodyPr>
          <a:lstStyle/>
          <a:p>
            <a:pPr marL="97790" marR="5080" indent="-85725" algn="ctr">
              <a:lnSpc>
                <a:spcPts val="5190"/>
              </a:lnSpc>
              <a:spcBef>
                <a:spcPts val="750"/>
              </a:spcBef>
            </a:pPr>
            <a:r>
              <a:rPr lang="fr-FR" sz="4800" spc="-100" dirty="0">
                <a:solidFill>
                  <a:srgbClr val="FFFFFF"/>
                </a:solidFill>
                <a:latin typeface="Corbel"/>
                <a:cs typeface="Corbel"/>
              </a:rPr>
              <a:t>III.</a:t>
            </a:r>
            <a:r>
              <a:rPr sz="4800" spc="-100" dirty="0" err="1">
                <a:solidFill>
                  <a:srgbClr val="FFFFFF"/>
                </a:solidFill>
                <a:latin typeface="Corbel"/>
                <a:cs typeface="Corbel"/>
              </a:rPr>
              <a:t>Ag</a:t>
            </a:r>
            <a:r>
              <a:rPr sz="4800" spc="-110" dirty="0" err="1">
                <a:solidFill>
                  <a:srgbClr val="FFFFFF"/>
                </a:solidFill>
                <a:latin typeface="Corbel"/>
                <a:cs typeface="Corbel"/>
              </a:rPr>
              <a:t>i</a:t>
            </a:r>
            <a:r>
              <a:rPr sz="4800" dirty="0" err="1">
                <a:solidFill>
                  <a:srgbClr val="FFFFFF"/>
                </a:solidFill>
                <a:latin typeface="Corbel"/>
                <a:cs typeface="Corbel"/>
              </a:rPr>
              <a:t>r</a:t>
            </a:r>
            <a:r>
              <a:rPr sz="4800" spc="-195" dirty="0">
                <a:solidFill>
                  <a:srgbClr val="FFFFFF"/>
                </a:solidFill>
                <a:latin typeface="Corbel"/>
                <a:cs typeface="Corbel"/>
              </a:rPr>
              <a:t> </a:t>
            </a:r>
            <a:r>
              <a:rPr sz="4800" spc="-95" dirty="0">
                <a:solidFill>
                  <a:srgbClr val="FFFFFF"/>
                </a:solidFill>
                <a:latin typeface="Corbel"/>
                <a:cs typeface="Corbel"/>
              </a:rPr>
              <a:t>s</a:t>
            </a:r>
            <a:r>
              <a:rPr sz="4800" spc="-85" dirty="0">
                <a:solidFill>
                  <a:srgbClr val="FFFFFF"/>
                </a:solidFill>
                <a:latin typeface="Corbel"/>
                <a:cs typeface="Corbel"/>
              </a:rPr>
              <a:t>u</a:t>
            </a:r>
            <a:r>
              <a:rPr sz="4800" dirty="0">
                <a:solidFill>
                  <a:srgbClr val="FFFFFF"/>
                </a:solidFill>
                <a:latin typeface="Corbel"/>
                <a:cs typeface="Corbel"/>
              </a:rPr>
              <a:t>r</a:t>
            </a:r>
            <a:r>
              <a:rPr sz="4800" spc="-220" dirty="0">
                <a:solidFill>
                  <a:srgbClr val="FFFFFF"/>
                </a:solidFill>
                <a:latin typeface="Corbel"/>
                <a:cs typeface="Corbel"/>
              </a:rPr>
              <a:t> </a:t>
            </a:r>
            <a:r>
              <a:rPr sz="4800" spc="-110" dirty="0">
                <a:solidFill>
                  <a:srgbClr val="FFFFFF"/>
                </a:solidFill>
                <a:latin typeface="Corbel"/>
                <a:cs typeface="Corbel"/>
              </a:rPr>
              <a:t>l</a:t>
            </a:r>
            <a:r>
              <a:rPr sz="4800" dirty="0">
                <a:solidFill>
                  <a:srgbClr val="FFFFFF"/>
                </a:solidFill>
                <a:latin typeface="Corbel"/>
                <a:cs typeface="Corbel"/>
              </a:rPr>
              <a:t>e  </a:t>
            </a:r>
            <a:r>
              <a:rPr sz="4800" spc="-90" dirty="0" err="1">
                <a:solidFill>
                  <a:srgbClr val="FFFFFF"/>
                </a:solidFill>
                <a:latin typeface="Corbel"/>
                <a:cs typeface="Corbel"/>
              </a:rPr>
              <a:t>c</a:t>
            </a:r>
            <a:r>
              <a:rPr sz="4800" spc="-110" dirty="0" err="1">
                <a:solidFill>
                  <a:srgbClr val="FFFFFF"/>
                </a:solidFill>
                <a:latin typeface="Corbel"/>
                <a:cs typeface="Corbel"/>
              </a:rPr>
              <a:t>li</a:t>
            </a:r>
            <a:r>
              <a:rPr sz="4800" spc="-90" dirty="0" err="1">
                <a:solidFill>
                  <a:srgbClr val="FFFFFF"/>
                </a:solidFill>
                <a:latin typeface="Corbel"/>
                <a:cs typeface="Corbel"/>
              </a:rPr>
              <a:t>m</a:t>
            </a:r>
            <a:r>
              <a:rPr sz="4800" spc="-95" dirty="0" err="1">
                <a:solidFill>
                  <a:srgbClr val="FFFFFF"/>
                </a:solidFill>
                <a:latin typeface="Corbel"/>
                <a:cs typeface="Corbel"/>
              </a:rPr>
              <a:t>a</a:t>
            </a:r>
            <a:r>
              <a:rPr sz="4800" dirty="0" err="1">
                <a:solidFill>
                  <a:srgbClr val="FFFFFF"/>
                </a:solidFill>
                <a:latin typeface="Corbel"/>
                <a:cs typeface="Corbel"/>
              </a:rPr>
              <a:t>t</a:t>
            </a:r>
            <a:r>
              <a:rPr sz="4800" spc="-229" dirty="0">
                <a:solidFill>
                  <a:srgbClr val="FFFFFF"/>
                </a:solidFill>
                <a:latin typeface="Corbel"/>
                <a:cs typeface="Corbel"/>
              </a:rPr>
              <a:t> </a:t>
            </a:r>
            <a:r>
              <a:rPr lang="fr-FR" sz="4800" spc="-100" dirty="0">
                <a:solidFill>
                  <a:srgbClr val="FFFFFF"/>
                </a:solidFill>
                <a:latin typeface="Corbel"/>
                <a:cs typeface="Corbel"/>
              </a:rPr>
              <a:t>scolaire</a:t>
            </a:r>
            <a:r>
              <a:rPr sz="4800" spc="-85" dirty="0">
                <a:solidFill>
                  <a:srgbClr val="FFFFFF"/>
                </a:solidFill>
                <a:latin typeface="Corbel"/>
                <a:cs typeface="Corbel"/>
              </a:rPr>
              <a:t>…</a:t>
            </a:r>
            <a:endParaRPr sz="4800" dirty="0">
              <a:latin typeface="Corbel"/>
              <a:cs typeface="Corbel"/>
            </a:endParaRPr>
          </a:p>
        </p:txBody>
      </p:sp>
      <p:pic>
        <p:nvPicPr>
          <p:cNvPr id="4" name="object 4"/>
          <p:cNvPicPr/>
          <p:nvPr/>
        </p:nvPicPr>
        <p:blipFill>
          <a:blip r:embed="rId2" cstate="print"/>
          <a:stretch>
            <a:fillRect/>
          </a:stretch>
        </p:blipFill>
        <p:spPr>
          <a:xfrm>
            <a:off x="5120640" y="759015"/>
            <a:ext cx="6367145" cy="5330825"/>
          </a:xfrm>
          <a:prstGeom prst="rect">
            <a:avLst/>
          </a:prstGeom>
        </p:spPr>
      </p:pic>
      <p:sp>
        <p:nvSpPr>
          <p:cNvPr id="5" name="object 5"/>
          <p:cNvSpPr/>
          <p:nvPr/>
        </p:nvSpPr>
        <p:spPr>
          <a:xfrm>
            <a:off x="11817095" y="758951"/>
            <a:ext cx="375285" cy="5331460"/>
          </a:xfrm>
          <a:custGeom>
            <a:avLst/>
            <a:gdLst/>
            <a:ahLst/>
            <a:cxnLst/>
            <a:rect l="l" t="t" r="r" b="b"/>
            <a:pathLst>
              <a:path w="375284" h="5331460">
                <a:moveTo>
                  <a:pt x="0" y="5330952"/>
                </a:moveTo>
                <a:lnTo>
                  <a:pt x="374903" y="5330952"/>
                </a:lnTo>
                <a:lnTo>
                  <a:pt x="374903" y="0"/>
                </a:lnTo>
                <a:lnTo>
                  <a:pt x="0" y="0"/>
                </a:lnTo>
                <a:lnTo>
                  <a:pt x="0" y="5330952"/>
                </a:lnTo>
                <a:close/>
              </a:path>
            </a:pathLst>
          </a:custGeom>
          <a:solidFill>
            <a:srgbClr val="C7C7C7">
              <a:alpha val="49803"/>
            </a:srgbClr>
          </a:solidFill>
        </p:spPr>
        <p:txBody>
          <a:bodyPr wrap="square" lIns="0" tIns="0" rIns="0" bIns="0" rtlCol="0"/>
          <a:lstStyle/>
          <a:p>
            <a:endParaRPr/>
          </a:p>
        </p:txBody>
      </p:sp>
      <p:sp>
        <p:nvSpPr>
          <p:cNvPr id="6" name="object 6"/>
          <p:cNvSpPr txBox="1"/>
          <p:nvPr/>
        </p:nvSpPr>
        <p:spPr>
          <a:xfrm>
            <a:off x="8812782" y="4708397"/>
            <a:ext cx="2448775" cy="996427"/>
          </a:xfrm>
          <a:prstGeom prst="rect">
            <a:avLst/>
          </a:prstGeom>
        </p:spPr>
        <p:txBody>
          <a:bodyPr vert="horz" wrap="square" lIns="0" tIns="11430" rIns="0" bIns="0" rtlCol="0">
            <a:spAutoFit/>
          </a:bodyPr>
          <a:lstStyle/>
          <a:p>
            <a:pPr marL="12700" algn="ctr">
              <a:lnSpc>
                <a:spcPct val="100000"/>
              </a:lnSpc>
              <a:spcBef>
                <a:spcPts val="90"/>
              </a:spcBef>
            </a:pPr>
            <a:r>
              <a:rPr sz="3200" spc="-25" dirty="0" err="1">
                <a:latin typeface="Corbel"/>
                <a:cs typeface="Corbel"/>
              </a:rPr>
              <a:t>Pourquoi</a:t>
            </a:r>
            <a:r>
              <a:rPr lang="fr-FR" sz="3200" spc="-25" dirty="0">
                <a:latin typeface="Corbel"/>
                <a:cs typeface="Corbel"/>
              </a:rPr>
              <a:t> et comment</a:t>
            </a:r>
            <a:r>
              <a:rPr sz="3200" spc="-45" dirty="0">
                <a:latin typeface="Corbel"/>
                <a:cs typeface="Corbel"/>
              </a:rPr>
              <a:t> </a:t>
            </a:r>
            <a:r>
              <a:rPr sz="3200" spc="-5" dirty="0">
                <a:latin typeface="Corbel"/>
                <a:cs typeface="Corbel"/>
              </a:rPr>
              <a:t>?</a:t>
            </a:r>
            <a:endParaRPr sz="3200" dirty="0">
              <a:latin typeface="Corbel"/>
              <a:cs typeface="Corbel"/>
            </a:endParaRPr>
          </a:p>
        </p:txBody>
      </p:sp>
    </p:spTree>
    <p:extLst>
      <p:ext uri="{BB962C8B-B14F-4D97-AF65-F5344CB8AC3E}">
        <p14:creationId xmlns:p14="http://schemas.microsoft.com/office/powerpoint/2010/main" val="50632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5F190-D382-5148-A776-452111F417AD}"/>
              </a:ext>
            </a:extLst>
          </p:cNvPr>
          <p:cNvSpPr>
            <a:spLocks noGrp="1"/>
          </p:cNvSpPr>
          <p:nvPr>
            <p:ph type="title"/>
          </p:nvPr>
        </p:nvSpPr>
        <p:spPr>
          <a:xfrm>
            <a:off x="0" y="604380"/>
            <a:ext cx="3532093" cy="5670913"/>
          </a:xfrm>
          <a:custGeom>
            <a:avLst/>
            <a:gdLst>
              <a:gd name="connsiteX0" fmla="*/ 0 w 3532093"/>
              <a:gd name="connsiteY0" fmla="*/ 0 h 5670913"/>
              <a:gd name="connsiteX1" fmla="*/ 624003 w 3532093"/>
              <a:gd name="connsiteY1" fmla="*/ 0 h 5670913"/>
              <a:gd name="connsiteX2" fmla="*/ 1283327 w 3532093"/>
              <a:gd name="connsiteY2" fmla="*/ 0 h 5670913"/>
              <a:gd name="connsiteX3" fmla="*/ 1801367 w 3532093"/>
              <a:gd name="connsiteY3" fmla="*/ 0 h 5670913"/>
              <a:gd name="connsiteX4" fmla="*/ 2425371 w 3532093"/>
              <a:gd name="connsiteY4" fmla="*/ 0 h 5670913"/>
              <a:gd name="connsiteX5" fmla="*/ 2943411 w 3532093"/>
              <a:gd name="connsiteY5" fmla="*/ 0 h 5670913"/>
              <a:gd name="connsiteX6" fmla="*/ 3532093 w 3532093"/>
              <a:gd name="connsiteY6" fmla="*/ 0 h 5670913"/>
              <a:gd name="connsiteX7" fmla="*/ 3532093 w 3532093"/>
              <a:gd name="connsiteY7" fmla="*/ 623800 h 5670913"/>
              <a:gd name="connsiteX8" fmla="*/ 3532093 w 3532093"/>
              <a:gd name="connsiteY8" fmla="*/ 1077473 h 5670913"/>
              <a:gd name="connsiteX9" fmla="*/ 3532093 w 3532093"/>
              <a:gd name="connsiteY9" fmla="*/ 1757983 h 5670913"/>
              <a:gd name="connsiteX10" fmla="*/ 3532093 w 3532093"/>
              <a:gd name="connsiteY10" fmla="*/ 2325074 h 5670913"/>
              <a:gd name="connsiteX11" fmla="*/ 3532093 w 3532093"/>
              <a:gd name="connsiteY11" fmla="*/ 3005584 h 5670913"/>
              <a:gd name="connsiteX12" fmla="*/ 3532093 w 3532093"/>
              <a:gd name="connsiteY12" fmla="*/ 3629384 h 5670913"/>
              <a:gd name="connsiteX13" fmla="*/ 3532093 w 3532093"/>
              <a:gd name="connsiteY13" fmla="*/ 4139766 h 5670913"/>
              <a:gd name="connsiteX14" fmla="*/ 3532093 w 3532093"/>
              <a:gd name="connsiteY14" fmla="*/ 4763567 h 5670913"/>
              <a:gd name="connsiteX15" fmla="*/ 3532093 w 3532093"/>
              <a:gd name="connsiteY15" fmla="*/ 5670913 h 5670913"/>
              <a:gd name="connsiteX16" fmla="*/ 2943411 w 3532093"/>
              <a:gd name="connsiteY16" fmla="*/ 5670913 h 5670913"/>
              <a:gd name="connsiteX17" fmla="*/ 2284087 w 3532093"/>
              <a:gd name="connsiteY17" fmla="*/ 5670913 h 5670913"/>
              <a:gd name="connsiteX18" fmla="*/ 1624763 w 3532093"/>
              <a:gd name="connsiteY18" fmla="*/ 5670913 h 5670913"/>
              <a:gd name="connsiteX19" fmla="*/ 1000760 w 3532093"/>
              <a:gd name="connsiteY19" fmla="*/ 5670913 h 5670913"/>
              <a:gd name="connsiteX20" fmla="*/ 0 w 3532093"/>
              <a:gd name="connsiteY20" fmla="*/ 5670913 h 5670913"/>
              <a:gd name="connsiteX21" fmla="*/ 0 w 3532093"/>
              <a:gd name="connsiteY21" fmla="*/ 5047113 h 5670913"/>
              <a:gd name="connsiteX22" fmla="*/ 0 w 3532093"/>
              <a:gd name="connsiteY22" fmla="*/ 4480021 h 5670913"/>
              <a:gd name="connsiteX23" fmla="*/ 0 w 3532093"/>
              <a:gd name="connsiteY23" fmla="*/ 3912930 h 5670913"/>
              <a:gd name="connsiteX24" fmla="*/ 0 w 3532093"/>
              <a:gd name="connsiteY24" fmla="*/ 3345839 h 5670913"/>
              <a:gd name="connsiteX25" fmla="*/ 0 w 3532093"/>
              <a:gd name="connsiteY25" fmla="*/ 2948875 h 5670913"/>
              <a:gd name="connsiteX26" fmla="*/ 0 w 3532093"/>
              <a:gd name="connsiteY26" fmla="*/ 2325074 h 5670913"/>
              <a:gd name="connsiteX27" fmla="*/ 0 w 3532093"/>
              <a:gd name="connsiteY27" fmla="*/ 1928110 h 5670913"/>
              <a:gd name="connsiteX28" fmla="*/ 0 w 3532093"/>
              <a:gd name="connsiteY28" fmla="*/ 1361019 h 5670913"/>
              <a:gd name="connsiteX29" fmla="*/ 0 w 3532093"/>
              <a:gd name="connsiteY29" fmla="*/ 680510 h 5670913"/>
              <a:gd name="connsiteX30" fmla="*/ 0 w 3532093"/>
              <a:gd name="connsiteY30" fmla="*/ 0 h 567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2093" h="5670913" fill="none" extrusionOk="0">
                <a:moveTo>
                  <a:pt x="0" y="0"/>
                </a:moveTo>
                <a:cubicBezTo>
                  <a:pt x="274385" y="-18081"/>
                  <a:pt x="369148" y="14622"/>
                  <a:pt x="624003" y="0"/>
                </a:cubicBezTo>
                <a:cubicBezTo>
                  <a:pt x="878858" y="-14622"/>
                  <a:pt x="995324" y="12514"/>
                  <a:pt x="1283327" y="0"/>
                </a:cubicBezTo>
                <a:cubicBezTo>
                  <a:pt x="1571330" y="-12514"/>
                  <a:pt x="1577479" y="29534"/>
                  <a:pt x="1801367" y="0"/>
                </a:cubicBezTo>
                <a:cubicBezTo>
                  <a:pt x="2025255" y="-29534"/>
                  <a:pt x="2191453" y="30050"/>
                  <a:pt x="2425371" y="0"/>
                </a:cubicBezTo>
                <a:cubicBezTo>
                  <a:pt x="2659289" y="-30050"/>
                  <a:pt x="2686319" y="42029"/>
                  <a:pt x="2943411" y="0"/>
                </a:cubicBezTo>
                <a:cubicBezTo>
                  <a:pt x="3200503" y="-42029"/>
                  <a:pt x="3371251" y="69000"/>
                  <a:pt x="3532093" y="0"/>
                </a:cubicBezTo>
                <a:cubicBezTo>
                  <a:pt x="3603058" y="301000"/>
                  <a:pt x="3470101" y="347484"/>
                  <a:pt x="3532093" y="623800"/>
                </a:cubicBezTo>
                <a:cubicBezTo>
                  <a:pt x="3594085" y="900116"/>
                  <a:pt x="3502071" y="963262"/>
                  <a:pt x="3532093" y="1077473"/>
                </a:cubicBezTo>
                <a:cubicBezTo>
                  <a:pt x="3562115" y="1191684"/>
                  <a:pt x="3485021" y="1462485"/>
                  <a:pt x="3532093" y="1757983"/>
                </a:cubicBezTo>
                <a:cubicBezTo>
                  <a:pt x="3579165" y="2053481"/>
                  <a:pt x="3518340" y="2115691"/>
                  <a:pt x="3532093" y="2325074"/>
                </a:cubicBezTo>
                <a:cubicBezTo>
                  <a:pt x="3545846" y="2534457"/>
                  <a:pt x="3457306" y="2777831"/>
                  <a:pt x="3532093" y="3005584"/>
                </a:cubicBezTo>
                <a:cubicBezTo>
                  <a:pt x="3606880" y="3233337"/>
                  <a:pt x="3525952" y="3400912"/>
                  <a:pt x="3532093" y="3629384"/>
                </a:cubicBezTo>
                <a:cubicBezTo>
                  <a:pt x="3538234" y="3857856"/>
                  <a:pt x="3514254" y="4023936"/>
                  <a:pt x="3532093" y="4139766"/>
                </a:cubicBezTo>
                <a:cubicBezTo>
                  <a:pt x="3549932" y="4255596"/>
                  <a:pt x="3488999" y="4625020"/>
                  <a:pt x="3532093" y="4763567"/>
                </a:cubicBezTo>
                <a:cubicBezTo>
                  <a:pt x="3575187" y="4902114"/>
                  <a:pt x="3502780" y="5446369"/>
                  <a:pt x="3532093" y="5670913"/>
                </a:cubicBezTo>
                <a:cubicBezTo>
                  <a:pt x="3270820" y="5736493"/>
                  <a:pt x="3219718" y="5642515"/>
                  <a:pt x="2943411" y="5670913"/>
                </a:cubicBezTo>
                <a:cubicBezTo>
                  <a:pt x="2667104" y="5699311"/>
                  <a:pt x="2565141" y="5650907"/>
                  <a:pt x="2284087" y="5670913"/>
                </a:cubicBezTo>
                <a:cubicBezTo>
                  <a:pt x="2003033" y="5690919"/>
                  <a:pt x="1812640" y="5594075"/>
                  <a:pt x="1624763" y="5670913"/>
                </a:cubicBezTo>
                <a:cubicBezTo>
                  <a:pt x="1436886" y="5747751"/>
                  <a:pt x="1309260" y="5648287"/>
                  <a:pt x="1000760" y="5670913"/>
                </a:cubicBezTo>
                <a:cubicBezTo>
                  <a:pt x="692260" y="5693539"/>
                  <a:pt x="230523" y="5640243"/>
                  <a:pt x="0" y="5670913"/>
                </a:cubicBezTo>
                <a:cubicBezTo>
                  <a:pt x="-16892" y="5362836"/>
                  <a:pt x="37461" y="5347338"/>
                  <a:pt x="0" y="5047113"/>
                </a:cubicBezTo>
                <a:cubicBezTo>
                  <a:pt x="-37461" y="4746888"/>
                  <a:pt x="20685" y="4705914"/>
                  <a:pt x="0" y="4480021"/>
                </a:cubicBezTo>
                <a:cubicBezTo>
                  <a:pt x="-20685" y="4254128"/>
                  <a:pt x="54168" y="4086899"/>
                  <a:pt x="0" y="3912930"/>
                </a:cubicBezTo>
                <a:cubicBezTo>
                  <a:pt x="-54168" y="3738961"/>
                  <a:pt x="35988" y="3585878"/>
                  <a:pt x="0" y="3345839"/>
                </a:cubicBezTo>
                <a:cubicBezTo>
                  <a:pt x="-35988" y="3105800"/>
                  <a:pt x="42314" y="3126295"/>
                  <a:pt x="0" y="2948875"/>
                </a:cubicBezTo>
                <a:cubicBezTo>
                  <a:pt x="-42314" y="2771455"/>
                  <a:pt x="17294" y="2526338"/>
                  <a:pt x="0" y="2325074"/>
                </a:cubicBezTo>
                <a:cubicBezTo>
                  <a:pt x="-17294" y="2123810"/>
                  <a:pt x="46068" y="2083249"/>
                  <a:pt x="0" y="1928110"/>
                </a:cubicBezTo>
                <a:cubicBezTo>
                  <a:pt x="-46068" y="1772971"/>
                  <a:pt x="29762" y="1604355"/>
                  <a:pt x="0" y="1361019"/>
                </a:cubicBezTo>
                <a:cubicBezTo>
                  <a:pt x="-29762" y="1117683"/>
                  <a:pt x="17686" y="982486"/>
                  <a:pt x="0" y="680510"/>
                </a:cubicBezTo>
                <a:cubicBezTo>
                  <a:pt x="-17686" y="378534"/>
                  <a:pt x="44973" y="205243"/>
                  <a:pt x="0" y="0"/>
                </a:cubicBezTo>
                <a:close/>
              </a:path>
              <a:path w="3532093" h="5670913" stroke="0" extrusionOk="0">
                <a:moveTo>
                  <a:pt x="0" y="0"/>
                </a:moveTo>
                <a:cubicBezTo>
                  <a:pt x="133418" y="-65556"/>
                  <a:pt x="364036" y="49772"/>
                  <a:pt x="553361" y="0"/>
                </a:cubicBezTo>
                <a:cubicBezTo>
                  <a:pt x="742686" y="-49772"/>
                  <a:pt x="912930" y="13414"/>
                  <a:pt x="1036081" y="0"/>
                </a:cubicBezTo>
                <a:cubicBezTo>
                  <a:pt x="1159232" y="-13414"/>
                  <a:pt x="1518671" y="48399"/>
                  <a:pt x="1695405" y="0"/>
                </a:cubicBezTo>
                <a:cubicBezTo>
                  <a:pt x="1872139" y="-48399"/>
                  <a:pt x="2006660" y="65282"/>
                  <a:pt x="2248766" y="0"/>
                </a:cubicBezTo>
                <a:cubicBezTo>
                  <a:pt x="2490872" y="-65282"/>
                  <a:pt x="2613753" y="60492"/>
                  <a:pt x="2802127" y="0"/>
                </a:cubicBezTo>
                <a:cubicBezTo>
                  <a:pt x="2990501" y="-60492"/>
                  <a:pt x="3304284" y="11949"/>
                  <a:pt x="3532093" y="0"/>
                </a:cubicBezTo>
                <a:cubicBezTo>
                  <a:pt x="3539872" y="195635"/>
                  <a:pt x="3505812" y="344380"/>
                  <a:pt x="3532093" y="453673"/>
                </a:cubicBezTo>
                <a:cubicBezTo>
                  <a:pt x="3558374" y="562966"/>
                  <a:pt x="3478883" y="755970"/>
                  <a:pt x="3532093" y="1020764"/>
                </a:cubicBezTo>
                <a:cubicBezTo>
                  <a:pt x="3585303" y="1285558"/>
                  <a:pt x="3479706" y="1335393"/>
                  <a:pt x="3532093" y="1474437"/>
                </a:cubicBezTo>
                <a:cubicBezTo>
                  <a:pt x="3584480" y="1613481"/>
                  <a:pt x="3516025" y="1756763"/>
                  <a:pt x="3532093" y="1928110"/>
                </a:cubicBezTo>
                <a:cubicBezTo>
                  <a:pt x="3548161" y="2099457"/>
                  <a:pt x="3492753" y="2282754"/>
                  <a:pt x="3532093" y="2495202"/>
                </a:cubicBezTo>
                <a:cubicBezTo>
                  <a:pt x="3571433" y="2707650"/>
                  <a:pt x="3499727" y="2847073"/>
                  <a:pt x="3532093" y="3119002"/>
                </a:cubicBezTo>
                <a:cubicBezTo>
                  <a:pt x="3564459" y="3390931"/>
                  <a:pt x="3521781" y="3380922"/>
                  <a:pt x="3532093" y="3515966"/>
                </a:cubicBezTo>
                <a:cubicBezTo>
                  <a:pt x="3542405" y="3651010"/>
                  <a:pt x="3505317" y="3958519"/>
                  <a:pt x="3532093" y="4083057"/>
                </a:cubicBezTo>
                <a:cubicBezTo>
                  <a:pt x="3558869" y="4207595"/>
                  <a:pt x="3520194" y="4522584"/>
                  <a:pt x="3532093" y="4650149"/>
                </a:cubicBezTo>
                <a:cubicBezTo>
                  <a:pt x="3543992" y="4777714"/>
                  <a:pt x="3462552" y="5353691"/>
                  <a:pt x="3532093" y="5670913"/>
                </a:cubicBezTo>
                <a:cubicBezTo>
                  <a:pt x="3275221" y="5720745"/>
                  <a:pt x="3140264" y="5653870"/>
                  <a:pt x="2908090" y="5670913"/>
                </a:cubicBezTo>
                <a:cubicBezTo>
                  <a:pt x="2675916" y="5687956"/>
                  <a:pt x="2518591" y="5654338"/>
                  <a:pt x="2319408" y="5670913"/>
                </a:cubicBezTo>
                <a:cubicBezTo>
                  <a:pt x="2120225" y="5687488"/>
                  <a:pt x="1999156" y="5642737"/>
                  <a:pt x="1836688" y="5670913"/>
                </a:cubicBezTo>
                <a:cubicBezTo>
                  <a:pt x="1674220" y="5699089"/>
                  <a:pt x="1474110" y="5635415"/>
                  <a:pt x="1318648" y="5670913"/>
                </a:cubicBezTo>
                <a:cubicBezTo>
                  <a:pt x="1163186" y="5706411"/>
                  <a:pt x="847394" y="5613954"/>
                  <a:pt x="659324" y="5670913"/>
                </a:cubicBezTo>
                <a:cubicBezTo>
                  <a:pt x="471254" y="5727872"/>
                  <a:pt x="328446" y="5596458"/>
                  <a:pt x="0" y="5670913"/>
                </a:cubicBezTo>
                <a:cubicBezTo>
                  <a:pt x="-8492" y="5515619"/>
                  <a:pt x="35604" y="5347551"/>
                  <a:pt x="0" y="5217240"/>
                </a:cubicBezTo>
                <a:cubicBezTo>
                  <a:pt x="-35604" y="5086929"/>
                  <a:pt x="57261" y="4942122"/>
                  <a:pt x="0" y="4706858"/>
                </a:cubicBezTo>
                <a:cubicBezTo>
                  <a:pt x="-57261" y="4471594"/>
                  <a:pt x="8171" y="4439975"/>
                  <a:pt x="0" y="4309894"/>
                </a:cubicBezTo>
                <a:cubicBezTo>
                  <a:pt x="-8171" y="4179813"/>
                  <a:pt x="32113" y="4086305"/>
                  <a:pt x="0" y="3912930"/>
                </a:cubicBezTo>
                <a:cubicBezTo>
                  <a:pt x="-32113" y="3739555"/>
                  <a:pt x="15676" y="3449053"/>
                  <a:pt x="0" y="3289130"/>
                </a:cubicBezTo>
                <a:cubicBezTo>
                  <a:pt x="-15676" y="3129207"/>
                  <a:pt x="20810" y="2980676"/>
                  <a:pt x="0" y="2835457"/>
                </a:cubicBezTo>
                <a:cubicBezTo>
                  <a:pt x="-20810" y="2690238"/>
                  <a:pt x="23119" y="2489447"/>
                  <a:pt x="0" y="2154947"/>
                </a:cubicBezTo>
                <a:cubicBezTo>
                  <a:pt x="-23119" y="1820447"/>
                  <a:pt x="19909" y="1827610"/>
                  <a:pt x="0" y="1644565"/>
                </a:cubicBezTo>
                <a:cubicBezTo>
                  <a:pt x="-19909" y="1461520"/>
                  <a:pt x="30847" y="1364089"/>
                  <a:pt x="0" y="1247601"/>
                </a:cubicBezTo>
                <a:cubicBezTo>
                  <a:pt x="-30847" y="1131113"/>
                  <a:pt x="50806" y="766451"/>
                  <a:pt x="0" y="623800"/>
                </a:cubicBezTo>
                <a:cubicBezTo>
                  <a:pt x="-50806" y="481149"/>
                  <a:pt x="31352" y="227965"/>
                  <a:pt x="0" y="0"/>
                </a:cubicBezTo>
                <a:close/>
              </a:path>
            </a:pathLst>
          </a:custGeom>
          <a:solidFill>
            <a:schemeClr val="bg1"/>
          </a:solidFill>
          <a:ln w="69850" cmpd="sng">
            <a:solidFill>
              <a:schemeClr val="tx1"/>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endParaRPr lang="fr-FR" sz="3200" dirty="0"/>
          </a:p>
        </p:txBody>
      </p:sp>
      <p:pic>
        <p:nvPicPr>
          <p:cNvPr id="4" name="Image 3">
            <a:extLst>
              <a:ext uri="{FF2B5EF4-FFF2-40B4-BE49-F238E27FC236}">
                <a16:creationId xmlns:a16="http://schemas.microsoft.com/office/drawing/2014/main" id="{62C2E073-E1F0-CB82-523A-68FF2D6A94C4}"/>
              </a:ext>
            </a:extLst>
          </p:cNvPr>
          <p:cNvPicPr>
            <a:picLocks noChangeAspect="1"/>
          </p:cNvPicPr>
          <p:nvPr/>
        </p:nvPicPr>
        <p:blipFill>
          <a:blip r:embed="rId3"/>
          <a:stretch>
            <a:fillRect/>
          </a:stretch>
        </p:blipFill>
        <p:spPr>
          <a:xfrm>
            <a:off x="252919" y="2022226"/>
            <a:ext cx="2804403" cy="2804403"/>
          </a:xfrm>
          <a:prstGeom prst="rect">
            <a:avLst/>
          </a:prstGeom>
        </p:spPr>
      </p:pic>
      <p:sp>
        <p:nvSpPr>
          <p:cNvPr id="3" name="Espace réservé du contenu 2">
            <a:extLst>
              <a:ext uri="{FF2B5EF4-FFF2-40B4-BE49-F238E27FC236}">
                <a16:creationId xmlns:a16="http://schemas.microsoft.com/office/drawing/2014/main" id="{C0B0BD78-257B-734C-A07E-8F88DCCC7D2C}"/>
              </a:ext>
            </a:extLst>
          </p:cNvPr>
          <p:cNvSpPr>
            <a:spLocks noGrp="1"/>
          </p:cNvSpPr>
          <p:nvPr>
            <p:ph idx="1"/>
          </p:nvPr>
        </p:nvSpPr>
        <p:spPr/>
        <p:txBody>
          <a:bodyPr>
            <a:noAutofit/>
          </a:bodyPr>
          <a:lstStyle/>
          <a:p>
            <a:pPr>
              <a:lnSpc>
                <a:spcPct val="150000"/>
              </a:lnSpc>
            </a:pPr>
            <a:r>
              <a:rPr lang="fr-FR" sz="2400" dirty="0"/>
              <a:t>Améliorer les résultats des élèves</a:t>
            </a:r>
          </a:p>
          <a:p>
            <a:pPr>
              <a:lnSpc>
                <a:spcPct val="150000"/>
              </a:lnSpc>
            </a:pPr>
            <a:r>
              <a:rPr lang="fr-FR" sz="2400" dirty="0"/>
              <a:t>Réduire les inégalités scolaires</a:t>
            </a:r>
          </a:p>
          <a:p>
            <a:pPr>
              <a:lnSpc>
                <a:spcPct val="150000"/>
              </a:lnSpc>
            </a:pPr>
            <a:r>
              <a:rPr lang="fr-FR" sz="2400" dirty="0"/>
              <a:t>Faire baisser la victimisation</a:t>
            </a:r>
          </a:p>
          <a:p>
            <a:pPr>
              <a:lnSpc>
                <a:spcPct val="150000"/>
              </a:lnSpc>
            </a:pPr>
            <a:r>
              <a:rPr lang="fr-FR" sz="2400" dirty="0"/>
              <a:t>Améliorer le moral des élèves et des enseignants</a:t>
            </a:r>
          </a:p>
          <a:p>
            <a:pPr>
              <a:lnSpc>
                <a:spcPct val="150000"/>
              </a:lnSpc>
            </a:pPr>
            <a:r>
              <a:rPr lang="fr-FR" sz="2400" dirty="0"/>
              <a:t>Rassurer et impliquer les familles</a:t>
            </a:r>
          </a:p>
          <a:p>
            <a:pPr>
              <a:lnSpc>
                <a:spcPct val="150000"/>
              </a:lnSpc>
            </a:pPr>
            <a:r>
              <a:rPr lang="fr-FR" sz="2400" dirty="0"/>
              <a:t>Réduire les problèmes de discipline</a:t>
            </a:r>
          </a:p>
          <a:p>
            <a:pPr>
              <a:lnSpc>
                <a:spcPct val="100000"/>
              </a:lnSpc>
            </a:pPr>
            <a:r>
              <a:rPr lang="fr-FR" sz="2400" dirty="0"/>
              <a:t>Faire baisser le taux d’absentéisme et de décrochage scolaire</a:t>
            </a:r>
          </a:p>
        </p:txBody>
      </p:sp>
      <p:sp>
        <p:nvSpPr>
          <p:cNvPr id="6" name="ZoneTexte 5">
            <a:extLst>
              <a:ext uri="{FF2B5EF4-FFF2-40B4-BE49-F238E27FC236}">
                <a16:creationId xmlns:a16="http://schemas.microsoft.com/office/drawing/2014/main" id="{4F18FD14-B079-6610-7821-355F2A2BAD00}"/>
              </a:ext>
            </a:extLst>
          </p:cNvPr>
          <p:cNvSpPr txBox="1"/>
          <p:nvPr/>
        </p:nvSpPr>
        <p:spPr>
          <a:xfrm>
            <a:off x="3652700" y="217777"/>
            <a:ext cx="6178216" cy="646331"/>
          </a:xfrm>
          <a:prstGeom prst="rect">
            <a:avLst/>
          </a:prstGeom>
          <a:noFill/>
        </p:spPr>
        <p:txBody>
          <a:bodyPr wrap="square">
            <a:spAutoFit/>
          </a:bodyPr>
          <a:lstStyle/>
          <a:p>
            <a:r>
              <a:rPr lang="fr-BE" sz="3600" b="1" spc="-25" dirty="0">
                <a:solidFill>
                  <a:schemeClr val="accent1"/>
                </a:solidFill>
                <a:latin typeface="Corbel"/>
                <a:cs typeface="Corbel"/>
              </a:rPr>
              <a:t>1. Pourquoi?</a:t>
            </a:r>
            <a:endParaRPr lang="fr-BE" sz="3600" b="1" dirty="0">
              <a:solidFill>
                <a:schemeClr val="accent1"/>
              </a:solidFill>
            </a:endParaRPr>
          </a:p>
        </p:txBody>
      </p:sp>
    </p:spTree>
    <p:extLst>
      <p:ext uri="{BB962C8B-B14F-4D97-AF65-F5344CB8AC3E}">
        <p14:creationId xmlns:p14="http://schemas.microsoft.com/office/powerpoint/2010/main" val="187098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A9FF58-2B47-9D26-7C1A-E4ABDAB74A59}"/>
              </a:ext>
            </a:extLst>
          </p:cNvPr>
          <p:cNvSpPr>
            <a:spLocks noGrp="1"/>
          </p:cNvSpPr>
          <p:nvPr>
            <p:ph type="title"/>
          </p:nvPr>
        </p:nvSpPr>
        <p:spPr/>
        <p:txBody>
          <a:bodyPr/>
          <a:lstStyle/>
          <a:p>
            <a:pPr algn="ctr"/>
            <a:r>
              <a:rPr lang="fr-FR" dirty="0"/>
              <a:t>La réflexion sur le climat scolaire au cœur de la réforme que vit notre système éducatif actuellement</a:t>
            </a:r>
            <a:endParaRPr lang="fr-BE" dirty="0"/>
          </a:p>
        </p:txBody>
      </p:sp>
      <p:pic>
        <p:nvPicPr>
          <p:cNvPr id="3" name="Image 2" descr="Une image contenant texte, capture d’écran, Site web, Page web&#10;&#10;Description générée automatiquement">
            <a:extLst>
              <a:ext uri="{FF2B5EF4-FFF2-40B4-BE49-F238E27FC236}">
                <a16:creationId xmlns:a16="http://schemas.microsoft.com/office/drawing/2014/main" id="{F3FECCC3-10A0-E111-10F2-398E822DD82C}"/>
              </a:ext>
            </a:extLst>
          </p:cNvPr>
          <p:cNvPicPr>
            <a:picLocks noChangeAspect="1"/>
          </p:cNvPicPr>
          <p:nvPr/>
        </p:nvPicPr>
        <p:blipFill>
          <a:blip r:embed="rId2"/>
          <a:stretch>
            <a:fillRect/>
          </a:stretch>
        </p:blipFill>
        <p:spPr>
          <a:xfrm>
            <a:off x="4814842" y="93212"/>
            <a:ext cx="5056909" cy="5631808"/>
          </a:xfrm>
          <a:prstGeom prst="rect">
            <a:avLst/>
          </a:prstGeom>
        </p:spPr>
      </p:pic>
      <p:sp>
        <p:nvSpPr>
          <p:cNvPr id="5" name="ZoneTexte 4">
            <a:extLst>
              <a:ext uri="{FF2B5EF4-FFF2-40B4-BE49-F238E27FC236}">
                <a16:creationId xmlns:a16="http://schemas.microsoft.com/office/drawing/2014/main" id="{519CF1FC-00D6-E640-8CBD-9D3F9C9A1F24}"/>
              </a:ext>
            </a:extLst>
          </p:cNvPr>
          <p:cNvSpPr txBox="1"/>
          <p:nvPr/>
        </p:nvSpPr>
        <p:spPr>
          <a:xfrm>
            <a:off x="4580021" y="5853550"/>
            <a:ext cx="6100010" cy="709490"/>
          </a:xfrm>
          <a:prstGeom prst="rect">
            <a:avLst/>
          </a:prstGeom>
          <a:noFill/>
        </p:spPr>
        <p:txBody>
          <a:bodyPr wrap="square">
            <a:spAutoFit/>
          </a:bodyPr>
          <a:lstStyle/>
          <a:p>
            <a:pPr algn="ctr">
              <a:lnSpc>
                <a:spcPct val="115000"/>
              </a:lnSpc>
              <a:spcAft>
                <a:spcPts val="1000"/>
              </a:spcAft>
            </a:pPr>
            <a:r>
              <a:rPr lang="fr-FR" sz="1800" dirty="0">
                <a:effectLst/>
                <a:latin typeface="Cooper Black" panose="0208090404030B020404" pitchFamily="18" charset="0"/>
                <a:ea typeface="Calibri" panose="020F0502020204030204" pitchFamily="34" charset="0"/>
                <a:cs typeface="Times New Roman" panose="02020603050405020304" pitchFamily="18" charset="0"/>
              </a:rPr>
              <a:t>Quels liens pouvez-vous tisser entre cet article et les définitions du climat scolaire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746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1E2C78-2838-D1D1-C834-93A94B14DE53}"/>
              </a:ext>
            </a:extLst>
          </p:cNvPr>
          <p:cNvSpPr>
            <a:spLocks noGrp="1"/>
          </p:cNvSpPr>
          <p:nvPr>
            <p:ph type="title"/>
          </p:nvPr>
        </p:nvSpPr>
        <p:spPr/>
        <p:txBody>
          <a:bodyPr/>
          <a:lstStyle/>
          <a:p>
            <a:r>
              <a:rPr lang="fr-FR" dirty="0"/>
              <a:t>Cadrage</a:t>
            </a:r>
            <a:endParaRPr lang="fr-BE" dirty="0"/>
          </a:p>
        </p:txBody>
      </p:sp>
      <p:sp>
        <p:nvSpPr>
          <p:cNvPr id="3" name="Espace réservé du contenu 2">
            <a:extLst>
              <a:ext uri="{FF2B5EF4-FFF2-40B4-BE49-F238E27FC236}">
                <a16:creationId xmlns:a16="http://schemas.microsoft.com/office/drawing/2014/main" id="{F0A53E90-FF3E-70BF-200E-6252B0B34CE5}"/>
              </a:ext>
            </a:extLst>
          </p:cNvPr>
          <p:cNvSpPr>
            <a:spLocks noGrp="1"/>
          </p:cNvSpPr>
          <p:nvPr>
            <p:ph idx="1"/>
          </p:nvPr>
        </p:nvSpPr>
        <p:spPr>
          <a:xfrm>
            <a:off x="3869268" y="864107"/>
            <a:ext cx="7315200" cy="5464503"/>
          </a:xfrm>
        </p:spPr>
        <p:txBody>
          <a:bodyPr>
            <a:normAutofit/>
          </a:bodyPr>
          <a:lstStyle/>
          <a:p>
            <a:r>
              <a:rPr lang="fr-BE" sz="2400" dirty="0">
                <a:effectLst/>
                <a:latin typeface="Arial Nova Cond Light" panose="020B0306020202020204" pitchFamily="34" charset="0"/>
                <a:ea typeface="Calibri" panose="020F0502020204030204" pitchFamily="34" charset="0"/>
                <a:cs typeface="Times New Roman" panose="02020603050405020304" pitchFamily="18" charset="0"/>
              </a:rPr>
              <a:t>Dans le cadre de l’UE 103 « Concevoir des activités d’apprentissage », l’acquis d’apprentissage visé pour </a:t>
            </a:r>
            <a:r>
              <a:rPr lang="fr-BE" sz="2400" dirty="0" err="1">
                <a:effectLst/>
                <a:latin typeface="Arial Nova Cond Light" panose="020B0306020202020204" pitchFamily="34" charset="0"/>
                <a:ea typeface="Calibri" panose="020F0502020204030204" pitchFamily="34" charset="0"/>
                <a:cs typeface="Times New Roman" panose="02020603050405020304" pitchFamily="18" charset="0"/>
              </a:rPr>
              <a:t>chacun.e</a:t>
            </a:r>
            <a:r>
              <a:rPr lang="fr-BE" sz="2400" dirty="0">
                <a:effectLst/>
                <a:latin typeface="Arial Nova Cond Light" panose="020B0306020202020204" pitchFamily="34" charset="0"/>
                <a:ea typeface="Calibri" panose="020F0502020204030204" pitchFamily="34" charset="0"/>
                <a:cs typeface="Times New Roman" panose="02020603050405020304" pitchFamily="18" charset="0"/>
              </a:rPr>
              <a:t> d’entre vous est d’une part, </a:t>
            </a:r>
            <a:r>
              <a:rPr lang="fr-BE" sz="2400" b="1" dirty="0">
                <a:solidFill>
                  <a:srgbClr val="F2A286"/>
                </a:solidFill>
                <a:effectLst/>
                <a:latin typeface="Arial Nova Cond Light" panose="020B0306020202020204" pitchFamily="34" charset="0"/>
                <a:ea typeface="Calibri" panose="020F0502020204030204" pitchFamily="34" charset="0"/>
                <a:cs typeface="Times New Roman" panose="02020603050405020304" pitchFamily="18" charset="0"/>
              </a:rPr>
              <a:t>de concevoir des situations d’apprentissage </a:t>
            </a:r>
            <a:r>
              <a:rPr lang="fr-BE" sz="2400" dirty="0">
                <a:effectLst/>
                <a:latin typeface="Arial Nova Cond Light" panose="020B0306020202020204" pitchFamily="34" charset="0"/>
                <a:ea typeface="Calibri" panose="020F0502020204030204" pitchFamily="34" charset="0"/>
                <a:cs typeface="Times New Roman" panose="02020603050405020304" pitchFamily="18" charset="0"/>
              </a:rPr>
              <a:t>et d’autre </a:t>
            </a:r>
            <a:r>
              <a:rPr lang="fr-BE" sz="2400" dirty="0">
                <a:solidFill>
                  <a:srgbClr val="FFC000"/>
                </a:solidFill>
                <a:effectLst/>
                <a:latin typeface="Arial Nova Cond Light" panose="020B0306020202020204" pitchFamily="34" charset="0"/>
                <a:ea typeface="Calibri" panose="020F0502020204030204" pitchFamily="34" charset="0"/>
                <a:cs typeface="Times New Roman" panose="02020603050405020304" pitchFamily="18" charset="0"/>
              </a:rPr>
              <a:t>part, de </a:t>
            </a:r>
            <a:r>
              <a:rPr lang="fr-BE" sz="2400" b="1" dirty="0">
                <a:solidFill>
                  <a:srgbClr val="FFC000"/>
                </a:solidFill>
                <a:effectLst/>
                <a:latin typeface="Arial Nova Cond Light" panose="020B0306020202020204" pitchFamily="34" charset="0"/>
                <a:ea typeface="Calibri" panose="020F0502020204030204" pitchFamily="34" charset="0"/>
                <a:cs typeface="Times New Roman" panose="02020603050405020304" pitchFamily="18" charset="0"/>
              </a:rPr>
              <a:t>faire de la classe un lieu où les apprenants évoluent dans un climat positif, équitable et bienveillant</a:t>
            </a:r>
            <a:r>
              <a:rPr lang="fr-BE" sz="2400" b="1" dirty="0">
                <a:solidFill>
                  <a:srgbClr val="FF33CC"/>
                </a:solidFill>
                <a:latin typeface="Arial Nova Cond Light" panose="020B0306020202020204" pitchFamily="34" charset="0"/>
                <a:ea typeface="Calibri" panose="020F0502020204030204" pitchFamily="34" charset="0"/>
                <a:cs typeface="Times New Roman" panose="02020603050405020304" pitchFamily="18" charset="0"/>
              </a:rPr>
              <a:t> </a:t>
            </a:r>
            <a:r>
              <a:rPr lang="fr-BE" sz="2400" b="1"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sym typeface="Wingdings" panose="05000000000000000000" pitchFamily="2" charset="2"/>
              </a:rPr>
              <a:t>Nous allons débuter la réflexion sur le 2</a:t>
            </a:r>
            <a:r>
              <a:rPr lang="fr-BE" sz="2400" b="1" baseline="30000"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sym typeface="Wingdings" panose="05000000000000000000" pitchFamily="2" charset="2"/>
              </a:rPr>
              <a:t>e</a:t>
            </a:r>
            <a:r>
              <a:rPr lang="fr-BE" sz="2400" b="1"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sym typeface="Wingdings" panose="05000000000000000000" pitchFamily="2" charset="2"/>
              </a:rPr>
              <a:t> AA</a:t>
            </a:r>
            <a:endParaRPr lang="fr-BE" sz="2400" b="1" dirty="0">
              <a:solidFill>
                <a:schemeClr val="tx1"/>
              </a:solidFill>
              <a:effectLst/>
              <a:latin typeface="Arial Nova Cond Light" panose="020B0306020202020204" pitchFamily="34" charset="0"/>
              <a:ea typeface="Calibri" panose="020F0502020204030204" pitchFamily="34" charset="0"/>
              <a:cs typeface="Times New Roman" panose="02020603050405020304" pitchFamily="18" charset="0"/>
            </a:endParaRPr>
          </a:p>
          <a:p>
            <a:r>
              <a:rPr lang="fr-BE" b="1" u="sng" dirty="0">
                <a:latin typeface="Arial Nova Cond Light" panose="020B0306020202020204" pitchFamily="34" charset="0"/>
              </a:rPr>
              <a:t>Objectifs</a:t>
            </a:r>
            <a:r>
              <a:rPr lang="fr-BE" b="1" dirty="0">
                <a:latin typeface="Arial Nova Cond Light" panose="020B0306020202020204" pitchFamily="34" charset="0"/>
              </a:rPr>
              <a:t> : Nous allons tenter de comprendre ce qu’on entend par climat scolaire.</a:t>
            </a:r>
          </a:p>
          <a:p>
            <a:r>
              <a:rPr lang="fr-BE" b="1" dirty="0">
                <a:latin typeface="Arial Nova Cond Light" panose="020B0306020202020204" pitchFamily="34" charset="0"/>
              </a:rPr>
              <a:t>Quels sont les éléments qui interviennent dans la construction d’un climat de classe propice aux apprentissages ? Comment agir sur le climat de sa classe pour favoriser le bien-être des apprenants ? </a:t>
            </a:r>
            <a:endParaRPr lang="fr-BE" dirty="0">
              <a:latin typeface="Arial Nova Cond Light" panose="020B0306020202020204" pitchFamily="34" charset="0"/>
            </a:endParaRPr>
          </a:p>
          <a:p>
            <a:pPr marL="0" indent="0">
              <a:buNone/>
            </a:pPr>
            <a:r>
              <a:rPr lang="fr-BE" b="1" i="1" dirty="0">
                <a:latin typeface="Arial Nova Cond Light" panose="020B0306020202020204" pitchFamily="34" charset="0"/>
                <a:sym typeface="Wingdings" panose="05000000000000000000" pitchFamily="2" charset="2"/>
              </a:rPr>
              <a:t></a:t>
            </a:r>
            <a:r>
              <a:rPr lang="fr-BE" b="1" i="1" dirty="0">
                <a:latin typeface="Arial Nova Cond Light" panose="020B0306020202020204" pitchFamily="34" charset="0"/>
              </a:rPr>
              <a:t>Telles sont les questions auxquelles nous allons essayer de répondre dans ce chapitre.</a:t>
            </a:r>
            <a:endParaRPr lang="fr-BE" dirty="0">
              <a:latin typeface="Arial Nova Cond Light" panose="020B0306020202020204" pitchFamily="34" charset="0"/>
            </a:endParaRPr>
          </a:p>
          <a:p>
            <a:pPr marL="0" indent="0">
              <a:buNone/>
            </a:pPr>
            <a:endParaRPr lang="fr-BE" sz="2400" dirty="0">
              <a:effectLst/>
              <a:latin typeface="Arial Nova Cond Light" panose="020B0306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78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 name="Rectangle 11">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 name="ZoneTexte 1">
            <a:extLst>
              <a:ext uri="{FF2B5EF4-FFF2-40B4-BE49-F238E27FC236}">
                <a16:creationId xmlns:a16="http://schemas.microsoft.com/office/drawing/2014/main" id="{A19A27FF-EC88-77A6-3737-5353938C144C}"/>
              </a:ext>
            </a:extLst>
          </p:cNvPr>
          <p:cNvSpPr txBox="1"/>
          <p:nvPr/>
        </p:nvSpPr>
        <p:spPr>
          <a:xfrm>
            <a:off x="252919" y="1123837"/>
            <a:ext cx="2947482" cy="460118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spc="-60">
                <a:solidFill>
                  <a:srgbClr val="FFFFFF"/>
                </a:solidFill>
                <a:latin typeface="+mj-lt"/>
                <a:ea typeface="+mj-ea"/>
                <a:cs typeface="+mj-cs"/>
              </a:rPr>
              <a:t>2. Comment agir sur le climat scolaire?</a:t>
            </a:r>
          </a:p>
        </p:txBody>
      </p:sp>
      <p:sp>
        <p:nvSpPr>
          <p:cNvPr id="4" name="ZoneTexte 3">
            <a:extLst>
              <a:ext uri="{FF2B5EF4-FFF2-40B4-BE49-F238E27FC236}">
                <a16:creationId xmlns:a16="http://schemas.microsoft.com/office/drawing/2014/main" id="{3B18539B-729C-32E9-AB93-E90F82D227A1}"/>
              </a:ext>
            </a:extLst>
          </p:cNvPr>
          <p:cNvSpPr txBox="1"/>
          <p:nvPr/>
        </p:nvSpPr>
        <p:spPr>
          <a:xfrm>
            <a:off x="5212423" y="885459"/>
            <a:ext cx="6106928" cy="370116"/>
          </a:xfrm>
          <a:prstGeom prst="rect">
            <a:avLst/>
          </a:prstGeom>
          <a:noFill/>
        </p:spPr>
        <p:txBody>
          <a:bodyPr wrap="square">
            <a:spAutoFit/>
          </a:bodyPr>
          <a:lstStyle/>
          <a:p>
            <a:pPr>
              <a:spcAft>
                <a:spcPts val="600"/>
              </a:spcAft>
            </a:pPr>
            <a:r>
              <a:rPr lang="fr-FR" u="sng" kern="1200">
                <a:solidFill>
                  <a:schemeClr val="tx1"/>
                </a:solidFill>
                <a:latin typeface="Arial Nova Cond Light" panose="020B0306020202020204" pitchFamily="34" charset="0"/>
                <a:ea typeface="Tahoma" panose="020B0604030504040204" pitchFamily="34" charset="0"/>
                <a:cs typeface="Tahoma" panose="020B0604030504040204" pitchFamily="34" charset="0"/>
              </a:rPr>
              <a:t>Zoom sur les 7 axes du climat scolaire</a:t>
            </a:r>
            <a:endParaRPr lang="fr-BE"/>
          </a:p>
        </p:txBody>
      </p:sp>
      <p:pic>
        <p:nvPicPr>
          <p:cNvPr id="5" name="Image 4" descr="Une image contenant texte, capture d’écran, cercle, diagramme&#10;&#10;Description générée automatiquement">
            <a:extLst>
              <a:ext uri="{FF2B5EF4-FFF2-40B4-BE49-F238E27FC236}">
                <a16:creationId xmlns:a16="http://schemas.microsoft.com/office/drawing/2014/main" id="{B2845A48-D812-8D4F-3C45-80FCB1768953}"/>
              </a:ext>
            </a:extLst>
          </p:cNvPr>
          <p:cNvPicPr>
            <a:picLocks noChangeAspect="1"/>
          </p:cNvPicPr>
          <p:nvPr/>
        </p:nvPicPr>
        <p:blipFill>
          <a:blip r:embed="rId2"/>
          <a:stretch>
            <a:fillRect/>
          </a:stretch>
        </p:blipFill>
        <p:spPr>
          <a:xfrm>
            <a:off x="3928708" y="1470571"/>
            <a:ext cx="6370812" cy="4502212"/>
          </a:xfrm>
          <a:prstGeom prst="rect">
            <a:avLst/>
          </a:prstGeom>
        </p:spPr>
      </p:pic>
    </p:spTree>
    <p:extLst>
      <p:ext uri="{BB962C8B-B14F-4D97-AF65-F5344CB8AC3E}">
        <p14:creationId xmlns:p14="http://schemas.microsoft.com/office/powerpoint/2010/main" val="2635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BA4DF-4426-A14A-5024-42364A2B19DB}"/>
              </a:ext>
            </a:extLst>
          </p:cNvPr>
          <p:cNvSpPr>
            <a:spLocks noGrp="1"/>
          </p:cNvSpPr>
          <p:nvPr>
            <p:ph type="title"/>
          </p:nvPr>
        </p:nvSpPr>
        <p:spPr>
          <a:xfrm>
            <a:off x="252919" y="1123837"/>
            <a:ext cx="3059242" cy="4601183"/>
          </a:xfrm>
        </p:spPr>
        <p:txBody>
          <a:bodyPr/>
          <a:lstStyle/>
          <a:p>
            <a:r>
              <a:rPr lang="fr-FR" dirty="0"/>
              <a:t>Travail collaboratif</a:t>
            </a:r>
            <a:br>
              <a:rPr lang="fr-FR" dirty="0"/>
            </a:br>
            <a:r>
              <a:rPr lang="fr-FR" dirty="0">
                <a:sym typeface="Wingdings" panose="05000000000000000000" pitchFamily="2" charset="2"/>
              </a:rPr>
              <a:t></a:t>
            </a:r>
            <a:r>
              <a:rPr lang="fr-FR" dirty="0"/>
              <a:t>Définitions</a:t>
            </a:r>
            <a:br>
              <a:rPr lang="fr-FR" dirty="0"/>
            </a:br>
            <a:r>
              <a:rPr lang="fr-FR" dirty="0">
                <a:sym typeface="Wingdings" panose="05000000000000000000" pitchFamily="2" charset="2"/>
              </a:rPr>
              <a:t></a:t>
            </a:r>
            <a:r>
              <a:rPr lang="fr-FR" dirty="0"/>
              <a:t>Pistes pédagogiques</a:t>
            </a:r>
            <a:endParaRPr lang="fr-BE" dirty="0"/>
          </a:p>
        </p:txBody>
      </p:sp>
      <p:graphicFrame>
        <p:nvGraphicFramePr>
          <p:cNvPr id="4" name="Tableau 3">
            <a:extLst>
              <a:ext uri="{FF2B5EF4-FFF2-40B4-BE49-F238E27FC236}">
                <a16:creationId xmlns:a16="http://schemas.microsoft.com/office/drawing/2014/main" id="{210E0190-B81A-A345-EF20-51C30F031EF8}"/>
              </a:ext>
            </a:extLst>
          </p:cNvPr>
          <p:cNvGraphicFramePr>
            <a:graphicFrameLocks noGrp="1"/>
          </p:cNvGraphicFramePr>
          <p:nvPr>
            <p:extLst>
              <p:ext uri="{D42A27DB-BD31-4B8C-83A1-F6EECF244321}">
                <p14:modId xmlns:p14="http://schemas.microsoft.com/office/powerpoint/2010/main" val="3765251739"/>
              </p:ext>
            </p:extLst>
          </p:nvPr>
        </p:nvGraphicFramePr>
        <p:xfrm>
          <a:off x="3596312" y="752170"/>
          <a:ext cx="8128001" cy="21031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1498088961"/>
                    </a:ext>
                  </a:extLst>
                </a:gridCol>
                <a:gridCol w="1161143">
                  <a:extLst>
                    <a:ext uri="{9D8B030D-6E8A-4147-A177-3AD203B41FA5}">
                      <a16:colId xmlns:a16="http://schemas.microsoft.com/office/drawing/2014/main" val="93166211"/>
                    </a:ext>
                  </a:extLst>
                </a:gridCol>
                <a:gridCol w="1161143">
                  <a:extLst>
                    <a:ext uri="{9D8B030D-6E8A-4147-A177-3AD203B41FA5}">
                      <a16:colId xmlns:a16="http://schemas.microsoft.com/office/drawing/2014/main" val="3775651189"/>
                    </a:ext>
                  </a:extLst>
                </a:gridCol>
                <a:gridCol w="1161143">
                  <a:extLst>
                    <a:ext uri="{9D8B030D-6E8A-4147-A177-3AD203B41FA5}">
                      <a16:colId xmlns:a16="http://schemas.microsoft.com/office/drawing/2014/main" val="2138120640"/>
                    </a:ext>
                  </a:extLst>
                </a:gridCol>
                <a:gridCol w="1161143">
                  <a:extLst>
                    <a:ext uri="{9D8B030D-6E8A-4147-A177-3AD203B41FA5}">
                      <a16:colId xmlns:a16="http://schemas.microsoft.com/office/drawing/2014/main" val="3958097618"/>
                    </a:ext>
                  </a:extLst>
                </a:gridCol>
                <a:gridCol w="1161143">
                  <a:extLst>
                    <a:ext uri="{9D8B030D-6E8A-4147-A177-3AD203B41FA5}">
                      <a16:colId xmlns:a16="http://schemas.microsoft.com/office/drawing/2014/main" val="1462712782"/>
                    </a:ext>
                  </a:extLst>
                </a:gridCol>
                <a:gridCol w="1161143">
                  <a:extLst>
                    <a:ext uri="{9D8B030D-6E8A-4147-A177-3AD203B41FA5}">
                      <a16:colId xmlns:a16="http://schemas.microsoft.com/office/drawing/2014/main" val="2236152647"/>
                    </a:ext>
                  </a:extLst>
                </a:gridCol>
              </a:tblGrid>
              <a:tr h="370840">
                <a:tc>
                  <a:txBody>
                    <a:bodyPr/>
                    <a:lstStyle/>
                    <a:p>
                      <a:pPr algn="ctr"/>
                      <a:r>
                        <a:rPr lang="fr-FR" dirty="0"/>
                        <a:t>AXE 1</a:t>
                      </a: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2</a:t>
                      </a:r>
                      <a:endParaRPr lang="fr-BE" dirty="0"/>
                    </a:p>
                    <a:p>
                      <a:pPr algn="ct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3</a:t>
                      </a:r>
                      <a:endParaRPr lang="fr-BE" dirty="0"/>
                    </a:p>
                    <a:p>
                      <a:pPr algn="ct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4</a:t>
                      </a:r>
                      <a:endParaRPr lang="fr-BE" dirty="0"/>
                    </a:p>
                    <a:p>
                      <a:pPr algn="ct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5</a:t>
                      </a:r>
                      <a:endParaRPr lang="fr-BE" dirty="0"/>
                    </a:p>
                    <a:p>
                      <a:pPr algn="ct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6</a:t>
                      </a:r>
                      <a:endParaRPr lang="fr-BE" dirty="0"/>
                    </a:p>
                    <a:p>
                      <a:pPr algn="ctr"/>
                      <a:endParaRPr lang="fr-B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AXE 7</a:t>
                      </a:r>
                      <a:endParaRPr lang="fr-BE" dirty="0"/>
                    </a:p>
                    <a:p>
                      <a:pPr algn="ctr"/>
                      <a:endParaRPr lang="fr-BE" dirty="0"/>
                    </a:p>
                  </a:txBody>
                  <a:tcPr/>
                </a:tc>
                <a:extLst>
                  <a:ext uri="{0D108BD9-81ED-4DB2-BD59-A6C34878D82A}">
                    <a16:rowId xmlns:a16="http://schemas.microsoft.com/office/drawing/2014/main" val="1498794304"/>
                  </a:ext>
                </a:extLst>
              </a:tr>
              <a:tr h="370840">
                <a:tc>
                  <a:txBody>
                    <a:bodyPr/>
                    <a:lstStyle/>
                    <a:p>
                      <a:endParaRPr lang="fr-BE" dirty="0"/>
                    </a:p>
                    <a:p>
                      <a:endParaRPr lang="fr-BE" dirty="0"/>
                    </a:p>
                    <a:p>
                      <a:endParaRPr lang="fr-BE" dirty="0"/>
                    </a:p>
                    <a:p>
                      <a:endParaRPr lang="fr-BE" dirty="0"/>
                    </a:p>
                    <a:p>
                      <a:endParaRPr lang="fr-BE" dirty="0"/>
                    </a:p>
                  </a:txBody>
                  <a:tcPr/>
                </a:tc>
                <a:tc>
                  <a:txBody>
                    <a:bodyPr/>
                    <a:lstStyle/>
                    <a:p>
                      <a:endParaRPr lang="fr-BE" dirty="0"/>
                    </a:p>
                  </a:txBody>
                  <a:tcPr/>
                </a:tc>
                <a:tc>
                  <a:txBody>
                    <a:bodyPr/>
                    <a:lstStyle/>
                    <a:p>
                      <a:endParaRPr lang="fr-BE" dirty="0"/>
                    </a:p>
                  </a:txBody>
                  <a:tcPr/>
                </a:tc>
                <a:tc>
                  <a:txBody>
                    <a:bodyPr/>
                    <a:lstStyle/>
                    <a:p>
                      <a:endParaRPr lang="fr-BE" dirty="0"/>
                    </a:p>
                  </a:txBody>
                  <a:tcPr/>
                </a:tc>
                <a:tc>
                  <a:txBody>
                    <a:bodyPr/>
                    <a:lstStyle/>
                    <a:p>
                      <a:endParaRPr lang="fr-BE" dirty="0"/>
                    </a:p>
                  </a:txBody>
                  <a:tcPr/>
                </a:tc>
                <a:tc>
                  <a:txBody>
                    <a:bodyPr/>
                    <a:lstStyle/>
                    <a:p>
                      <a:endParaRPr lang="fr-BE" dirty="0"/>
                    </a:p>
                  </a:txBody>
                  <a:tcPr/>
                </a:tc>
                <a:tc>
                  <a:txBody>
                    <a:bodyPr/>
                    <a:lstStyle/>
                    <a:p>
                      <a:endParaRPr lang="fr-BE" dirty="0"/>
                    </a:p>
                  </a:txBody>
                  <a:tcPr/>
                </a:tc>
                <a:extLst>
                  <a:ext uri="{0D108BD9-81ED-4DB2-BD59-A6C34878D82A}">
                    <a16:rowId xmlns:a16="http://schemas.microsoft.com/office/drawing/2014/main" val="3841689174"/>
                  </a:ext>
                </a:extLst>
              </a:tr>
            </a:tbl>
          </a:graphicData>
        </a:graphic>
      </p:graphicFrame>
      <p:sp>
        <p:nvSpPr>
          <p:cNvPr id="7" name="Bulle narrative : rectangle 6">
            <a:extLst>
              <a:ext uri="{FF2B5EF4-FFF2-40B4-BE49-F238E27FC236}">
                <a16:creationId xmlns:a16="http://schemas.microsoft.com/office/drawing/2014/main" id="{237F2AC2-174C-D382-DFA7-78F3B58A9C88}"/>
              </a:ext>
            </a:extLst>
          </p:cNvPr>
          <p:cNvSpPr/>
          <p:nvPr/>
        </p:nvSpPr>
        <p:spPr>
          <a:xfrm>
            <a:off x="3596312" y="3116826"/>
            <a:ext cx="4849598" cy="2271251"/>
          </a:xfrm>
          <a:prstGeom prst="wedgeRectCallout">
            <a:avLst>
              <a:gd name="adj1" fmla="val 14850"/>
              <a:gd name="adj2" fmla="val -578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Chaque groupe prépare 2 </a:t>
            </a:r>
            <a:r>
              <a:rPr lang="fr-BE" dirty="0" err="1"/>
              <a:t>dias</a:t>
            </a:r>
            <a:r>
              <a:rPr lang="fr-BE" dirty="0"/>
              <a:t> maximum pour présenter son axe.</a:t>
            </a:r>
          </a:p>
          <a:p>
            <a:pPr algn="ctr"/>
            <a:r>
              <a:rPr lang="fr-BE" dirty="0"/>
              <a:t>Envoyer à ch.leroy@helmo.be</a:t>
            </a:r>
          </a:p>
        </p:txBody>
      </p:sp>
    </p:spTree>
    <p:extLst>
      <p:ext uri="{BB962C8B-B14F-4D97-AF65-F5344CB8AC3E}">
        <p14:creationId xmlns:p14="http://schemas.microsoft.com/office/powerpoint/2010/main" val="578059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53C0C9A5-F192-D5A5-AFB3-C8D50E1724E7}"/>
              </a:ext>
            </a:extLst>
          </p:cNvPr>
          <p:cNvPicPr>
            <a:picLocks noChangeAspect="1"/>
          </p:cNvPicPr>
          <p:nvPr/>
        </p:nvPicPr>
        <p:blipFill>
          <a:blip r:embed="rId2"/>
          <a:stretch>
            <a:fillRect/>
          </a:stretch>
        </p:blipFill>
        <p:spPr>
          <a:xfrm>
            <a:off x="794805" y="982113"/>
            <a:ext cx="10602391" cy="4850594"/>
          </a:xfrm>
          <a:prstGeom prst="rect">
            <a:avLst/>
          </a:prstGeom>
        </p:spPr>
      </p:pic>
    </p:spTree>
    <p:extLst>
      <p:ext uri="{BB962C8B-B14F-4D97-AF65-F5344CB8AC3E}">
        <p14:creationId xmlns:p14="http://schemas.microsoft.com/office/powerpoint/2010/main" val="303711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2E317-9554-964F-EAD0-2BCDD77743FA}"/>
              </a:ext>
            </a:extLst>
          </p:cNvPr>
          <p:cNvSpPr>
            <a:spLocks noGrp="1"/>
          </p:cNvSpPr>
          <p:nvPr>
            <p:ph type="title"/>
          </p:nvPr>
        </p:nvSpPr>
        <p:spPr/>
        <p:txBody>
          <a:bodyPr/>
          <a:lstStyle/>
          <a:p>
            <a:r>
              <a:rPr lang="fr-FR" dirty="0"/>
              <a:t>D ’une vision plus systémique vers une vision plus micro …</a:t>
            </a:r>
            <a:endParaRPr lang="fr-BE" dirty="0"/>
          </a:p>
        </p:txBody>
      </p:sp>
      <p:sp>
        <p:nvSpPr>
          <p:cNvPr id="4" name="Rectangle : coins arrondis 3">
            <a:extLst>
              <a:ext uri="{FF2B5EF4-FFF2-40B4-BE49-F238E27FC236}">
                <a16:creationId xmlns:a16="http://schemas.microsoft.com/office/drawing/2014/main" id="{4C15D13B-E44A-FF3F-63DF-523C75B3CA2C}"/>
              </a:ext>
            </a:extLst>
          </p:cNvPr>
          <p:cNvSpPr/>
          <p:nvPr/>
        </p:nvSpPr>
        <p:spPr>
          <a:xfrm>
            <a:off x="4632158" y="830179"/>
            <a:ext cx="4752474" cy="9745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dirty="0"/>
              <a:t>Climat scolaire</a:t>
            </a:r>
            <a:endParaRPr lang="fr-BE" sz="4400" dirty="0"/>
          </a:p>
        </p:txBody>
      </p:sp>
      <p:sp>
        <p:nvSpPr>
          <p:cNvPr id="5" name="Flèche : bas 4">
            <a:extLst>
              <a:ext uri="{FF2B5EF4-FFF2-40B4-BE49-F238E27FC236}">
                <a16:creationId xmlns:a16="http://schemas.microsoft.com/office/drawing/2014/main" id="{097D4554-B3BD-96A8-6610-9AF1AD367E8C}"/>
              </a:ext>
            </a:extLst>
          </p:cNvPr>
          <p:cNvSpPr/>
          <p:nvPr/>
        </p:nvSpPr>
        <p:spPr>
          <a:xfrm>
            <a:off x="6821905" y="1804737"/>
            <a:ext cx="565484" cy="13114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 coins arrondis 5">
            <a:extLst>
              <a:ext uri="{FF2B5EF4-FFF2-40B4-BE49-F238E27FC236}">
                <a16:creationId xmlns:a16="http://schemas.microsoft.com/office/drawing/2014/main" id="{68F546C1-9598-9957-B7B1-0D3A7E19B255}"/>
              </a:ext>
            </a:extLst>
          </p:cNvPr>
          <p:cNvSpPr/>
          <p:nvPr/>
        </p:nvSpPr>
        <p:spPr>
          <a:xfrm>
            <a:off x="4632158" y="3128212"/>
            <a:ext cx="4752474" cy="9745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dirty="0"/>
              <a:t>Climat de classe</a:t>
            </a:r>
            <a:endParaRPr lang="fr-BE" sz="4400" dirty="0"/>
          </a:p>
        </p:txBody>
      </p:sp>
    </p:spTree>
    <p:extLst>
      <p:ext uri="{BB962C8B-B14F-4D97-AF65-F5344CB8AC3E}">
        <p14:creationId xmlns:p14="http://schemas.microsoft.com/office/powerpoint/2010/main" val="19916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 name="Titre 1">
            <a:extLst>
              <a:ext uri="{FF2B5EF4-FFF2-40B4-BE49-F238E27FC236}">
                <a16:creationId xmlns:a16="http://schemas.microsoft.com/office/drawing/2014/main" id="{0033336B-98E3-C748-A224-E16626E89979}"/>
              </a:ext>
            </a:extLst>
          </p:cNvPr>
          <p:cNvSpPr>
            <a:spLocks noGrp="1"/>
          </p:cNvSpPr>
          <p:nvPr>
            <p:ph type="title"/>
          </p:nvPr>
        </p:nvSpPr>
        <p:spPr>
          <a:xfrm>
            <a:off x="252919" y="1123837"/>
            <a:ext cx="2947482" cy="1038177"/>
          </a:xfrm>
        </p:spPr>
        <p:txBody>
          <a:bodyPr anchor="b">
            <a:normAutofit/>
          </a:bodyPr>
          <a:lstStyle/>
          <a:p>
            <a:r>
              <a:rPr lang="fr-FR" sz="2400"/>
              <a:t>Le climat </a:t>
            </a:r>
            <a:br>
              <a:rPr lang="fr-FR" sz="2400"/>
            </a:br>
            <a:r>
              <a:rPr lang="fr-FR" sz="2400"/>
              <a:t>de classe… </a:t>
            </a:r>
          </a:p>
        </p:txBody>
      </p:sp>
      <p:sp>
        <p:nvSpPr>
          <p:cNvPr id="3" name="Espace réservé du contenu 2">
            <a:extLst>
              <a:ext uri="{FF2B5EF4-FFF2-40B4-BE49-F238E27FC236}">
                <a16:creationId xmlns:a16="http://schemas.microsoft.com/office/drawing/2014/main" id="{4523610A-9224-3F45-8EA2-69BDD9C49549}"/>
              </a:ext>
            </a:extLst>
          </p:cNvPr>
          <p:cNvSpPr>
            <a:spLocks noGrp="1"/>
          </p:cNvSpPr>
          <p:nvPr>
            <p:ph idx="1"/>
          </p:nvPr>
        </p:nvSpPr>
        <p:spPr>
          <a:xfrm>
            <a:off x="252920" y="2162014"/>
            <a:ext cx="2947482" cy="3744264"/>
          </a:xfrm>
        </p:spPr>
        <p:txBody>
          <a:bodyPr anchor="t">
            <a:normAutofit/>
          </a:bodyPr>
          <a:lstStyle/>
          <a:p>
            <a:pPr marL="0" indent="0">
              <a:buNone/>
            </a:pPr>
            <a:r>
              <a:rPr lang="fr-FR" sz="1600">
                <a:solidFill>
                  <a:srgbClr val="FFFFFF"/>
                </a:solidFill>
              </a:rPr>
              <a:t>… est, selon Morisette, lié aux aspects suivants :</a:t>
            </a:r>
          </a:p>
          <a:p>
            <a:pPr marL="0" indent="0">
              <a:buNone/>
            </a:pPr>
            <a:endParaRPr lang="fr-FR" sz="1600">
              <a:solidFill>
                <a:srgbClr val="FFFFFF"/>
              </a:solidFill>
            </a:endParaRPr>
          </a:p>
          <a:p>
            <a:pPr>
              <a:buFont typeface="Arial" panose="020B0604020202020204" pitchFamily="34" charset="0"/>
              <a:buChar char="•"/>
            </a:pPr>
            <a:r>
              <a:rPr lang="fr-FR" sz="1600">
                <a:solidFill>
                  <a:srgbClr val="FFFFFF"/>
                </a:solidFill>
              </a:rPr>
              <a:t>Le climat relationnel</a:t>
            </a:r>
          </a:p>
          <a:p>
            <a:pPr>
              <a:buFont typeface="Arial" panose="020B0604020202020204" pitchFamily="34" charset="0"/>
              <a:buChar char="•"/>
            </a:pPr>
            <a:r>
              <a:rPr lang="fr-FR" sz="1600">
                <a:solidFill>
                  <a:srgbClr val="FFFFFF"/>
                </a:solidFill>
              </a:rPr>
              <a:t>Le climat éducatif</a:t>
            </a:r>
          </a:p>
          <a:p>
            <a:pPr>
              <a:buFont typeface="Arial" panose="020B0604020202020204" pitchFamily="34" charset="0"/>
              <a:buChar char="•"/>
            </a:pPr>
            <a:r>
              <a:rPr lang="fr-FR" sz="1600">
                <a:solidFill>
                  <a:srgbClr val="FFFFFF"/>
                </a:solidFill>
              </a:rPr>
              <a:t>Le climat de sécurité</a:t>
            </a:r>
          </a:p>
          <a:p>
            <a:pPr>
              <a:buFont typeface="Arial" panose="020B0604020202020204" pitchFamily="34" charset="0"/>
              <a:buChar char="•"/>
            </a:pPr>
            <a:r>
              <a:rPr lang="fr-FR" sz="1600">
                <a:solidFill>
                  <a:srgbClr val="FFFFFF"/>
                </a:solidFill>
              </a:rPr>
              <a:t>Le climat de justice</a:t>
            </a:r>
          </a:p>
          <a:p>
            <a:pPr>
              <a:buFont typeface="Arial" panose="020B0604020202020204" pitchFamily="34" charset="0"/>
              <a:buChar char="•"/>
            </a:pPr>
            <a:r>
              <a:rPr lang="fr-FR" sz="1600">
                <a:solidFill>
                  <a:srgbClr val="FFFFFF"/>
                </a:solidFill>
              </a:rPr>
              <a:t>Le climat d’appartenance</a:t>
            </a:r>
          </a:p>
        </p:txBody>
      </p:sp>
      <p:pic>
        <p:nvPicPr>
          <p:cNvPr id="4" name="Image 3" descr="Une image contenant texte, capture d’écran, cercle, diagramme&#10;&#10;Description générée automatiquement">
            <a:extLst>
              <a:ext uri="{FF2B5EF4-FFF2-40B4-BE49-F238E27FC236}">
                <a16:creationId xmlns:a16="http://schemas.microsoft.com/office/drawing/2014/main" id="{C14EEBC1-B427-8092-A8FE-E9BD1FBF5201}"/>
              </a:ext>
            </a:extLst>
          </p:cNvPr>
          <p:cNvPicPr>
            <a:picLocks noChangeAspect="1"/>
          </p:cNvPicPr>
          <p:nvPr/>
        </p:nvPicPr>
        <p:blipFill>
          <a:blip r:embed="rId3"/>
          <a:stretch>
            <a:fillRect/>
          </a:stretch>
        </p:blipFill>
        <p:spPr>
          <a:xfrm>
            <a:off x="3947328" y="373406"/>
            <a:ext cx="7491363" cy="5300139"/>
          </a:xfrm>
          <a:prstGeom prst="rect">
            <a:avLst/>
          </a:prstGeom>
        </p:spPr>
      </p:pic>
      <p:sp>
        <p:nvSpPr>
          <p:cNvPr id="13" name="Rectangle 12">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5" name="Rectangle 4">
            <a:extLst>
              <a:ext uri="{FF2B5EF4-FFF2-40B4-BE49-F238E27FC236}">
                <a16:creationId xmlns:a16="http://schemas.microsoft.com/office/drawing/2014/main" id="{91A3B972-2AFE-172D-8E39-CA5F5EE82030}"/>
              </a:ext>
            </a:extLst>
          </p:cNvPr>
          <p:cNvSpPr/>
          <p:nvPr/>
        </p:nvSpPr>
        <p:spPr>
          <a:xfrm>
            <a:off x="3850105" y="5799221"/>
            <a:ext cx="7279106" cy="818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Quels liens?</a:t>
            </a:r>
            <a:endParaRPr lang="fr-BE" dirty="0"/>
          </a:p>
        </p:txBody>
      </p:sp>
    </p:spTree>
    <p:extLst>
      <p:ext uri="{BB962C8B-B14F-4D97-AF65-F5344CB8AC3E}">
        <p14:creationId xmlns:p14="http://schemas.microsoft.com/office/powerpoint/2010/main" val="10659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685433" y="2331606"/>
            <a:ext cx="3514090" cy="2620010"/>
          </a:xfrm>
          <a:prstGeom prst="rect">
            <a:avLst/>
          </a:prstGeom>
        </p:spPr>
        <p:txBody>
          <a:bodyPr vert="horz" wrap="square" lIns="0" tIns="68580" rIns="0" bIns="0" rtlCol="0">
            <a:spAutoFit/>
          </a:bodyPr>
          <a:lstStyle/>
          <a:p>
            <a:pPr marL="12065" marR="5080" indent="-635" algn="ctr">
              <a:lnSpc>
                <a:spcPct val="90000"/>
              </a:lnSpc>
              <a:spcBef>
                <a:spcPts val="540"/>
              </a:spcBef>
            </a:pPr>
            <a:r>
              <a:rPr sz="3700" spc="-105" dirty="0">
                <a:solidFill>
                  <a:srgbClr val="FFFFFF"/>
                </a:solidFill>
                <a:latin typeface="Corbel"/>
                <a:cs typeface="Corbel"/>
              </a:rPr>
              <a:t>L</a:t>
            </a:r>
            <a:r>
              <a:rPr sz="3700" spc="-5" dirty="0">
                <a:solidFill>
                  <a:srgbClr val="FFFFFF"/>
                </a:solidFill>
                <a:latin typeface="Corbel"/>
                <a:cs typeface="Corbel"/>
              </a:rPr>
              <a:t>e</a:t>
            </a:r>
            <a:r>
              <a:rPr sz="3700" spc="-204" dirty="0">
                <a:solidFill>
                  <a:srgbClr val="FFFFFF"/>
                </a:solidFill>
                <a:latin typeface="Corbel"/>
                <a:cs typeface="Corbel"/>
              </a:rPr>
              <a:t> </a:t>
            </a:r>
            <a:r>
              <a:rPr sz="3700" spc="-90" dirty="0">
                <a:solidFill>
                  <a:srgbClr val="FFFFFF"/>
                </a:solidFill>
                <a:latin typeface="Corbel"/>
                <a:cs typeface="Corbel"/>
              </a:rPr>
              <a:t>c</a:t>
            </a:r>
            <a:r>
              <a:rPr sz="3700" spc="-95" dirty="0">
                <a:solidFill>
                  <a:srgbClr val="FFFFFF"/>
                </a:solidFill>
                <a:latin typeface="Corbel"/>
                <a:cs typeface="Corbel"/>
              </a:rPr>
              <a:t>lim</a:t>
            </a:r>
            <a:r>
              <a:rPr sz="3700" spc="-114" dirty="0">
                <a:solidFill>
                  <a:srgbClr val="FFFFFF"/>
                </a:solidFill>
                <a:latin typeface="Corbel"/>
                <a:cs typeface="Corbel"/>
              </a:rPr>
              <a:t>a</a:t>
            </a:r>
            <a:r>
              <a:rPr sz="3700" spc="-5" dirty="0">
                <a:solidFill>
                  <a:srgbClr val="FFFFFF"/>
                </a:solidFill>
                <a:latin typeface="Corbel"/>
                <a:cs typeface="Corbel"/>
              </a:rPr>
              <a:t>t</a:t>
            </a:r>
            <a:r>
              <a:rPr sz="3700" spc="-225" dirty="0">
                <a:solidFill>
                  <a:srgbClr val="FFFFFF"/>
                </a:solidFill>
                <a:latin typeface="Corbel"/>
                <a:cs typeface="Corbel"/>
              </a:rPr>
              <a:t> </a:t>
            </a:r>
            <a:r>
              <a:rPr sz="3700" spc="-114" dirty="0">
                <a:solidFill>
                  <a:srgbClr val="FFFFFF"/>
                </a:solidFill>
                <a:latin typeface="Corbel"/>
                <a:cs typeface="Corbel"/>
              </a:rPr>
              <a:t>d</a:t>
            </a:r>
            <a:r>
              <a:rPr sz="3700" spc="-5" dirty="0">
                <a:solidFill>
                  <a:srgbClr val="FFFFFF"/>
                </a:solidFill>
                <a:latin typeface="Corbel"/>
                <a:cs typeface="Corbel"/>
              </a:rPr>
              <a:t>e</a:t>
            </a:r>
            <a:r>
              <a:rPr sz="3700" spc="-185" dirty="0">
                <a:solidFill>
                  <a:srgbClr val="FFFFFF"/>
                </a:solidFill>
                <a:latin typeface="Corbel"/>
                <a:cs typeface="Corbel"/>
              </a:rPr>
              <a:t> </a:t>
            </a:r>
            <a:r>
              <a:rPr sz="3700" spc="-95" dirty="0">
                <a:solidFill>
                  <a:srgbClr val="FFFFFF"/>
                </a:solidFill>
                <a:latin typeface="Corbel"/>
                <a:cs typeface="Corbel"/>
              </a:rPr>
              <a:t>l</a:t>
            </a:r>
            <a:r>
              <a:rPr sz="3700" spc="-5" dirty="0">
                <a:solidFill>
                  <a:srgbClr val="FFFFFF"/>
                </a:solidFill>
                <a:latin typeface="Corbel"/>
                <a:cs typeface="Corbel"/>
              </a:rPr>
              <a:t>a  </a:t>
            </a:r>
            <a:r>
              <a:rPr sz="3700" spc="-95" dirty="0">
                <a:solidFill>
                  <a:srgbClr val="FFFFFF"/>
                </a:solidFill>
                <a:latin typeface="Corbel"/>
                <a:cs typeface="Corbel"/>
              </a:rPr>
              <a:t>cl</a:t>
            </a:r>
            <a:r>
              <a:rPr sz="3700" spc="-114" dirty="0">
                <a:solidFill>
                  <a:srgbClr val="FFFFFF"/>
                </a:solidFill>
                <a:latin typeface="Corbel"/>
                <a:cs typeface="Corbel"/>
              </a:rPr>
              <a:t>a</a:t>
            </a:r>
            <a:r>
              <a:rPr sz="3700" spc="-110" dirty="0">
                <a:solidFill>
                  <a:srgbClr val="FFFFFF"/>
                </a:solidFill>
                <a:latin typeface="Corbel"/>
                <a:cs typeface="Corbel"/>
              </a:rPr>
              <a:t>ss</a:t>
            </a:r>
            <a:r>
              <a:rPr sz="3700" spc="-5" dirty="0">
                <a:solidFill>
                  <a:srgbClr val="FFFFFF"/>
                </a:solidFill>
                <a:latin typeface="Corbel"/>
                <a:cs typeface="Corbel"/>
              </a:rPr>
              <a:t>e</a:t>
            </a:r>
            <a:r>
              <a:rPr sz="3700" spc="-204" dirty="0">
                <a:solidFill>
                  <a:srgbClr val="FFFFFF"/>
                </a:solidFill>
                <a:latin typeface="Corbel"/>
                <a:cs typeface="Corbel"/>
              </a:rPr>
              <a:t> </a:t>
            </a:r>
            <a:r>
              <a:rPr sz="3700" spc="-110" dirty="0">
                <a:solidFill>
                  <a:srgbClr val="FFFFFF"/>
                </a:solidFill>
                <a:latin typeface="Corbel"/>
                <a:cs typeface="Corbel"/>
              </a:rPr>
              <a:t>s</a:t>
            </a:r>
            <a:r>
              <a:rPr sz="3700" spc="-95" dirty="0">
                <a:solidFill>
                  <a:srgbClr val="FFFFFF"/>
                </a:solidFill>
                <a:latin typeface="Corbel"/>
                <a:cs typeface="Corbel"/>
              </a:rPr>
              <a:t>’i</a:t>
            </a:r>
            <a:r>
              <a:rPr sz="3700" spc="-110" dirty="0">
                <a:solidFill>
                  <a:srgbClr val="FFFFFF"/>
                </a:solidFill>
                <a:latin typeface="Corbel"/>
                <a:cs typeface="Corbel"/>
              </a:rPr>
              <a:t>ns</a:t>
            </a:r>
            <a:r>
              <a:rPr sz="3700" spc="-95" dirty="0">
                <a:solidFill>
                  <a:srgbClr val="FFFFFF"/>
                </a:solidFill>
                <a:latin typeface="Corbel"/>
                <a:cs typeface="Corbel"/>
              </a:rPr>
              <a:t>cri</a:t>
            </a:r>
            <a:r>
              <a:rPr sz="3700" spc="-5" dirty="0">
                <a:solidFill>
                  <a:srgbClr val="FFFFFF"/>
                </a:solidFill>
                <a:latin typeface="Corbel"/>
                <a:cs typeface="Corbel"/>
              </a:rPr>
              <a:t>t</a:t>
            </a:r>
            <a:r>
              <a:rPr sz="3700" spc="-225" dirty="0">
                <a:solidFill>
                  <a:srgbClr val="FFFFFF"/>
                </a:solidFill>
                <a:latin typeface="Corbel"/>
                <a:cs typeface="Corbel"/>
              </a:rPr>
              <a:t> </a:t>
            </a:r>
            <a:r>
              <a:rPr sz="3700" spc="-114" dirty="0">
                <a:solidFill>
                  <a:srgbClr val="FFFFFF"/>
                </a:solidFill>
                <a:latin typeface="Corbel"/>
                <a:cs typeface="Corbel"/>
              </a:rPr>
              <a:t>da</a:t>
            </a:r>
            <a:r>
              <a:rPr sz="3700" spc="-110" dirty="0">
                <a:solidFill>
                  <a:srgbClr val="FFFFFF"/>
                </a:solidFill>
                <a:latin typeface="Corbel"/>
                <a:cs typeface="Corbel"/>
              </a:rPr>
              <a:t>n</a:t>
            </a:r>
            <a:r>
              <a:rPr sz="3700" spc="-5" dirty="0">
                <a:solidFill>
                  <a:srgbClr val="FFFFFF"/>
                </a:solidFill>
                <a:latin typeface="Corbel"/>
                <a:cs typeface="Corbel"/>
              </a:rPr>
              <a:t>s  </a:t>
            </a:r>
            <a:r>
              <a:rPr sz="3700" spc="-100" dirty="0">
                <a:solidFill>
                  <a:srgbClr val="FFFFFF"/>
                </a:solidFill>
                <a:latin typeface="Corbel"/>
                <a:cs typeface="Corbel"/>
              </a:rPr>
              <a:t>u</a:t>
            </a:r>
            <a:r>
              <a:rPr sz="3700" spc="-110" dirty="0">
                <a:solidFill>
                  <a:srgbClr val="FFFFFF"/>
                </a:solidFill>
                <a:latin typeface="Corbel"/>
                <a:cs typeface="Corbel"/>
              </a:rPr>
              <a:t>n</a:t>
            </a:r>
            <a:r>
              <a:rPr sz="3700" spc="-5" dirty="0">
                <a:solidFill>
                  <a:srgbClr val="FFFFFF"/>
                </a:solidFill>
                <a:latin typeface="Corbel"/>
                <a:cs typeface="Corbel"/>
              </a:rPr>
              <a:t>e</a:t>
            </a:r>
            <a:r>
              <a:rPr sz="3700" spc="-210" dirty="0">
                <a:solidFill>
                  <a:srgbClr val="FFFFFF"/>
                </a:solidFill>
                <a:latin typeface="Corbel"/>
                <a:cs typeface="Corbel"/>
              </a:rPr>
              <a:t> </a:t>
            </a:r>
            <a:r>
              <a:rPr sz="3700" spc="-95" dirty="0">
                <a:solidFill>
                  <a:srgbClr val="FFFFFF"/>
                </a:solidFill>
                <a:latin typeface="Corbel"/>
                <a:cs typeface="Corbel"/>
              </a:rPr>
              <a:t>rel</a:t>
            </a:r>
            <a:r>
              <a:rPr sz="3700" spc="-114" dirty="0">
                <a:solidFill>
                  <a:srgbClr val="FFFFFF"/>
                </a:solidFill>
                <a:latin typeface="Corbel"/>
                <a:cs typeface="Corbel"/>
              </a:rPr>
              <a:t>at</a:t>
            </a:r>
            <a:r>
              <a:rPr sz="3700" spc="-95" dirty="0">
                <a:solidFill>
                  <a:srgbClr val="FFFFFF"/>
                </a:solidFill>
                <a:latin typeface="Corbel"/>
                <a:cs typeface="Corbel"/>
              </a:rPr>
              <a:t>i</a:t>
            </a:r>
            <a:r>
              <a:rPr sz="3700" spc="-110" dirty="0">
                <a:solidFill>
                  <a:srgbClr val="FFFFFF"/>
                </a:solidFill>
                <a:latin typeface="Corbel"/>
                <a:cs typeface="Corbel"/>
              </a:rPr>
              <a:t>o</a:t>
            </a:r>
            <a:r>
              <a:rPr sz="3700" spc="-5" dirty="0">
                <a:solidFill>
                  <a:srgbClr val="FFFFFF"/>
                </a:solidFill>
                <a:latin typeface="Corbel"/>
                <a:cs typeface="Corbel"/>
              </a:rPr>
              <a:t>n</a:t>
            </a:r>
            <a:r>
              <a:rPr sz="3700" spc="-220" dirty="0">
                <a:solidFill>
                  <a:srgbClr val="FFFFFF"/>
                </a:solidFill>
                <a:latin typeface="Corbel"/>
                <a:cs typeface="Corbel"/>
              </a:rPr>
              <a:t> </a:t>
            </a:r>
            <a:r>
              <a:rPr sz="3700" spc="-5" dirty="0">
                <a:solidFill>
                  <a:srgbClr val="FFFFFF"/>
                </a:solidFill>
                <a:latin typeface="Corbel"/>
                <a:cs typeface="Corbel"/>
              </a:rPr>
              <a:t>:</a:t>
            </a:r>
            <a:endParaRPr sz="3700" dirty="0">
              <a:latin typeface="Corbel"/>
              <a:cs typeface="Corbel"/>
            </a:endParaRPr>
          </a:p>
          <a:p>
            <a:pPr marL="316865" marR="226695" algn="ctr">
              <a:lnSpc>
                <a:spcPts val="4010"/>
              </a:lnSpc>
              <a:spcBef>
                <a:spcPts val="35"/>
              </a:spcBef>
            </a:pPr>
            <a:r>
              <a:rPr sz="3700" spc="-114" dirty="0">
                <a:solidFill>
                  <a:srgbClr val="FFFFFF"/>
                </a:solidFill>
                <a:latin typeface="Corbel"/>
                <a:cs typeface="Corbel"/>
              </a:rPr>
              <a:t>d</a:t>
            </a:r>
            <a:r>
              <a:rPr sz="3700" spc="-5" dirty="0">
                <a:solidFill>
                  <a:srgbClr val="FFFFFF"/>
                </a:solidFill>
                <a:latin typeface="Corbel"/>
                <a:cs typeface="Corbel"/>
              </a:rPr>
              <a:t>u</a:t>
            </a:r>
            <a:r>
              <a:rPr sz="3700" spc="-204" dirty="0">
                <a:solidFill>
                  <a:srgbClr val="FFFFFF"/>
                </a:solidFill>
                <a:latin typeface="Corbel"/>
                <a:cs typeface="Corbel"/>
              </a:rPr>
              <a:t> </a:t>
            </a:r>
            <a:r>
              <a:rPr sz="3700" spc="-90" dirty="0">
                <a:solidFill>
                  <a:srgbClr val="FFFFFF"/>
                </a:solidFill>
                <a:latin typeface="Corbel"/>
                <a:cs typeface="Corbel"/>
              </a:rPr>
              <a:t>m</a:t>
            </a:r>
            <a:r>
              <a:rPr sz="3700" spc="-110" dirty="0">
                <a:solidFill>
                  <a:srgbClr val="FFFFFF"/>
                </a:solidFill>
                <a:latin typeface="Corbel"/>
                <a:cs typeface="Corbel"/>
              </a:rPr>
              <a:t>a</a:t>
            </a:r>
            <a:r>
              <a:rPr sz="3700" spc="-90" dirty="0">
                <a:solidFill>
                  <a:srgbClr val="FFFFFF"/>
                </a:solidFill>
                <a:latin typeface="Corbel"/>
                <a:cs typeface="Corbel"/>
              </a:rPr>
              <a:t>cr</a:t>
            </a:r>
            <a:r>
              <a:rPr sz="3700" spc="-5" dirty="0">
                <a:solidFill>
                  <a:srgbClr val="FFFFFF"/>
                </a:solidFill>
                <a:latin typeface="Corbel"/>
                <a:cs typeface="Corbel"/>
              </a:rPr>
              <a:t>o</a:t>
            </a:r>
            <a:r>
              <a:rPr sz="3700" spc="-225" dirty="0">
                <a:solidFill>
                  <a:srgbClr val="FFFFFF"/>
                </a:solidFill>
                <a:latin typeface="Corbel"/>
                <a:cs typeface="Corbel"/>
              </a:rPr>
              <a:t> </a:t>
            </a:r>
            <a:r>
              <a:rPr sz="3700" spc="-105" dirty="0">
                <a:solidFill>
                  <a:srgbClr val="FFFFFF"/>
                </a:solidFill>
                <a:latin typeface="Corbel"/>
                <a:cs typeface="Corbel"/>
              </a:rPr>
              <a:t>v</a:t>
            </a:r>
            <a:r>
              <a:rPr sz="3700" spc="-95" dirty="0">
                <a:solidFill>
                  <a:srgbClr val="FFFFFF"/>
                </a:solidFill>
                <a:latin typeface="Corbel"/>
                <a:cs typeface="Corbel"/>
              </a:rPr>
              <a:t>e</a:t>
            </a:r>
            <a:r>
              <a:rPr sz="3700" spc="-90" dirty="0">
                <a:solidFill>
                  <a:srgbClr val="FFFFFF"/>
                </a:solidFill>
                <a:latin typeface="Corbel"/>
                <a:cs typeface="Corbel"/>
              </a:rPr>
              <a:t>r</a:t>
            </a:r>
            <a:r>
              <a:rPr sz="3700" spc="-5" dirty="0">
                <a:solidFill>
                  <a:srgbClr val="FFFFFF"/>
                </a:solidFill>
                <a:latin typeface="Corbel"/>
                <a:cs typeface="Corbel"/>
              </a:rPr>
              <a:t>s</a:t>
            </a:r>
            <a:r>
              <a:rPr sz="3700" spc="-220" dirty="0">
                <a:solidFill>
                  <a:srgbClr val="FFFFFF"/>
                </a:solidFill>
                <a:latin typeface="Corbel"/>
                <a:cs typeface="Corbel"/>
              </a:rPr>
              <a:t> </a:t>
            </a:r>
            <a:r>
              <a:rPr sz="3700" spc="-95" dirty="0">
                <a:solidFill>
                  <a:srgbClr val="FFFFFF"/>
                </a:solidFill>
                <a:latin typeface="Corbel"/>
                <a:cs typeface="Corbel"/>
              </a:rPr>
              <a:t>l</a:t>
            </a:r>
            <a:r>
              <a:rPr sz="3700" spc="-5" dirty="0">
                <a:solidFill>
                  <a:srgbClr val="FFFFFF"/>
                </a:solidFill>
                <a:latin typeface="Corbel"/>
                <a:cs typeface="Corbel"/>
              </a:rPr>
              <a:t>e  </a:t>
            </a:r>
            <a:r>
              <a:rPr sz="3700" spc="-75" dirty="0">
                <a:solidFill>
                  <a:srgbClr val="FFFFFF"/>
                </a:solidFill>
                <a:latin typeface="Corbel"/>
                <a:cs typeface="Corbel"/>
              </a:rPr>
              <a:t>micro</a:t>
            </a:r>
            <a:endParaRPr sz="3700" dirty="0">
              <a:latin typeface="Corbel"/>
              <a:cs typeface="Corbel"/>
            </a:endParaRPr>
          </a:p>
        </p:txBody>
      </p:sp>
      <p:sp>
        <p:nvSpPr>
          <p:cNvPr id="4" name="object 4"/>
          <p:cNvSpPr/>
          <p:nvPr/>
        </p:nvSpPr>
        <p:spPr>
          <a:xfrm>
            <a:off x="11817095" y="758951"/>
            <a:ext cx="375285" cy="5331460"/>
          </a:xfrm>
          <a:custGeom>
            <a:avLst/>
            <a:gdLst/>
            <a:ahLst/>
            <a:cxnLst/>
            <a:rect l="l" t="t" r="r" b="b"/>
            <a:pathLst>
              <a:path w="375284" h="5331460">
                <a:moveTo>
                  <a:pt x="0" y="5330952"/>
                </a:moveTo>
                <a:lnTo>
                  <a:pt x="374903" y="5330952"/>
                </a:lnTo>
                <a:lnTo>
                  <a:pt x="374903" y="0"/>
                </a:lnTo>
                <a:lnTo>
                  <a:pt x="0" y="0"/>
                </a:lnTo>
                <a:lnTo>
                  <a:pt x="0" y="5330952"/>
                </a:lnTo>
                <a:close/>
              </a:path>
            </a:pathLst>
          </a:custGeom>
          <a:solidFill>
            <a:srgbClr val="C7C7C7">
              <a:alpha val="90194"/>
            </a:srgbClr>
          </a:solidFill>
        </p:spPr>
        <p:txBody>
          <a:bodyPr wrap="square" lIns="0" tIns="0" rIns="0" bIns="0" rtlCol="0"/>
          <a:lstStyle/>
          <a:p>
            <a:endParaRPr/>
          </a:p>
        </p:txBody>
      </p:sp>
      <p:grpSp>
        <p:nvGrpSpPr>
          <p:cNvPr id="13" name="Groupe 12">
            <a:extLst>
              <a:ext uri="{FF2B5EF4-FFF2-40B4-BE49-F238E27FC236}">
                <a16:creationId xmlns:a16="http://schemas.microsoft.com/office/drawing/2014/main" id="{47BB0AF3-EE92-25EA-1A70-33E0884A18E7}"/>
              </a:ext>
            </a:extLst>
          </p:cNvPr>
          <p:cNvGrpSpPr/>
          <p:nvPr/>
        </p:nvGrpSpPr>
        <p:grpSpPr>
          <a:xfrm>
            <a:off x="5483301" y="221361"/>
            <a:ext cx="5872098" cy="5869050"/>
            <a:chOff x="4368482" y="268922"/>
            <a:chExt cx="5872098" cy="5869050"/>
          </a:xfrm>
        </p:grpSpPr>
        <p:pic>
          <p:nvPicPr>
            <p:cNvPr id="5" name="object 5"/>
            <p:cNvPicPr/>
            <p:nvPr/>
          </p:nvPicPr>
          <p:blipFill>
            <a:blip r:embed="rId2" cstate="print"/>
            <a:stretch>
              <a:fillRect/>
            </a:stretch>
          </p:blipFill>
          <p:spPr>
            <a:xfrm>
              <a:off x="4368482" y="268922"/>
              <a:ext cx="5872098" cy="5869050"/>
            </a:xfrm>
            <a:prstGeom prst="rect">
              <a:avLst/>
            </a:prstGeom>
          </p:spPr>
        </p:pic>
        <p:sp>
          <p:nvSpPr>
            <p:cNvPr id="6" name="object 6"/>
            <p:cNvSpPr txBox="1"/>
            <p:nvPr/>
          </p:nvSpPr>
          <p:spPr>
            <a:xfrm>
              <a:off x="6012926" y="548443"/>
              <a:ext cx="2431228" cy="1735347"/>
            </a:xfrm>
            <a:prstGeom prst="rect">
              <a:avLst/>
            </a:prstGeom>
          </p:spPr>
          <p:txBody>
            <a:bodyPr vert="horz" wrap="square" lIns="0" tIns="12700" rIns="0" bIns="0" rtlCol="0">
              <a:spAutoFit/>
            </a:bodyPr>
            <a:lstStyle/>
            <a:p>
              <a:pPr marL="109855" marR="95250" algn="ctr">
                <a:lnSpc>
                  <a:spcPct val="105200"/>
                </a:lnSpc>
                <a:spcBef>
                  <a:spcPts val="100"/>
                </a:spcBef>
              </a:pPr>
              <a:r>
                <a:rPr sz="1400" b="1" spc="50" dirty="0">
                  <a:latin typeface="Calibri" panose="020F0502020204030204" pitchFamily="34" charset="0"/>
                  <a:cs typeface="Calibri" panose="020F0502020204030204" pitchFamily="34" charset="0"/>
                </a:rPr>
                <a:t>La</a:t>
              </a:r>
              <a:r>
                <a:rPr sz="1400" b="1" spc="165" dirty="0">
                  <a:latin typeface="Calibri" panose="020F0502020204030204" pitchFamily="34" charset="0"/>
                  <a:cs typeface="Calibri" panose="020F0502020204030204" pitchFamily="34" charset="0"/>
                </a:rPr>
                <a:t> </a:t>
              </a:r>
              <a:r>
                <a:rPr sz="1400" b="1" spc="80" dirty="0">
                  <a:latin typeface="Calibri" panose="020F0502020204030204" pitchFamily="34" charset="0"/>
                  <a:cs typeface="Calibri" panose="020F0502020204030204" pitchFamily="34" charset="0"/>
                </a:rPr>
                <a:t>société</a:t>
              </a:r>
              <a:r>
                <a:rPr sz="1400" b="1" spc="195" dirty="0">
                  <a:latin typeface="Calibri" panose="020F0502020204030204" pitchFamily="34" charset="0"/>
                  <a:cs typeface="Calibri" panose="020F0502020204030204" pitchFamily="34" charset="0"/>
                </a:rPr>
                <a:t> </a:t>
              </a:r>
              <a:r>
                <a:rPr sz="1400" b="1" spc="60" dirty="0">
                  <a:latin typeface="Calibri" panose="020F0502020204030204" pitchFamily="34" charset="0"/>
                  <a:cs typeface="Calibri" panose="020F0502020204030204" pitchFamily="34" charset="0"/>
                </a:rPr>
                <a:t>(ses </a:t>
              </a:r>
              <a:r>
                <a:rPr sz="1400" b="1" spc="-345" dirty="0">
                  <a:latin typeface="Calibri" panose="020F0502020204030204" pitchFamily="34" charset="0"/>
                  <a:cs typeface="Calibri" panose="020F0502020204030204" pitchFamily="34" charset="0"/>
                </a:rPr>
                <a:t> </a:t>
              </a:r>
              <a:r>
                <a:rPr sz="1400" b="1" spc="75" dirty="0">
                  <a:latin typeface="Calibri" panose="020F0502020204030204" pitchFamily="34" charset="0"/>
                  <a:cs typeface="Calibri" panose="020F0502020204030204" pitchFamily="34" charset="0"/>
                </a:rPr>
                <a:t>normes,</a:t>
              </a:r>
              <a:r>
                <a:rPr sz="1400" b="1" spc="215" dirty="0">
                  <a:latin typeface="Calibri" panose="020F0502020204030204" pitchFamily="34" charset="0"/>
                  <a:cs typeface="Calibri" panose="020F0502020204030204" pitchFamily="34" charset="0"/>
                </a:rPr>
                <a:t> </a:t>
              </a:r>
              <a:r>
                <a:rPr sz="1400" b="1" spc="55" dirty="0">
                  <a:latin typeface="Calibri" panose="020F0502020204030204" pitchFamily="34" charset="0"/>
                  <a:cs typeface="Calibri" panose="020F0502020204030204" pitchFamily="34" charset="0"/>
                </a:rPr>
                <a:t>ses</a:t>
              </a:r>
              <a:endParaRPr sz="1400" b="1" dirty="0">
                <a:latin typeface="Calibri" panose="020F0502020204030204" pitchFamily="34" charset="0"/>
                <a:cs typeface="Calibri" panose="020F0502020204030204" pitchFamily="34" charset="0"/>
              </a:endParaRPr>
            </a:p>
            <a:p>
              <a:pPr marL="6350" algn="ctr">
                <a:lnSpc>
                  <a:spcPct val="100000"/>
                </a:lnSpc>
                <a:spcBef>
                  <a:spcPts val="70"/>
                </a:spcBef>
              </a:pPr>
              <a:r>
                <a:rPr sz="1400" b="1" spc="75" dirty="0">
                  <a:latin typeface="Calibri" panose="020F0502020204030204" pitchFamily="34" charset="0"/>
                  <a:cs typeface="Calibri" panose="020F0502020204030204" pitchFamily="34" charset="0"/>
                </a:rPr>
                <a:t>règles,</a:t>
              </a:r>
              <a:r>
                <a:rPr sz="1400" b="1" spc="170" dirty="0">
                  <a:latin typeface="Calibri" panose="020F0502020204030204" pitchFamily="34" charset="0"/>
                  <a:cs typeface="Calibri" panose="020F0502020204030204" pitchFamily="34" charset="0"/>
                </a:rPr>
                <a:t> </a:t>
              </a:r>
              <a:r>
                <a:rPr sz="1400" b="1" spc="60" dirty="0">
                  <a:latin typeface="Calibri" panose="020F0502020204030204" pitchFamily="34" charset="0"/>
                  <a:cs typeface="Calibri" panose="020F0502020204030204" pitchFamily="34" charset="0"/>
                </a:rPr>
                <a:t>…)</a:t>
              </a:r>
              <a:endParaRPr sz="1400" b="1" dirty="0">
                <a:latin typeface="Calibri" panose="020F0502020204030204" pitchFamily="34" charset="0"/>
                <a:cs typeface="Calibri" panose="020F0502020204030204" pitchFamily="34" charset="0"/>
              </a:endParaRPr>
            </a:p>
            <a:p>
              <a:pPr>
                <a:lnSpc>
                  <a:spcPct val="100000"/>
                </a:lnSpc>
                <a:spcBef>
                  <a:spcPts val="25"/>
                </a:spcBef>
              </a:pPr>
              <a:endParaRPr lang="fr-FR" sz="1400" dirty="0">
                <a:latin typeface="Calibri" panose="020F0502020204030204" pitchFamily="34" charset="0"/>
                <a:cs typeface="Calibri" panose="020F0502020204030204" pitchFamily="34" charset="0"/>
              </a:endParaRPr>
            </a:p>
            <a:p>
              <a:pPr>
                <a:lnSpc>
                  <a:spcPct val="100000"/>
                </a:lnSpc>
                <a:spcBef>
                  <a:spcPts val="25"/>
                </a:spcBef>
              </a:pPr>
              <a:endParaRPr sz="1400" dirty="0">
                <a:latin typeface="Calibri" panose="020F0502020204030204" pitchFamily="34" charset="0"/>
                <a:cs typeface="Calibri" panose="020F0502020204030204" pitchFamily="34" charset="0"/>
              </a:endParaRPr>
            </a:p>
            <a:p>
              <a:pPr marL="134620" marR="119380" indent="133985" algn="ctr">
                <a:lnSpc>
                  <a:spcPct val="105100"/>
                </a:lnSpc>
                <a:spcBef>
                  <a:spcPts val="5"/>
                </a:spcBef>
              </a:pPr>
              <a:r>
                <a:rPr sz="1400" spc="80" dirty="0">
                  <a:latin typeface="Calibri" panose="020F0502020204030204" pitchFamily="34" charset="0"/>
                  <a:cs typeface="Calibri" panose="020F0502020204030204" pitchFamily="34" charset="0"/>
                </a:rPr>
                <a:t>L’école </a:t>
              </a:r>
              <a:r>
                <a:rPr sz="1400" dirty="0">
                  <a:latin typeface="Calibri" panose="020F0502020204030204" pitchFamily="34" charset="0"/>
                  <a:cs typeface="Calibri" panose="020F0502020204030204" pitchFamily="34" charset="0"/>
                </a:rPr>
                <a:t>/</a:t>
              </a:r>
              <a:r>
                <a:rPr sz="1400" spc="5" dirty="0">
                  <a:latin typeface="Calibri" panose="020F0502020204030204" pitchFamily="34" charset="0"/>
                  <a:cs typeface="Calibri" panose="020F0502020204030204" pitchFamily="34" charset="0"/>
                </a:rPr>
                <a:t> </a:t>
              </a:r>
              <a:r>
                <a:rPr sz="1400" spc="50" dirty="0">
                  <a:latin typeface="Calibri" panose="020F0502020204030204" pitchFamily="34" charset="0"/>
                  <a:cs typeface="Calibri" panose="020F0502020204030204" pitchFamily="34" charset="0"/>
                </a:rPr>
                <a:t>le </a:t>
              </a:r>
              <a:r>
                <a:rPr sz="1400" spc="55" dirty="0">
                  <a:latin typeface="Calibri" panose="020F0502020204030204" pitchFamily="34" charset="0"/>
                  <a:cs typeface="Calibri" panose="020F0502020204030204" pitchFamily="34" charset="0"/>
                </a:rPr>
                <a:t> </a:t>
              </a:r>
              <a:r>
                <a:rPr sz="1400" spc="75" dirty="0">
                  <a:latin typeface="Calibri" panose="020F0502020204030204" pitchFamily="34" charset="0"/>
                  <a:cs typeface="Calibri" panose="020F0502020204030204" pitchFamily="34" charset="0"/>
                </a:rPr>
                <a:t>milieu</a:t>
              </a:r>
              <a:r>
                <a:rPr sz="1400" spc="175" dirty="0">
                  <a:latin typeface="Calibri" panose="020F0502020204030204" pitchFamily="34" charset="0"/>
                  <a:cs typeface="Calibri" panose="020F0502020204030204" pitchFamily="34" charset="0"/>
                </a:rPr>
                <a:t> </a:t>
              </a:r>
              <a:r>
                <a:rPr sz="1400" spc="80" dirty="0">
                  <a:latin typeface="Calibri" panose="020F0502020204030204" pitchFamily="34" charset="0"/>
                  <a:cs typeface="Calibri" panose="020F0502020204030204" pitchFamily="34" charset="0"/>
                </a:rPr>
                <a:t>scolaire </a:t>
              </a:r>
              <a:r>
                <a:rPr sz="1400" spc="-345" dirty="0">
                  <a:latin typeface="Calibri" panose="020F0502020204030204" pitchFamily="34" charset="0"/>
                  <a:cs typeface="Calibri" panose="020F0502020204030204" pitchFamily="34" charset="0"/>
                </a:rPr>
                <a:t> </a:t>
              </a:r>
              <a:r>
                <a:rPr sz="1400" spc="80" dirty="0">
                  <a:latin typeface="Calibri" panose="020F0502020204030204" pitchFamily="34" charset="0"/>
                  <a:cs typeface="Calibri" panose="020F0502020204030204" pitchFamily="34" charset="0"/>
                </a:rPr>
                <a:t>(l’ensemble</a:t>
              </a:r>
              <a:r>
                <a:rPr sz="1400" spc="215" dirty="0">
                  <a:latin typeface="Calibri" panose="020F0502020204030204" pitchFamily="34" charset="0"/>
                  <a:cs typeface="Calibri" panose="020F0502020204030204" pitchFamily="34" charset="0"/>
                </a:rPr>
                <a:t> </a:t>
              </a:r>
              <a:r>
                <a:rPr sz="1400" spc="40" dirty="0">
                  <a:latin typeface="Calibri" panose="020F0502020204030204" pitchFamily="34" charset="0"/>
                  <a:cs typeface="Calibri" panose="020F0502020204030204" pitchFamily="34" charset="0"/>
                </a:rPr>
                <a:t>du</a:t>
              </a:r>
              <a:endParaRPr sz="1400" dirty="0">
                <a:latin typeface="Calibri" panose="020F0502020204030204" pitchFamily="34" charset="0"/>
                <a:cs typeface="Calibri" panose="020F0502020204030204" pitchFamily="34" charset="0"/>
              </a:endParaRPr>
            </a:p>
            <a:p>
              <a:pPr marL="91440" marR="5080" indent="-79375" algn="ctr">
                <a:lnSpc>
                  <a:spcPts val="1510"/>
                </a:lnSpc>
                <a:spcBef>
                  <a:spcPts val="40"/>
                </a:spcBef>
              </a:pPr>
              <a:r>
                <a:rPr sz="1400" spc="75" dirty="0">
                  <a:latin typeface="Calibri" panose="020F0502020204030204" pitchFamily="34" charset="0"/>
                  <a:cs typeface="Calibri" panose="020F0502020204030204" pitchFamily="34" charset="0"/>
                </a:rPr>
                <a:t>milieu</a:t>
              </a:r>
              <a:r>
                <a:rPr sz="1400" spc="180" dirty="0">
                  <a:latin typeface="Calibri" panose="020F0502020204030204" pitchFamily="34" charset="0"/>
                  <a:cs typeface="Calibri" panose="020F0502020204030204" pitchFamily="34" charset="0"/>
                </a:rPr>
                <a:t> </a:t>
              </a:r>
              <a:r>
                <a:rPr sz="1400" spc="80" dirty="0">
                  <a:latin typeface="Calibri" panose="020F0502020204030204" pitchFamily="34" charset="0"/>
                  <a:cs typeface="Calibri" panose="020F0502020204030204" pitchFamily="34" charset="0"/>
                </a:rPr>
                <a:t>scolaire</a:t>
              </a:r>
              <a:r>
                <a:rPr sz="1400" spc="195" dirty="0">
                  <a:latin typeface="Calibri" panose="020F0502020204030204" pitchFamily="34" charset="0"/>
                  <a:cs typeface="Calibri" panose="020F0502020204030204" pitchFamily="34" charset="0"/>
                </a:rPr>
                <a:t> </a:t>
              </a:r>
              <a:r>
                <a:rPr sz="1400" spc="40" dirty="0">
                  <a:latin typeface="Calibri" panose="020F0502020204030204" pitchFamily="34" charset="0"/>
                  <a:cs typeface="Calibri" panose="020F0502020204030204" pitchFamily="34" charset="0"/>
                </a:rPr>
                <a:t>et </a:t>
              </a:r>
              <a:r>
                <a:rPr sz="1400" spc="-345" dirty="0">
                  <a:latin typeface="Calibri" panose="020F0502020204030204" pitchFamily="34" charset="0"/>
                  <a:cs typeface="Calibri" panose="020F0502020204030204" pitchFamily="34" charset="0"/>
                </a:rPr>
                <a:t> </a:t>
              </a:r>
              <a:r>
                <a:rPr sz="1400" spc="40" dirty="0">
                  <a:latin typeface="Calibri" panose="020F0502020204030204" pitchFamily="34" charset="0"/>
                  <a:cs typeface="Calibri" panose="020F0502020204030204" pitchFamily="34" charset="0"/>
                </a:rPr>
                <a:t>de</a:t>
              </a:r>
              <a:r>
                <a:rPr sz="1400" spc="185" dirty="0">
                  <a:latin typeface="Calibri" panose="020F0502020204030204" pitchFamily="34" charset="0"/>
                  <a:cs typeface="Calibri" panose="020F0502020204030204" pitchFamily="34" charset="0"/>
                </a:rPr>
                <a:t> </a:t>
              </a:r>
              <a:r>
                <a:rPr sz="1400" spc="55" dirty="0">
                  <a:latin typeface="Calibri" panose="020F0502020204030204" pitchFamily="34" charset="0"/>
                  <a:cs typeface="Calibri" panose="020F0502020204030204" pitchFamily="34" charset="0"/>
                </a:rPr>
                <a:t>ses</a:t>
              </a:r>
              <a:r>
                <a:rPr sz="1400" spc="215" dirty="0">
                  <a:latin typeface="Calibri" panose="020F0502020204030204" pitchFamily="34" charset="0"/>
                  <a:cs typeface="Calibri" panose="020F0502020204030204" pitchFamily="34" charset="0"/>
                </a:rPr>
                <a:t> </a:t>
              </a:r>
              <a:r>
                <a:rPr sz="1400" spc="80" dirty="0">
                  <a:latin typeface="Calibri" panose="020F0502020204030204" pitchFamily="34" charset="0"/>
                  <a:cs typeface="Calibri" panose="020F0502020204030204" pitchFamily="34" charset="0"/>
                </a:rPr>
                <a:t>acteurs)</a:t>
              </a:r>
              <a:endParaRPr sz="1400" dirty="0">
                <a:latin typeface="Calibri" panose="020F0502020204030204" pitchFamily="34" charset="0"/>
                <a:cs typeface="Calibri" panose="020F0502020204030204" pitchFamily="34" charset="0"/>
              </a:endParaRPr>
            </a:p>
          </p:txBody>
        </p:sp>
        <p:sp>
          <p:nvSpPr>
            <p:cNvPr id="7" name="object 7"/>
            <p:cNvSpPr txBox="1"/>
            <p:nvPr/>
          </p:nvSpPr>
          <p:spPr>
            <a:xfrm>
              <a:off x="6642354" y="2877439"/>
              <a:ext cx="1316990" cy="910121"/>
            </a:xfrm>
            <a:prstGeom prst="rect">
              <a:avLst/>
            </a:prstGeom>
          </p:spPr>
          <p:txBody>
            <a:bodyPr vert="horz" wrap="square" lIns="0" tIns="3175" rIns="0" bIns="0" rtlCol="0">
              <a:spAutoFit/>
            </a:bodyPr>
            <a:lstStyle/>
            <a:p>
              <a:pPr marL="140335" marR="101600" indent="-33655" algn="just">
                <a:lnSpc>
                  <a:spcPct val="105000"/>
                </a:lnSpc>
                <a:spcBef>
                  <a:spcPts val="25"/>
                </a:spcBef>
              </a:pPr>
              <a:r>
                <a:rPr sz="1400" spc="50" dirty="0">
                  <a:latin typeface="Calibri" panose="020F0502020204030204" pitchFamily="34" charset="0"/>
                  <a:cs typeface="Calibri" panose="020F0502020204030204" pitchFamily="34" charset="0"/>
                </a:rPr>
                <a:t>La </a:t>
              </a:r>
              <a:r>
                <a:rPr sz="1400" spc="75" dirty="0">
                  <a:latin typeface="Calibri" panose="020F0502020204030204" pitchFamily="34" charset="0"/>
                  <a:cs typeface="Calibri" panose="020F0502020204030204" pitchFamily="34" charset="0"/>
                </a:rPr>
                <a:t>classe </a:t>
              </a:r>
              <a:r>
                <a:rPr sz="1400" spc="65" dirty="0">
                  <a:latin typeface="Calibri" panose="020F0502020204030204" pitchFamily="34" charset="0"/>
                  <a:cs typeface="Calibri" panose="020F0502020204030204" pitchFamily="34" charset="0"/>
                </a:rPr>
                <a:t>(les </a:t>
              </a:r>
              <a:r>
                <a:rPr sz="1400" spc="-345" dirty="0">
                  <a:latin typeface="Calibri" panose="020F0502020204030204" pitchFamily="34" charset="0"/>
                  <a:cs typeface="Calibri" panose="020F0502020204030204" pitchFamily="34" charset="0"/>
                </a:rPr>
                <a:t> </a:t>
              </a:r>
              <a:r>
                <a:rPr sz="1400" spc="70" dirty="0">
                  <a:latin typeface="Calibri" panose="020F0502020204030204" pitchFamily="34" charset="0"/>
                  <a:cs typeface="Calibri" panose="020F0502020204030204" pitchFamily="34" charset="0"/>
                </a:rPr>
                <a:t>élèves </a:t>
              </a:r>
              <a:r>
                <a:rPr sz="1400" spc="40" dirty="0">
                  <a:latin typeface="Calibri" panose="020F0502020204030204" pitchFamily="34" charset="0"/>
                  <a:cs typeface="Calibri" panose="020F0502020204030204" pitchFamily="34" charset="0"/>
                </a:rPr>
                <a:t>et </a:t>
              </a:r>
              <a:r>
                <a:rPr sz="1400" spc="60" dirty="0">
                  <a:latin typeface="Calibri" panose="020F0502020204030204" pitchFamily="34" charset="0"/>
                  <a:cs typeface="Calibri" panose="020F0502020204030204" pitchFamily="34" charset="0"/>
                </a:rPr>
                <a:t>les </a:t>
              </a:r>
              <a:r>
                <a:rPr sz="1400" spc="65" dirty="0">
                  <a:latin typeface="Calibri" panose="020F0502020204030204" pitchFamily="34" charset="0"/>
                  <a:cs typeface="Calibri" panose="020F0502020204030204" pitchFamily="34" charset="0"/>
                </a:rPr>
                <a:t> </a:t>
              </a:r>
              <a:r>
                <a:rPr sz="1400" spc="85" dirty="0">
                  <a:latin typeface="Calibri" panose="020F0502020204030204" pitchFamily="34" charset="0"/>
                  <a:cs typeface="Calibri" panose="020F0502020204030204" pitchFamily="34" charset="0"/>
                </a:rPr>
                <a:t>enseignants</a:t>
              </a:r>
              <a:endParaRPr sz="1400" dirty="0">
                <a:latin typeface="Calibri" panose="020F0502020204030204" pitchFamily="34" charset="0"/>
                <a:cs typeface="Calibri" panose="020F0502020204030204" pitchFamily="34" charset="0"/>
              </a:endParaRPr>
            </a:p>
            <a:p>
              <a:pPr marL="12700" algn="just">
                <a:lnSpc>
                  <a:spcPct val="100000"/>
                </a:lnSpc>
                <a:spcBef>
                  <a:spcPts val="50"/>
                </a:spcBef>
              </a:pPr>
              <a:r>
                <a:rPr sz="1400" spc="75" dirty="0">
                  <a:latin typeface="Calibri" panose="020F0502020204030204" pitchFamily="34" charset="0"/>
                  <a:cs typeface="Calibri" panose="020F0502020204030204" pitchFamily="34" charset="0"/>
                </a:rPr>
                <a:t>proches</a:t>
              </a:r>
              <a:r>
                <a:rPr sz="1400" spc="200" dirty="0">
                  <a:latin typeface="Calibri" panose="020F0502020204030204" pitchFamily="34" charset="0"/>
                  <a:cs typeface="Calibri" panose="020F0502020204030204" pitchFamily="34" charset="0"/>
                </a:rPr>
                <a:t> </a:t>
              </a:r>
              <a:r>
                <a:rPr sz="1400" spc="40" dirty="0">
                  <a:latin typeface="Calibri" panose="020F0502020204030204" pitchFamily="34" charset="0"/>
                  <a:cs typeface="Calibri" panose="020F0502020204030204" pitchFamily="34" charset="0"/>
                </a:rPr>
                <a:t>de</a:t>
              </a:r>
              <a:r>
                <a:rPr sz="1400" spc="180" dirty="0">
                  <a:latin typeface="Calibri" panose="020F0502020204030204" pitchFamily="34" charset="0"/>
                  <a:cs typeface="Calibri" panose="020F0502020204030204" pitchFamily="34" charset="0"/>
                </a:rPr>
                <a:t> </a:t>
              </a:r>
              <a:r>
                <a:rPr sz="1400" spc="70" dirty="0">
                  <a:latin typeface="Calibri" panose="020F0502020204030204" pitchFamily="34" charset="0"/>
                  <a:cs typeface="Calibri" panose="020F0502020204030204" pitchFamily="34" charset="0"/>
                </a:rPr>
                <a:t>l’</a:t>
              </a:r>
              <a:r>
                <a:rPr lang="fr-FR" sz="1400" spc="70" dirty="0">
                  <a:latin typeface="Calibri" panose="020F0502020204030204" pitchFamily="34" charset="0"/>
                  <a:cs typeface="Calibri" panose="020F0502020204030204" pitchFamily="34" charset="0"/>
                </a:rPr>
                <a:t>E</a:t>
              </a:r>
              <a:r>
                <a:rPr sz="1400" spc="70" dirty="0">
                  <a:latin typeface="Calibri" panose="020F0502020204030204" pitchFamily="34" charset="0"/>
                  <a:cs typeface="Calibri" panose="020F0502020204030204" pitchFamily="34" charset="0"/>
                </a:rPr>
                <a:t>)</a:t>
              </a:r>
              <a:endParaRPr sz="1400" dirty="0">
                <a:latin typeface="Calibri" panose="020F0502020204030204" pitchFamily="34" charset="0"/>
                <a:cs typeface="Calibri" panose="020F0502020204030204" pitchFamily="34" charset="0"/>
              </a:endParaRPr>
            </a:p>
          </p:txBody>
        </p:sp>
        <p:sp>
          <p:nvSpPr>
            <p:cNvPr id="8" name="object 8"/>
            <p:cNvSpPr txBox="1"/>
            <p:nvPr/>
          </p:nvSpPr>
          <p:spPr>
            <a:xfrm>
              <a:off x="6516994" y="4137369"/>
              <a:ext cx="1567710" cy="1296381"/>
            </a:xfrm>
            <a:prstGeom prst="rect">
              <a:avLst/>
            </a:prstGeom>
          </p:spPr>
          <p:txBody>
            <a:bodyPr vert="horz" wrap="square" lIns="0" tIns="3175" rIns="0" bIns="0" rtlCol="0">
              <a:spAutoFit/>
            </a:bodyPr>
            <a:lstStyle/>
            <a:p>
              <a:pPr marL="170815" marR="5080" indent="-158750" algn="ctr">
                <a:lnSpc>
                  <a:spcPct val="105100"/>
                </a:lnSpc>
                <a:spcBef>
                  <a:spcPts val="25"/>
                </a:spcBef>
              </a:pPr>
              <a:r>
                <a:rPr sz="1600" spc="75" dirty="0">
                  <a:latin typeface="Britannic Bold" panose="020B0903060703020204" pitchFamily="34" charset="0"/>
                  <a:cs typeface="Calibri" panose="020F0502020204030204" pitchFamily="34" charset="0"/>
                </a:rPr>
                <a:t>L’élève</a:t>
              </a:r>
              <a:r>
                <a:rPr sz="1600" spc="185" dirty="0">
                  <a:latin typeface="Britannic Bold" panose="020B0903060703020204" pitchFamily="34" charset="0"/>
                  <a:cs typeface="Calibri" panose="020F0502020204030204" pitchFamily="34" charset="0"/>
                </a:rPr>
                <a:t> </a:t>
              </a:r>
              <a:r>
                <a:rPr sz="1600" spc="75" dirty="0">
                  <a:latin typeface="Britannic Bold" panose="020B0903060703020204" pitchFamily="34" charset="0"/>
                  <a:cs typeface="Calibri" panose="020F0502020204030204" pitchFamily="34" charset="0"/>
                </a:rPr>
                <a:t>(besoins, </a:t>
              </a:r>
              <a:r>
                <a:rPr sz="1600" spc="-345" dirty="0">
                  <a:latin typeface="Britannic Bold" panose="020B0903060703020204" pitchFamily="34" charset="0"/>
                  <a:cs typeface="Calibri" panose="020F0502020204030204" pitchFamily="34" charset="0"/>
                </a:rPr>
                <a:t> </a:t>
              </a:r>
              <a:r>
                <a:rPr sz="1600" spc="75" dirty="0">
                  <a:latin typeface="Britannic Bold" panose="020B0903060703020204" pitchFamily="34" charset="0"/>
                  <a:cs typeface="Calibri" panose="020F0502020204030204" pitchFamily="34" charset="0"/>
                </a:rPr>
                <a:t>milieu</a:t>
              </a:r>
              <a:r>
                <a:rPr sz="1600" spc="190" dirty="0">
                  <a:latin typeface="Britannic Bold" panose="020B0903060703020204" pitchFamily="34" charset="0"/>
                  <a:cs typeface="Calibri" panose="020F0502020204030204" pitchFamily="34" charset="0"/>
                </a:rPr>
                <a:t> </a:t>
              </a:r>
              <a:r>
                <a:rPr sz="1600" spc="75" dirty="0">
                  <a:latin typeface="Britannic Bold" panose="020B0903060703020204" pitchFamily="34" charset="0"/>
                  <a:cs typeface="Calibri" panose="020F0502020204030204" pitchFamily="34" charset="0"/>
                </a:rPr>
                <a:t>socio- </a:t>
              </a:r>
              <a:r>
                <a:rPr sz="1600" spc="80" dirty="0">
                  <a:latin typeface="Britannic Bold" panose="020B0903060703020204" pitchFamily="34" charset="0"/>
                  <a:cs typeface="Calibri" panose="020F0502020204030204" pitchFamily="34" charset="0"/>
                </a:rPr>
                <a:t> </a:t>
              </a:r>
              <a:r>
                <a:rPr sz="1600" spc="80" dirty="0" err="1">
                  <a:latin typeface="Britannic Bold" panose="020B0903060703020204" pitchFamily="34" charset="0"/>
                  <a:cs typeface="Calibri" panose="020F0502020204030204" pitchFamily="34" charset="0"/>
                </a:rPr>
                <a:t>économique</a:t>
              </a:r>
              <a:endParaRPr sz="1600" dirty="0">
                <a:latin typeface="Britannic Bold" panose="020B0903060703020204" pitchFamily="34" charset="0"/>
                <a:cs typeface="Calibri" panose="020F0502020204030204" pitchFamily="34" charset="0"/>
              </a:endParaRPr>
            </a:p>
            <a:p>
              <a:pPr marL="194945" algn="ctr">
                <a:lnSpc>
                  <a:spcPct val="100000"/>
                </a:lnSpc>
                <a:spcBef>
                  <a:spcPts val="50"/>
                </a:spcBef>
              </a:pPr>
              <a:r>
                <a:rPr sz="1600" spc="80" dirty="0">
                  <a:latin typeface="Britannic Bold" panose="020B0903060703020204" pitchFamily="34" charset="0"/>
                  <a:cs typeface="Calibri" panose="020F0502020204030204" pitchFamily="34" charset="0"/>
                </a:rPr>
                <a:t>affectif,</a:t>
              </a:r>
              <a:r>
                <a:rPr sz="1600" spc="175" dirty="0">
                  <a:latin typeface="Britannic Bold" panose="020B0903060703020204" pitchFamily="34" charset="0"/>
                  <a:cs typeface="Calibri" panose="020F0502020204030204" pitchFamily="34" charset="0"/>
                </a:rPr>
                <a:t> </a:t>
              </a:r>
              <a:r>
                <a:rPr sz="1600" spc="60" dirty="0">
                  <a:latin typeface="Britannic Bold" panose="020B0903060703020204" pitchFamily="34" charset="0"/>
                  <a:cs typeface="Calibri" panose="020F0502020204030204" pitchFamily="34" charset="0"/>
                </a:rPr>
                <a:t>…)</a:t>
              </a:r>
              <a:endParaRPr sz="1600" dirty="0">
                <a:latin typeface="Britannic Bold" panose="020B0903060703020204" pitchFamily="34" charset="0"/>
                <a:cs typeface="Calibri" panose="020F0502020204030204" pitchFamily="34" charset="0"/>
              </a:endParaRPr>
            </a:p>
          </p:txBody>
        </p:sp>
      </p:grpSp>
      <p:pic>
        <p:nvPicPr>
          <p:cNvPr id="14" name="Image 13">
            <a:extLst>
              <a:ext uri="{FF2B5EF4-FFF2-40B4-BE49-F238E27FC236}">
                <a16:creationId xmlns:a16="http://schemas.microsoft.com/office/drawing/2014/main" id="{481F5FB3-C36C-212B-43C1-9F39FF7B05D7}"/>
              </a:ext>
            </a:extLst>
          </p:cNvPr>
          <p:cNvPicPr>
            <a:picLocks noChangeAspect="1"/>
          </p:cNvPicPr>
          <p:nvPr/>
        </p:nvPicPr>
        <p:blipFill>
          <a:blip r:embed="rId3"/>
          <a:stretch>
            <a:fillRect/>
          </a:stretch>
        </p:blipFill>
        <p:spPr>
          <a:xfrm>
            <a:off x="-22156" y="641616"/>
            <a:ext cx="3590855" cy="5566130"/>
          </a:xfrm>
          <a:prstGeom prst="rect">
            <a:avLst/>
          </a:prstGeom>
        </p:spPr>
      </p:pic>
      <p:grpSp>
        <p:nvGrpSpPr>
          <p:cNvPr id="9" name="object 9"/>
          <p:cNvGrpSpPr/>
          <p:nvPr/>
        </p:nvGrpSpPr>
        <p:grpSpPr>
          <a:xfrm>
            <a:off x="372335" y="881882"/>
            <a:ext cx="2801874" cy="1927098"/>
            <a:chOff x="1042416" y="545591"/>
            <a:chExt cx="2801874" cy="1927098"/>
          </a:xfrm>
        </p:grpSpPr>
        <p:pic>
          <p:nvPicPr>
            <p:cNvPr id="10" name="object 10"/>
            <p:cNvPicPr/>
            <p:nvPr/>
          </p:nvPicPr>
          <p:blipFill>
            <a:blip r:embed="rId4" cstate="print"/>
            <a:stretch>
              <a:fillRect/>
            </a:stretch>
          </p:blipFill>
          <p:spPr>
            <a:xfrm>
              <a:off x="1042416" y="545591"/>
              <a:ext cx="2801874" cy="1927098"/>
            </a:xfrm>
            <a:prstGeom prst="rect">
              <a:avLst/>
            </a:prstGeom>
          </p:spPr>
        </p:pic>
        <p:sp>
          <p:nvSpPr>
            <p:cNvPr id="12" name="object 12"/>
            <p:cNvSpPr/>
            <p:nvPr/>
          </p:nvSpPr>
          <p:spPr>
            <a:xfrm>
              <a:off x="1090422" y="593597"/>
              <a:ext cx="2656840" cy="1781810"/>
            </a:xfrm>
            <a:custGeom>
              <a:avLst/>
              <a:gdLst/>
              <a:ahLst/>
              <a:cxnLst/>
              <a:rect l="l" t="t" r="r" b="b"/>
              <a:pathLst>
                <a:path w="2656840" h="1781810">
                  <a:moveTo>
                    <a:pt x="0" y="1781555"/>
                  </a:moveTo>
                  <a:lnTo>
                    <a:pt x="2656331" y="1781555"/>
                  </a:lnTo>
                  <a:lnTo>
                    <a:pt x="2656331" y="0"/>
                  </a:lnTo>
                  <a:lnTo>
                    <a:pt x="0" y="0"/>
                  </a:lnTo>
                  <a:lnTo>
                    <a:pt x="0" y="1781555"/>
                  </a:lnTo>
                  <a:close/>
                </a:path>
              </a:pathLst>
            </a:custGeom>
            <a:ln w="38100">
              <a:solidFill>
                <a:srgbClr val="000000"/>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109472" y="612647"/>
              <a:ext cx="2618231" cy="1743455"/>
            </a:xfrm>
            <a:prstGeom prst="rect">
              <a:avLst/>
            </a:prstGeom>
          </p:spPr>
        </p:pic>
      </p:grpSp>
      <p:sp>
        <p:nvSpPr>
          <p:cNvPr id="16" name="ZoneTexte 15">
            <a:extLst>
              <a:ext uri="{FF2B5EF4-FFF2-40B4-BE49-F238E27FC236}">
                <a16:creationId xmlns:a16="http://schemas.microsoft.com/office/drawing/2014/main" id="{927EC571-8C1C-2347-9277-9672D7F116C0}"/>
              </a:ext>
            </a:extLst>
          </p:cNvPr>
          <p:cNvSpPr txBox="1"/>
          <p:nvPr/>
        </p:nvSpPr>
        <p:spPr>
          <a:xfrm>
            <a:off x="161759" y="3297005"/>
            <a:ext cx="3033656" cy="2234458"/>
          </a:xfrm>
          <a:prstGeom prst="rect">
            <a:avLst/>
          </a:prstGeom>
          <a:noFill/>
        </p:spPr>
        <p:txBody>
          <a:bodyPr wrap="square">
            <a:spAutoFit/>
          </a:bodyPr>
          <a:lstStyle/>
          <a:p>
            <a:pPr marL="12065" marR="5080" indent="-635" algn="ctr">
              <a:lnSpc>
                <a:spcPct val="90000"/>
              </a:lnSpc>
              <a:spcBef>
                <a:spcPts val="540"/>
              </a:spcBef>
            </a:pPr>
            <a:r>
              <a:rPr lang="fr-FR" sz="2800" b="1" spc="-105" dirty="0">
                <a:latin typeface="Arial Nova Cond Light" panose="020B0306020202020204" pitchFamily="34" charset="0"/>
                <a:cs typeface="Calibri" panose="020F0502020204030204" pitchFamily="34" charset="0"/>
              </a:rPr>
              <a:t>L</a:t>
            </a:r>
            <a:r>
              <a:rPr lang="fr-FR" sz="2800" b="1" spc="-5" dirty="0">
                <a:latin typeface="Arial Nova Cond Light" panose="020B0306020202020204" pitchFamily="34" charset="0"/>
                <a:cs typeface="Calibri" panose="020F0502020204030204" pitchFamily="34" charset="0"/>
              </a:rPr>
              <a:t>e</a:t>
            </a:r>
            <a:r>
              <a:rPr lang="fr-FR" sz="2800" b="1" spc="-204" dirty="0">
                <a:latin typeface="Arial Nova Cond Light" panose="020B0306020202020204" pitchFamily="34" charset="0"/>
                <a:cs typeface="Calibri" panose="020F0502020204030204" pitchFamily="34" charset="0"/>
              </a:rPr>
              <a:t> </a:t>
            </a:r>
            <a:r>
              <a:rPr lang="fr-FR" sz="2800" b="1" spc="-90" dirty="0">
                <a:latin typeface="Arial Nova Cond Light" panose="020B0306020202020204" pitchFamily="34" charset="0"/>
                <a:cs typeface="Calibri" panose="020F0502020204030204" pitchFamily="34" charset="0"/>
              </a:rPr>
              <a:t>c</a:t>
            </a:r>
            <a:r>
              <a:rPr lang="fr-FR" sz="2800" b="1" spc="-95" dirty="0">
                <a:latin typeface="Arial Nova Cond Light" panose="020B0306020202020204" pitchFamily="34" charset="0"/>
                <a:cs typeface="Calibri" panose="020F0502020204030204" pitchFamily="34" charset="0"/>
              </a:rPr>
              <a:t>lim</a:t>
            </a:r>
            <a:r>
              <a:rPr lang="fr-FR" sz="2800" b="1" spc="-114" dirty="0">
                <a:latin typeface="Arial Nova Cond Light" panose="020B0306020202020204" pitchFamily="34" charset="0"/>
                <a:cs typeface="Calibri" panose="020F0502020204030204" pitchFamily="34" charset="0"/>
              </a:rPr>
              <a:t>a</a:t>
            </a:r>
            <a:r>
              <a:rPr lang="fr-FR" sz="2800" b="1" spc="-5" dirty="0">
                <a:latin typeface="Arial Nova Cond Light" panose="020B0306020202020204" pitchFamily="34" charset="0"/>
                <a:cs typeface="Calibri" panose="020F0502020204030204" pitchFamily="34" charset="0"/>
              </a:rPr>
              <a:t>t</a:t>
            </a:r>
            <a:r>
              <a:rPr lang="fr-FR" sz="2800" b="1" spc="-225" dirty="0">
                <a:latin typeface="Arial Nova Cond Light" panose="020B0306020202020204" pitchFamily="34" charset="0"/>
                <a:cs typeface="Calibri" panose="020F0502020204030204" pitchFamily="34" charset="0"/>
              </a:rPr>
              <a:t> </a:t>
            </a:r>
            <a:r>
              <a:rPr lang="fr-FR" sz="2800" b="1" spc="-114" dirty="0">
                <a:latin typeface="Arial Nova Cond Light" panose="020B0306020202020204" pitchFamily="34" charset="0"/>
                <a:cs typeface="Calibri" panose="020F0502020204030204" pitchFamily="34" charset="0"/>
              </a:rPr>
              <a:t>d</a:t>
            </a:r>
            <a:r>
              <a:rPr lang="fr-FR" sz="2800" b="1" spc="-5" dirty="0">
                <a:latin typeface="Arial Nova Cond Light" panose="020B0306020202020204" pitchFamily="34" charset="0"/>
                <a:cs typeface="Calibri" panose="020F0502020204030204" pitchFamily="34" charset="0"/>
              </a:rPr>
              <a:t>e</a:t>
            </a:r>
            <a:r>
              <a:rPr lang="fr-FR" sz="2800" b="1" spc="-185" dirty="0">
                <a:latin typeface="Arial Nova Cond Light" panose="020B0306020202020204" pitchFamily="34" charset="0"/>
                <a:cs typeface="Calibri" panose="020F0502020204030204" pitchFamily="34" charset="0"/>
              </a:rPr>
              <a:t> </a:t>
            </a:r>
            <a:r>
              <a:rPr lang="fr-FR" sz="2800" b="1" spc="-95" dirty="0">
                <a:latin typeface="Arial Nova Cond Light" panose="020B0306020202020204" pitchFamily="34" charset="0"/>
                <a:cs typeface="Calibri" panose="020F0502020204030204" pitchFamily="34" charset="0"/>
              </a:rPr>
              <a:t>l</a:t>
            </a:r>
            <a:r>
              <a:rPr lang="fr-FR" sz="2800" b="1" spc="-5" dirty="0">
                <a:latin typeface="Arial Nova Cond Light" panose="020B0306020202020204" pitchFamily="34" charset="0"/>
                <a:cs typeface="Calibri" panose="020F0502020204030204" pitchFamily="34" charset="0"/>
              </a:rPr>
              <a:t>a </a:t>
            </a:r>
            <a:r>
              <a:rPr lang="fr-FR" sz="2800" b="1" spc="-95" dirty="0">
                <a:latin typeface="Arial Nova Cond Light" panose="020B0306020202020204" pitchFamily="34" charset="0"/>
                <a:cs typeface="Calibri" panose="020F0502020204030204" pitchFamily="34" charset="0"/>
              </a:rPr>
              <a:t>cl</a:t>
            </a:r>
            <a:r>
              <a:rPr lang="fr-FR" sz="2800" b="1" spc="-114" dirty="0">
                <a:latin typeface="Arial Nova Cond Light" panose="020B0306020202020204" pitchFamily="34" charset="0"/>
                <a:cs typeface="Calibri" panose="020F0502020204030204" pitchFamily="34" charset="0"/>
              </a:rPr>
              <a:t>a</a:t>
            </a:r>
            <a:r>
              <a:rPr lang="fr-FR" sz="2800" b="1" spc="-110" dirty="0">
                <a:latin typeface="Arial Nova Cond Light" panose="020B0306020202020204" pitchFamily="34" charset="0"/>
                <a:cs typeface="Calibri" panose="020F0502020204030204" pitchFamily="34" charset="0"/>
              </a:rPr>
              <a:t>ss</a:t>
            </a:r>
            <a:r>
              <a:rPr lang="fr-FR" sz="2800" b="1" spc="-5" dirty="0">
                <a:latin typeface="Arial Nova Cond Light" panose="020B0306020202020204" pitchFamily="34" charset="0"/>
                <a:cs typeface="Calibri" panose="020F0502020204030204" pitchFamily="34" charset="0"/>
              </a:rPr>
              <a:t>e</a:t>
            </a:r>
            <a:r>
              <a:rPr lang="fr-FR" sz="2800" b="1" spc="-204" dirty="0">
                <a:latin typeface="Arial Nova Cond Light" panose="020B0306020202020204" pitchFamily="34" charset="0"/>
                <a:cs typeface="Calibri" panose="020F0502020204030204" pitchFamily="34" charset="0"/>
              </a:rPr>
              <a:t> </a:t>
            </a:r>
            <a:r>
              <a:rPr lang="fr-FR" sz="2800" b="1" spc="-110" dirty="0">
                <a:latin typeface="Arial Nova Cond Light" panose="020B0306020202020204" pitchFamily="34" charset="0"/>
                <a:cs typeface="Calibri" panose="020F0502020204030204" pitchFamily="34" charset="0"/>
              </a:rPr>
              <a:t>s</a:t>
            </a:r>
            <a:r>
              <a:rPr lang="fr-FR" sz="2800" b="1" spc="-95" dirty="0">
                <a:latin typeface="Arial Nova Cond Light" panose="020B0306020202020204" pitchFamily="34" charset="0"/>
                <a:cs typeface="Calibri" panose="020F0502020204030204" pitchFamily="34" charset="0"/>
              </a:rPr>
              <a:t>’i</a:t>
            </a:r>
            <a:r>
              <a:rPr lang="fr-FR" sz="2800" b="1" spc="-110" dirty="0">
                <a:latin typeface="Arial Nova Cond Light" panose="020B0306020202020204" pitchFamily="34" charset="0"/>
                <a:cs typeface="Calibri" panose="020F0502020204030204" pitchFamily="34" charset="0"/>
              </a:rPr>
              <a:t>ns</a:t>
            </a:r>
            <a:r>
              <a:rPr lang="fr-FR" sz="2800" b="1" spc="-95" dirty="0">
                <a:latin typeface="Arial Nova Cond Light" panose="020B0306020202020204" pitchFamily="34" charset="0"/>
                <a:cs typeface="Calibri" panose="020F0502020204030204" pitchFamily="34" charset="0"/>
              </a:rPr>
              <a:t>cri</a:t>
            </a:r>
            <a:r>
              <a:rPr lang="fr-FR" sz="2800" b="1" spc="-5" dirty="0">
                <a:latin typeface="Arial Nova Cond Light" panose="020B0306020202020204" pitchFamily="34" charset="0"/>
                <a:cs typeface="Calibri" panose="020F0502020204030204" pitchFamily="34" charset="0"/>
              </a:rPr>
              <a:t>t</a:t>
            </a:r>
            <a:r>
              <a:rPr lang="fr-FR" sz="2800" b="1" spc="-225" dirty="0">
                <a:latin typeface="Arial Nova Cond Light" panose="020B0306020202020204" pitchFamily="34" charset="0"/>
                <a:cs typeface="Calibri" panose="020F0502020204030204" pitchFamily="34" charset="0"/>
              </a:rPr>
              <a:t> </a:t>
            </a:r>
            <a:r>
              <a:rPr lang="fr-FR" sz="2800" b="1" spc="-114" dirty="0">
                <a:latin typeface="Arial Nova Cond Light" panose="020B0306020202020204" pitchFamily="34" charset="0"/>
                <a:cs typeface="Calibri" panose="020F0502020204030204" pitchFamily="34" charset="0"/>
              </a:rPr>
              <a:t>da</a:t>
            </a:r>
            <a:r>
              <a:rPr lang="fr-FR" sz="2800" b="1" spc="-110" dirty="0">
                <a:latin typeface="Arial Nova Cond Light" panose="020B0306020202020204" pitchFamily="34" charset="0"/>
                <a:cs typeface="Calibri" panose="020F0502020204030204" pitchFamily="34" charset="0"/>
              </a:rPr>
              <a:t>n</a:t>
            </a:r>
            <a:r>
              <a:rPr lang="fr-FR" sz="2800" b="1" spc="-5" dirty="0">
                <a:latin typeface="Arial Nova Cond Light" panose="020B0306020202020204" pitchFamily="34" charset="0"/>
                <a:cs typeface="Calibri" panose="020F0502020204030204" pitchFamily="34" charset="0"/>
              </a:rPr>
              <a:t>s </a:t>
            </a:r>
            <a:r>
              <a:rPr lang="fr-FR" sz="2800" b="1" spc="-100" dirty="0">
                <a:latin typeface="Arial Nova Cond Light" panose="020B0306020202020204" pitchFamily="34" charset="0"/>
                <a:cs typeface="Calibri" panose="020F0502020204030204" pitchFamily="34" charset="0"/>
              </a:rPr>
              <a:t>u</a:t>
            </a:r>
            <a:r>
              <a:rPr lang="fr-FR" sz="2800" b="1" spc="-110" dirty="0">
                <a:latin typeface="Arial Nova Cond Light" panose="020B0306020202020204" pitchFamily="34" charset="0"/>
                <a:cs typeface="Calibri" panose="020F0502020204030204" pitchFamily="34" charset="0"/>
              </a:rPr>
              <a:t>n</a:t>
            </a:r>
            <a:r>
              <a:rPr lang="fr-FR" sz="2800" b="1" spc="-5" dirty="0">
                <a:latin typeface="Arial Nova Cond Light" panose="020B0306020202020204" pitchFamily="34" charset="0"/>
                <a:cs typeface="Calibri" panose="020F0502020204030204" pitchFamily="34" charset="0"/>
              </a:rPr>
              <a:t>e</a:t>
            </a:r>
            <a:r>
              <a:rPr lang="fr-FR" sz="2800" b="1" spc="-210" dirty="0">
                <a:latin typeface="Arial Nova Cond Light" panose="020B0306020202020204" pitchFamily="34" charset="0"/>
                <a:cs typeface="Calibri" panose="020F0502020204030204" pitchFamily="34" charset="0"/>
              </a:rPr>
              <a:t> </a:t>
            </a:r>
            <a:r>
              <a:rPr lang="fr-FR" sz="2800" b="1" spc="-95" dirty="0">
                <a:latin typeface="Arial Nova Cond Light" panose="020B0306020202020204" pitchFamily="34" charset="0"/>
                <a:cs typeface="Calibri" panose="020F0502020204030204" pitchFamily="34" charset="0"/>
              </a:rPr>
              <a:t>rel</a:t>
            </a:r>
            <a:r>
              <a:rPr lang="fr-FR" sz="2800" b="1" spc="-114" dirty="0">
                <a:latin typeface="Arial Nova Cond Light" panose="020B0306020202020204" pitchFamily="34" charset="0"/>
                <a:cs typeface="Calibri" panose="020F0502020204030204" pitchFamily="34" charset="0"/>
              </a:rPr>
              <a:t>at</a:t>
            </a:r>
            <a:r>
              <a:rPr lang="fr-FR" sz="2800" b="1" spc="-95" dirty="0">
                <a:latin typeface="Arial Nova Cond Light" panose="020B0306020202020204" pitchFamily="34" charset="0"/>
                <a:cs typeface="Calibri" panose="020F0502020204030204" pitchFamily="34" charset="0"/>
              </a:rPr>
              <a:t>i</a:t>
            </a:r>
            <a:r>
              <a:rPr lang="fr-FR" sz="2800" b="1" spc="-110" dirty="0">
                <a:latin typeface="Arial Nova Cond Light" panose="020B0306020202020204" pitchFamily="34" charset="0"/>
                <a:cs typeface="Calibri" panose="020F0502020204030204" pitchFamily="34" charset="0"/>
              </a:rPr>
              <a:t>o</a:t>
            </a:r>
            <a:r>
              <a:rPr lang="fr-FR" sz="2800" b="1" spc="-5" dirty="0">
                <a:latin typeface="Arial Nova Cond Light" panose="020B0306020202020204" pitchFamily="34" charset="0"/>
                <a:cs typeface="Calibri" panose="020F0502020204030204" pitchFamily="34" charset="0"/>
              </a:rPr>
              <a:t>n</a:t>
            </a:r>
            <a:r>
              <a:rPr lang="fr-FR" sz="2800" b="1" spc="-220" dirty="0">
                <a:latin typeface="Arial Nova Cond Light" panose="020B0306020202020204" pitchFamily="34" charset="0"/>
                <a:cs typeface="Calibri" panose="020F0502020204030204" pitchFamily="34" charset="0"/>
              </a:rPr>
              <a:t> </a:t>
            </a:r>
            <a:r>
              <a:rPr lang="fr-FR" sz="2800" b="1" spc="-5" dirty="0">
                <a:latin typeface="Arial Nova Cond Light" panose="020B0306020202020204" pitchFamily="34" charset="0"/>
                <a:cs typeface="Calibri" panose="020F0502020204030204" pitchFamily="34" charset="0"/>
              </a:rPr>
              <a:t>:</a:t>
            </a:r>
            <a:endParaRPr lang="fr-FR" sz="2800" b="1" dirty="0">
              <a:latin typeface="Arial Nova Cond Light" panose="020B0306020202020204" pitchFamily="34" charset="0"/>
              <a:cs typeface="Calibri" panose="020F0502020204030204" pitchFamily="34" charset="0"/>
            </a:endParaRPr>
          </a:p>
          <a:p>
            <a:pPr marL="316865" marR="226695" algn="ctr">
              <a:lnSpc>
                <a:spcPts val="4010"/>
              </a:lnSpc>
              <a:spcBef>
                <a:spcPts val="35"/>
              </a:spcBef>
            </a:pPr>
            <a:r>
              <a:rPr lang="fr-FR" sz="2800" b="1" spc="-114" dirty="0">
                <a:latin typeface="Arial Nova Cond Light" panose="020B0306020202020204" pitchFamily="34" charset="0"/>
                <a:cs typeface="Calibri" panose="020F0502020204030204" pitchFamily="34" charset="0"/>
              </a:rPr>
              <a:t>d</a:t>
            </a:r>
            <a:r>
              <a:rPr lang="fr-FR" sz="2800" b="1" spc="-5" dirty="0">
                <a:latin typeface="Arial Nova Cond Light" panose="020B0306020202020204" pitchFamily="34" charset="0"/>
                <a:cs typeface="Calibri" panose="020F0502020204030204" pitchFamily="34" charset="0"/>
              </a:rPr>
              <a:t>u</a:t>
            </a:r>
            <a:r>
              <a:rPr lang="fr-FR" sz="2800" b="1" spc="-204" dirty="0">
                <a:latin typeface="Arial Nova Cond Light" panose="020B0306020202020204" pitchFamily="34" charset="0"/>
                <a:cs typeface="Calibri" panose="020F0502020204030204" pitchFamily="34" charset="0"/>
              </a:rPr>
              <a:t> </a:t>
            </a:r>
            <a:r>
              <a:rPr lang="fr-FR" sz="2800" b="1" spc="-90" dirty="0">
                <a:latin typeface="Arial Nova Cond Light" panose="020B0306020202020204" pitchFamily="34" charset="0"/>
                <a:cs typeface="Calibri" panose="020F0502020204030204" pitchFamily="34" charset="0"/>
              </a:rPr>
              <a:t>m</a:t>
            </a:r>
            <a:r>
              <a:rPr lang="fr-FR" sz="2800" b="1" spc="-110" dirty="0">
                <a:latin typeface="Arial Nova Cond Light" panose="020B0306020202020204" pitchFamily="34" charset="0"/>
                <a:cs typeface="Calibri" panose="020F0502020204030204" pitchFamily="34" charset="0"/>
              </a:rPr>
              <a:t>a</a:t>
            </a:r>
            <a:r>
              <a:rPr lang="fr-FR" sz="2800" b="1" spc="-90" dirty="0">
                <a:latin typeface="Arial Nova Cond Light" panose="020B0306020202020204" pitchFamily="34" charset="0"/>
                <a:cs typeface="Calibri" panose="020F0502020204030204" pitchFamily="34" charset="0"/>
              </a:rPr>
              <a:t>cr</a:t>
            </a:r>
            <a:r>
              <a:rPr lang="fr-FR" sz="2800" b="1" spc="-5" dirty="0">
                <a:latin typeface="Arial Nova Cond Light" panose="020B0306020202020204" pitchFamily="34" charset="0"/>
                <a:cs typeface="Calibri" panose="020F0502020204030204" pitchFamily="34" charset="0"/>
              </a:rPr>
              <a:t>o</a:t>
            </a:r>
            <a:r>
              <a:rPr lang="fr-FR" sz="2800" b="1" spc="-225" dirty="0">
                <a:latin typeface="Arial Nova Cond Light" panose="020B0306020202020204" pitchFamily="34" charset="0"/>
                <a:cs typeface="Calibri" panose="020F0502020204030204" pitchFamily="34" charset="0"/>
              </a:rPr>
              <a:t> </a:t>
            </a:r>
            <a:r>
              <a:rPr lang="fr-FR" sz="2800" b="1" spc="-105" dirty="0">
                <a:latin typeface="Arial Nova Cond Light" panose="020B0306020202020204" pitchFamily="34" charset="0"/>
                <a:cs typeface="Calibri" panose="020F0502020204030204" pitchFamily="34" charset="0"/>
              </a:rPr>
              <a:t>v</a:t>
            </a:r>
            <a:r>
              <a:rPr lang="fr-FR" sz="2800" b="1" spc="-95" dirty="0">
                <a:latin typeface="Arial Nova Cond Light" panose="020B0306020202020204" pitchFamily="34" charset="0"/>
                <a:cs typeface="Calibri" panose="020F0502020204030204" pitchFamily="34" charset="0"/>
              </a:rPr>
              <a:t>e</a:t>
            </a:r>
            <a:r>
              <a:rPr lang="fr-FR" sz="2800" b="1" spc="-90" dirty="0">
                <a:latin typeface="Arial Nova Cond Light" panose="020B0306020202020204" pitchFamily="34" charset="0"/>
                <a:cs typeface="Calibri" panose="020F0502020204030204" pitchFamily="34" charset="0"/>
              </a:rPr>
              <a:t>r</a:t>
            </a:r>
            <a:r>
              <a:rPr lang="fr-FR" sz="2800" b="1" spc="-5" dirty="0">
                <a:latin typeface="Arial Nova Cond Light" panose="020B0306020202020204" pitchFamily="34" charset="0"/>
                <a:cs typeface="Calibri" panose="020F0502020204030204" pitchFamily="34" charset="0"/>
              </a:rPr>
              <a:t>s</a:t>
            </a:r>
            <a:r>
              <a:rPr lang="fr-FR" sz="2800" b="1" spc="-220" dirty="0">
                <a:latin typeface="Arial Nova Cond Light" panose="020B0306020202020204" pitchFamily="34" charset="0"/>
                <a:cs typeface="Calibri" panose="020F0502020204030204" pitchFamily="34" charset="0"/>
              </a:rPr>
              <a:t> </a:t>
            </a:r>
            <a:r>
              <a:rPr lang="fr-FR" sz="2800" b="1" spc="-95" dirty="0">
                <a:latin typeface="Arial Nova Cond Light" panose="020B0306020202020204" pitchFamily="34" charset="0"/>
                <a:cs typeface="Calibri" panose="020F0502020204030204" pitchFamily="34" charset="0"/>
              </a:rPr>
              <a:t>l</a:t>
            </a:r>
            <a:r>
              <a:rPr lang="fr-FR" sz="2800" b="1" spc="-5" dirty="0">
                <a:latin typeface="Arial Nova Cond Light" panose="020B0306020202020204" pitchFamily="34" charset="0"/>
                <a:cs typeface="Calibri" panose="020F0502020204030204" pitchFamily="34" charset="0"/>
              </a:rPr>
              <a:t>e  </a:t>
            </a:r>
            <a:r>
              <a:rPr lang="fr-FR" sz="2800" b="1" spc="-75" dirty="0">
                <a:latin typeface="Arial Nova Cond Light" panose="020B0306020202020204" pitchFamily="34" charset="0"/>
                <a:cs typeface="Calibri" panose="020F0502020204030204" pitchFamily="34" charset="0"/>
              </a:rPr>
              <a:t>micro</a:t>
            </a:r>
            <a:endParaRPr lang="fr-FR" sz="2800" b="1" dirty="0">
              <a:latin typeface="Arial Nova Cond Light" panose="020B0306020202020204" pitchFamily="34" charset="0"/>
              <a:cs typeface="Calibri" panose="020F0502020204030204" pitchFamily="34" charset="0"/>
            </a:endParaRPr>
          </a:p>
        </p:txBody>
      </p:sp>
    </p:spTree>
    <p:extLst>
      <p:ext uri="{BB962C8B-B14F-4D97-AF65-F5344CB8AC3E}">
        <p14:creationId xmlns:p14="http://schemas.microsoft.com/office/powerpoint/2010/main" val="41743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useBgFill="1">
        <p:nvSpPr>
          <p:cNvPr id="12" name="Rectangle 11">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074C1394-7256-0B60-BBE5-CD594A6ABCE4}"/>
              </a:ext>
            </a:extLst>
          </p:cNvPr>
          <p:cNvPicPr>
            <a:picLocks noChangeAspect="1"/>
          </p:cNvPicPr>
          <p:nvPr/>
        </p:nvPicPr>
        <p:blipFill rotWithShape="1">
          <a:blip r:embed="rId2">
            <a:duotone>
              <a:schemeClr val="accent1">
                <a:shade val="45000"/>
                <a:satMod val="135000"/>
              </a:schemeClr>
              <a:prstClr val="white"/>
            </a:duotone>
          </a:blip>
          <a:srcRect r="11133"/>
          <a:stretch/>
        </p:blipFill>
        <p:spPr>
          <a:xfrm>
            <a:off x="20" y="-1"/>
            <a:ext cx="12188932" cy="6858000"/>
          </a:xfrm>
          <a:prstGeom prst="rect">
            <a:avLst/>
          </a:prstGeom>
        </p:spPr>
      </p:pic>
      <p:sp>
        <p:nvSpPr>
          <p:cNvPr id="14" name="Rectangle 13">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 name="Titre 1">
            <a:extLst>
              <a:ext uri="{FF2B5EF4-FFF2-40B4-BE49-F238E27FC236}">
                <a16:creationId xmlns:a16="http://schemas.microsoft.com/office/drawing/2014/main" id="{BDE24931-ED9C-5E14-D31A-36CED739B54A}"/>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000" spc="-100"/>
              <a:t>Une mise en bouche …</a:t>
            </a:r>
          </a:p>
        </p:txBody>
      </p:sp>
      <p:sp>
        <p:nvSpPr>
          <p:cNvPr id="16" name="Rectangle 15">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Tree>
    <p:extLst>
      <p:ext uri="{BB962C8B-B14F-4D97-AF65-F5344CB8AC3E}">
        <p14:creationId xmlns:p14="http://schemas.microsoft.com/office/powerpoint/2010/main" val="4441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FE2E4"/>
          </a:solidFill>
        </p:spPr>
        <p:txBody>
          <a:bodyPr wrap="square" lIns="0" tIns="0" rIns="0" bIns="0" rtlCol="0"/>
          <a:lstStyle/>
          <a:p>
            <a:endParaRPr/>
          </a:p>
        </p:txBody>
      </p:sp>
      <p:pic>
        <p:nvPicPr>
          <p:cNvPr id="7" name="Média en ligne 6" title="Construire un climat de classe positif et favorable aux apprentissages">
            <a:hlinkClick r:id="" action="ppaction://media"/>
            <a:extLst>
              <a:ext uri="{FF2B5EF4-FFF2-40B4-BE49-F238E27FC236}">
                <a16:creationId xmlns:a16="http://schemas.microsoft.com/office/drawing/2014/main" id="{27B8BA8A-8A0C-51E3-DA83-F361E7192C67}"/>
              </a:ext>
            </a:extLst>
          </p:cNvPr>
          <p:cNvPicPr>
            <a:picLocks noRot="1" noChangeAspect="1"/>
          </p:cNvPicPr>
          <p:nvPr>
            <a:videoFile r:link="rId1"/>
          </p:nvPr>
        </p:nvPicPr>
        <p:blipFill>
          <a:blip r:embed="rId4"/>
          <a:stretch>
            <a:fillRect/>
          </a:stretch>
        </p:blipFill>
        <p:spPr>
          <a:xfrm>
            <a:off x="22225" y="0"/>
            <a:ext cx="11672470" cy="6589790"/>
          </a:xfrm>
          <a:prstGeom prst="rect">
            <a:avLst/>
          </a:prstGeom>
        </p:spPr>
      </p:pic>
    </p:spTree>
    <p:extLst>
      <p:ext uri="{BB962C8B-B14F-4D97-AF65-F5344CB8AC3E}">
        <p14:creationId xmlns:p14="http://schemas.microsoft.com/office/powerpoint/2010/main" val="202244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25255-2D5E-7F4F-88D0-C00909EA131E}"/>
              </a:ext>
            </a:extLst>
          </p:cNvPr>
          <p:cNvSpPr>
            <a:spLocks noGrp="1"/>
          </p:cNvSpPr>
          <p:nvPr>
            <p:ph type="title"/>
          </p:nvPr>
        </p:nvSpPr>
        <p:spPr/>
        <p:txBody>
          <a:bodyPr>
            <a:normAutofit/>
          </a:bodyPr>
          <a:lstStyle/>
          <a:p>
            <a:pPr algn="ctr"/>
            <a:r>
              <a:rPr lang="fr-FR" sz="2800" dirty="0"/>
              <a:t>IV. Les 7  caractéristiques qui influencent le climat de classe </a:t>
            </a:r>
            <a:br>
              <a:rPr lang="fr-FR" sz="2800" dirty="0"/>
            </a:br>
            <a:br>
              <a:rPr lang="fr-FR" sz="2800" dirty="0"/>
            </a:br>
            <a:br>
              <a:rPr lang="fr-FR" sz="2800" dirty="0"/>
            </a:br>
            <a:br>
              <a:rPr lang="fr-FR" sz="2800" dirty="0"/>
            </a:br>
            <a:br>
              <a:rPr lang="fr-FR" sz="2800" dirty="0"/>
            </a:br>
            <a:br>
              <a:rPr lang="fr-FR" sz="2800" dirty="0"/>
            </a:br>
            <a:endParaRPr lang="fr-FR" sz="2800" dirty="0"/>
          </a:p>
        </p:txBody>
      </p:sp>
      <p:sp>
        <p:nvSpPr>
          <p:cNvPr id="4" name="Espace réservé du texte 3">
            <a:extLst>
              <a:ext uri="{FF2B5EF4-FFF2-40B4-BE49-F238E27FC236}">
                <a16:creationId xmlns:a16="http://schemas.microsoft.com/office/drawing/2014/main" id="{9E2FAD55-81FD-5D42-9634-F45D7F4570C4}"/>
              </a:ext>
            </a:extLst>
          </p:cNvPr>
          <p:cNvSpPr>
            <a:spLocks noGrp="1"/>
          </p:cNvSpPr>
          <p:nvPr>
            <p:ph type="body" idx="1"/>
          </p:nvPr>
        </p:nvSpPr>
        <p:spPr>
          <a:xfrm>
            <a:off x="3867912" y="989194"/>
            <a:ext cx="3474720" cy="447405"/>
          </a:xfrm>
        </p:spPr>
        <p:txBody>
          <a:bodyPr>
            <a:normAutofit/>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sécurité affective</a:t>
            </a:r>
          </a:p>
        </p:txBody>
      </p:sp>
      <p:sp>
        <p:nvSpPr>
          <p:cNvPr id="5" name="Espace réservé du contenu 4">
            <a:extLst>
              <a:ext uri="{FF2B5EF4-FFF2-40B4-BE49-F238E27FC236}">
                <a16:creationId xmlns:a16="http://schemas.microsoft.com/office/drawing/2014/main" id="{A74FBF9E-9236-D448-85E8-A0B76A7B0C1D}"/>
              </a:ext>
            </a:extLst>
          </p:cNvPr>
          <p:cNvSpPr>
            <a:spLocks noGrp="1"/>
          </p:cNvSpPr>
          <p:nvPr>
            <p:ph sz="half" idx="2"/>
          </p:nvPr>
        </p:nvSpPr>
        <p:spPr>
          <a:xfrm>
            <a:off x="4057650" y="1930936"/>
            <a:ext cx="3284982" cy="3794084"/>
          </a:xfrm>
        </p:spPr>
        <p:txBody>
          <a:bodyPr>
            <a:noAutofit/>
          </a:bodyPr>
          <a:lstStyle/>
          <a:p>
            <a:r>
              <a:rPr lang="fr-FR" sz="2400" dirty="0"/>
              <a:t>⚠️ Facteurs qui encouragent les attitudes de défense</a:t>
            </a:r>
          </a:p>
          <a:p>
            <a:endParaRPr lang="fr-FR" sz="2400" dirty="0"/>
          </a:p>
          <a:p>
            <a:r>
              <a:rPr lang="fr-FR" sz="2400" dirty="0"/>
              <a:t>Conséquences sur les apprentissages</a:t>
            </a:r>
          </a:p>
          <a:p>
            <a:endParaRPr lang="fr-FR" sz="2400" dirty="0"/>
          </a:p>
          <a:p>
            <a:r>
              <a:rPr lang="fr-FR" sz="2400" dirty="0"/>
              <a:t>Besoin de pouvoir prendre des risques, oser et se tromper</a:t>
            </a:r>
          </a:p>
        </p:txBody>
      </p:sp>
      <p:sp>
        <p:nvSpPr>
          <p:cNvPr id="6" name="Espace réservé du texte 5">
            <a:extLst>
              <a:ext uri="{FF2B5EF4-FFF2-40B4-BE49-F238E27FC236}">
                <a16:creationId xmlns:a16="http://schemas.microsoft.com/office/drawing/2014/main" id="{8980A45A-17F2-CD45-8B45-63C9872CF01C}"/>
              </a:ext>
            </a:extLst>
          </p:cNvPr>
          <p:cNvSpPr>
            <a:spLocks noGrp="1"/>
          </p:cNvSpPr>
          <p:nvPr>
            <p:ph type="body" sz="quarter" idx="3"/>
          </p:nvPr>
        </p:nvSpPr>
        <p:spPr>
          <a:xfrm>
            <a:off x="8028013" y="989194"/>
            <a:ext cx="3474720" cy="447405"/>
          </a:xfrm>
        </p:spPr>
        <p:txBody>
          <a:bodyPr>
            <a:normAutofit/>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confiance</a:t>
            </a:r>
          </a:p>
        </p:txBody>
      </p:sp>
      <p:sp>
        <p:nvSpPr>
          <p:cNvPr id="7" name="Espace réservé du contenu 6">
            <a:extLst>
              <a:ext uri="{FF2B5EF4-FFF2-40B4-BE49-F238E27FC236}">
                <a16:creationId xmlns:a16="http://schemas.microsoft.com/office/drawing/2014/main" id="{0ED8ACD9-6F26-104B-AC61-6F2290F80675}"/>
              </a:ext>
            </a:extLst>
          </p:cNvPr>
          <p:cNvSpPr>
            <a:spLocks noGrp="1"/>
          </p:cNvSpPr>
          <p:nvPr>
            <p:ph sz="quarter" idx="4"/>
          </p:nvPr>
        </p:nvSpPr>
        <p:spPr>
          <a:xfrm>
            <a:off x="8832717" y="2018171"/>
            <a:ext cx="2917666" cy="2812514"/>
          </a:xfrm>
        </p:spPr>
        <p:txBody>
          <a:bodyPr>
            <a:normAutofit/>
          </a:bodyPr>
          <a:lstStyle/>
          <a:p>
            <a:r>
              <a:rPr lang="fr-FR" sz="2400" dirty="0"/>
              <a:t>Soutien de l’enseignant</a:t>
            </a:r>
          </a:p>
          <a:p>
            <a:endParaRPr lang="fr-FR" sz="2400" dirty="0"/>
          </a:p>
          <a:p>
            <a:r>
              <a:rPr lang="fr-FR" sz="2400" dirty="0"/>
              <a:t>Importance en période de déstabilisation</a:t>
            </a:r>
          </a:p>
          <a:p>
            <a:endParaRPr lang="fr-FR" sz="2400" dirty="0"/>
          </a:p>
          <a:p>
            <a:endParaRPr lang="fr-FR" sz="2400" dirty="0"/>
          </a:p>
        </p:txBody>
      </p:sp>
      <p:pic>
        <p:nvPicPr>
          <p:cNvPr id="8" name="Image 7" descr="RÃ©sultat de recherche d'images pour &quot;climat de classe caractÃ©ristiques Morissette&quot;">
            <a:extLst>
              <a:ext uri="{FF2B5EF4-FFF2-40B4-BE49-F238E27FC236}">
                <a16:creationId xmlns:a16="http://schemas.microsoft.com/office/drawing/2014/main" id="{F6225828-32AF-3542-95A8-83D1E9005B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5668" y="3364956"/>
            <a:ext cx="2023390" cy="2059726"/>
          </a:xfrm>
          <a:prstGeom prst="rect">
            <a:avLst/>
          </a:prstGeom>
          <a:noFill/>
          <a:ln>
            <a:noFill/>
          </a:ln>
        </p:spPr>
      </p:pic>
    </p:spTree>
    <p:extLst>
      <p:ext uri="{BB962C8B-B14F-4D97-AF65-F5344CB8AC3E}">
        <p14:creationId xmlns:p14="http://schemas.microsoft.com/office/powerpoint/2010/main" val="20465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43D2AA-9F96-7341-A567-25ADB06C9725}"/>
              </a:ext>
            </a:extLst>
          </p:cNvPr>
          <p:cNvSpPr>
            <a:spLocks noGrp="1"/>
          </p:cNvSpPr>
          <p:nvPr>
            <p:ph type="title"/>
          </p:nvPr>
        </p:nvSpPr>
        <p:spPr/>
        <p:txBody>
          <a:bodyPr>
            <a:normAutofit/>
          </a:bodyPr>
          <a:lstStyle/>
          <a:p>
            <a:r>
              <a:rPr lang="fr-FR" sz="2800" dirty="0"/>
              <a:t>Les caractéristiques qui influencent le climat de classe </a:t>
            </a:r>
            <a:br>
              <a:rPr lang="fr-FR" sz="2800" dirty="0"/>
            </a:br>
            <a:br>
              <a:rPr lang="fr-FR" sz="2800" dirty="0"/>
            </a:br>
            <a:endParaRPr lang="fr-FR" sz="2800" dirty="0"/>
          </a:p>
        </p:txBody>
      </p:sp>
      <p:sp>
        <p:nvSpPr>
          <p:cNvPr id="5" name="Espace réservé du texte 4">
            <a:extLst>
              <a:ext uri="{FF2B5EF4-FFF2-40B4-BE49-F238E27FC236}">
                <a16:creationId xmlns:a16="http://schemas.microsoft.com/office/drawing/2014/main" id="{7A25EC55-D3D1-6F49-B59B-58759509217F}"/>
              </a:ext>
            </a:extLst>
          </p:cNvPr>
          <p:cNvSpPr>
            <a:spLocks noGrp="1"/>
          </p:cNvSpPr>
          <p:nvPr>
            <p:ph type="body" idx="1"/>
          </p:nvPr>
        </p:nvSpPr>
        <p:spPr>
          <a:xfrm>
            <a:off x="3757456" y="1023587"/>
            <a:ext cx="3474720" cy="500414"/>
          </a:xfrm>
        </p:spPr>
        <p:txBody>
          <a:bodyPr>
            <a:normAutofit fontScale="92500"/>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liberté intellectuelle</a:t>
            </a:r>
          </a:p>
        </p:txBody>
      </p:sp>
      <p:sp>
        <p:nvSpPr>
          <p:cNvPr id="6" name="Espace réservé du contenu 5">
            <a:extLst>
              <a:ext uri="{FF2B5EF4-FFF2-40B4-BE49-F238E27FC236}">
                <a16:creationId xmlns:a16="http://schemas.microsoft.com/office/drawing/2014/main" id="{939500FD-7359-AC44-AA8A-0E6FA17EE6BD}"/>
              </a:ext>
            </a:extLst>
          </p:cNvPr>
          <p:cNvSpPr>
            <a:spLocks noGrp="1"/>
          </p:cNvSpPr>
          <p:nvPr>
            <p:ph sz="half" idx="2"/>
          </p:nvPr>
        </p:nvSpPr>
        <p:spPr>
          <a:xfrm>
            <a:off x="3852325" y="2063157"/>
            <a:ext cx="3284982" cy="3060164"/>
          </a:xfrm>
        </p:spPr>
        <p:txBody>
          <a:bodyPr>
            <a:normAutofit/>
          </a:bodyPr>
          <a:lstStyle/>
          <a:p>
            <a:r>
              <a:rPr lang="fr-FR" sz="2400" dirty="0"/>
              <a:t>Solutions personnelles et novatrices</a:t>
            </a:r>
          </a:p>
          <a:p>
            <a:endParaRPr lang="fr-FR" sz="2400" dirty="0"/>
          </a:p>
          <a:p>
            <a:r>
              <a:rPr lang="fr-FR" sz="2400" dirty="0"/>
              <a:t>Liens nouveaux</a:t>
            </a:r>
          </a:p>
          <a:p>
            <a:endParaRPr lang="fr-FR" sz="2400" dirty="0"/>
          </a:p>
          <a:p>
            <a:r>
              <a:rPr lang="fr-FR" sz="2400" dirty="0"/>
              <a:t>Attitude de l’enseignant</a:t>
            </a:r>
          </a:p>
        </p:txBody>
      </p:sp>
      <p:sp>
        <p:nvSpPr>
          <p:cNvPr id="7" name="Espace réservé du texte 6">
            <a:extLst>
              <a:ext uri="{FF2B5EF4-FFF2-40B4-BE49-F238E27FC236}">
                <a16:creationId xmlns:a16="http://schemas.microsoft.com/office/drawing/2014/main" id="{AF3F6644-1EED-974F-9B10-11764D06C19B}"/>
              </a:ext>
            </a:extLst>
          </p:cNvPr>
          <p:cNvSpPr>
            <a:spLocks noGrp="1"/>
          </p:cNvSpPr>
          <p:nvPr>
            <p:ph type="body" sz="quarter" idx="3"/>
          </p:nvPr>
        </p:nvSpPr>
        <p:spPr>
          <a:xfrm>
            <a:off x="8127238" y="1003682"/>
            <a:ext cx="3474720" cy="500414"/>
          </a:xfrm>
        </p:spPr>
        <p:txBody>
          <a:bodyPr>
            <a:normAutofit fontScale="92500"/>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coopération</a:t>
            </a:r>
          </a:p>
        </p:txBody>
      </p:sp>
      <p:sp>
        <p:nvSpPr>
          <p:cNvPr id="8" name="Espace réservé du contenu 7">
            <a:extLst>
              <a:ext uri="{FF2B5EF4-FFF2-40B4-BE49-F238E27FC236}">
                <a16:creationId xmlns:a16="http://schemas.microsoft.com/office/drawing/2014/main" id="{6B08E382-2AA2-FE4A-A40C-F4828FDBEADC}"/>
              </a:ext>
            </a:extLst>
          </p:cNvPr>
          <p:cNvSpPr>
            <a:spLocks noGrp="1"/>
          </p:cNvSpPr>
          <p:nvPr>
            <p:ph sz="quarter" idx="4"/>
          </p:nvPr>
        </p:nvSpPr>
        <p:spPr>
          <a:xfrm>
            <a:off x="8414765" y="2063157"/>
            <a:ext cx="3093302" cy="3345914"/>
          </a:xfrm>
        </p:spPr>
        <p:txBody>
          <a:bodyPr>
            <a:noAutofit/>
          </a:bodyPr>
          <a:lstStyle/>
          <a:p>
            <a:r>
              <a:rPr lang="fr-FR" sz="2400" dirty="0"/>
              <a:t>Mise en commun des connaissances</a:t>
            </a:r>
          </a:p>
          <a:p>
            <a:endParaRPr lang="fr-FR" sz="2400" dirty="0"/>
          </a:p>
          <a:p>
            <a:r>
              <a:rPr lang="fr-FR" sz="2400" dirty="0"/>
              <a:t>Sentiment d’appartenance</a:t>
            </a:r>
          </a:p>
          <a:p>
            <a:endParaRPr lang="fr-FR" sz="2400" dirty="0"/>
          </a:p>
          <a:p>
            <a:r>
              <a:rPr lang="fr-FR" sz="2400" dirty="0"/>
              <a:t>Augmente la confiance et le sentiment de sécurité</a:t>
            </a:r>
          </a:p>
        </p:txBody>
      </p:sp>
      <p:pic>
        <p:nvPicPr>
          <p:cNvPr id="10" name="Image 9" descr="RÃ©sultat de recherche d'images pour &quot;climat de classe caractÃ©ristiques Morissette&quot;">
            <a:extLst>
              <a:ext uri="{FF2B5EF4-FFF2-40B4-BE49-F238E27FC236}">
                <a16:creationId xmlns:a16="http://schemas.microsoft.com/office/drawing/2014/main" id="{F6225828-32AF-3542-95A8-83D1E9005B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3933" y="3801035"/>
            <a:ext cx="1890934" cy="1887703"/>
          </a:xfrm>
          <a:prstGeom prst="rect">
            <a:avLst/>
          </a:prstGeom>
          <a:noFill/>
          <a:ln>
            <a:noFill/>
          </a:ln>
        </p:spPr>
      </p:pic>
    </p:spTree>
    <p:extLst>
      <p:ext uri="{BB962C8B-B14F-4D97-AF65-F5344CB8AC3E}">
        <p14:creationId xmlns:p14="http://schemas.microsoft.com/office/powerpoint/2010/main" val="192163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capture d’écran, Police, cercle&#10;&#10;Le contenu généré par l’IA peut être incorrect.">
            <a:extLst>
              <a:ext uri="{FF2B5EF4-FFF2-40B4-BE49-F238E27FC236}">
                <a16:creationId xmlns:a16="http://schemas.microsoft.com/office/drawing/2014/main" id="{7F3C2C60-4FAB-FE81-1938-EF700F598D6B}"/>
              </a:ext>
            </a:extLst>
          </p:cNvPr>
          <p:cNvPicPr>
            <a:picLocks noChangeAspect="1"/>
          </p:cNvPicPr>
          <p:nvPr/>
        </p:nvPicPr>
        <p:blipFill>
          <a:blip r:embed="rId2"/>
          <a:stretch>
            <a:fillRect/>
          </a:stretch>
        </p:blipFill>
        <p:spPr>
          <a:xfrm>
            <a:off x="612191" y="501650"/>
            <a:ext cx="7681997" cy="5761498"/>
          </a:xfrm>
          <a:prstGeom prst="rect">
            <a:avLst/>
          </a:prstGeom>
        </p:spPr>
      </p:pic>
    </p:spTree>
    <p:extLst>
      <p:ext uri="{BB962C8B-B14F-4D97-AF65-F5344CB8AC3E}">
        <p14:creationId xmlns:p14="http://schemas.microsoft.com/office/powerpoint/2010/main" val="276999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F8CE8-EC49-A54D-A2CC-04A13BC95BA4}"/>
              </a:ext>
            </a:extLst>
          </p:cNvPr>
          <p:cNvSpPr>
            <a:spLocks noGrp="1"/>
          </p:cNvSpPr>
          <p:nvPr>
            <p:ph type="title"/>
          </p:nvPr>
        </p:nvSpPr>
        <p:spPr/>
        <p:txBody>
          <a:bodyPr>
            <a:normAutofit/>
          </a:bodyPr>
          <a:lstStyle/>
          <a:p>
            <a:r>
              <a:rPr lang="fr-FR" sz="2800" dirty="0"/>
              <a:t>Les caractéristiques qui influencent le climat de classe </a:t>
            </a:r>
            <a:br>
              <a:rPr lang="fr-FR" sz="2800" dirty="0"/>
            </a:br>
            <a:br>
              <a:rPr lang="fr-FR" sz="2800" dirty="0"/>
            </a:br>
            <a:endParaRPr lang="fr-FR" sz="2800" dirty="0"/>
          </a:p>
        </p:txBody>
      </p:sp>
      <p:sp>
        <p:nvSpPr>
          <p:cNvPr id="3" name="Espace réservé du texte 2">
            <a:extLst>
              <a:ext uri="{FF2B5EF4-FFF2-40B4-BE49-F238E27FC236}">
                <a16:creationId xmlns:a16="http://schemas.microsoft.com/office/drawing/2014/main" id="{470B2EB3-9CD4-534B-ABF5-9B97C6FB362C}"/>
              </a:ext>
            </a:extLst>
          </p:cNvPr>
          <p:cNvSpPr>
            <a:spLocks noGrp="1"/>
          </p:cNvSpPr>
          <p:nvPr>
            <p:ph type="body" idx="1"/>
          </p:nvPr>
        </p:nvSpPr>
        <p:spPr>
          <a:xfrm>
            <a:off x="3862721" y="1024675"/>
            <a:ext cx="2947482" cy="698738"/>
          </a:xfrm>
        </p:spPr>
        <p:txBody>
          <a:bodyPr>
            <a:noAutofit/>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recherche de sens </a:t>
            </a:r>
          </a:p>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et la motivation</a:t>
            </a:r>
          </a:p>
        </p:txBody>
      </p:sp>
      <p:sp>
        <p:nvSpPr>
          <p:cNvPr id="4" name="Espace réservé du contenu 3">
            <a:extLst>
              <a:ext uri="{FF2B5EF4-FFF2-40B4-BE49-F238E27FC236}">
                <a16:creationId xmlns:a16="http://schemas.microsoft.com/office/drawing/2014/main" id="{89BB97B8-D0F6-8244-B7A0-E58FCBA80539}"/>
              </a:ext>
            </a:extLst>
          </p:cNvPr>
          <p:cNvSpPr>
            <a:spLocks noGrp="1"/>
          </p:cNvSpPr>
          <p:nvPr>
            <p:ph sz="half" idx="2"/>
          </p:nvPr>
        </p:nvSpPr>
        <p:spPr>
          <a:xfrm>
            <a:off x="3862721" y="1930936"/>
            <a:ext cx="3479911" cy="3345914"/>
          </a:xfrm>
        </p:spPr>
        <p:txBody>
          <a:bodyPr>
            <a:normAutofit/>
          </a:bodyPr>
          <a:lstStyle/>
          <a:p>
            <a:pPr marL="0" indent="0">
              <a:buNone/>
            </a:pPr>
            <a:r>
              <a:rPr lang="fr-FR" sz="2400" dirty="0"/>
              <a:t>Importance de donner du sens : </a:t>
            </a:r>
          </a:p>
          <a:p>
            <a:r>
              <a:rPr lang="fr-FR" sz="2400" dirty="0"/>
              <a:t>aux apprentissages</a:t>
            </a:r>
          </a:p>
          <a:p>
            <a:r>
              <a:rPr lang="fr-FR" sz="2400" dirty="0"/>
              <a:t>à l’école</a:t>
            </a:r>
          </a:p>
          <a:p>
            <a:r>
              <a:rPr lang="fr-FR" sz="2400" dirty="0"/>
              <a:t>à leur engagement</a:t>
            </a:r>
          </a:p>
          <a:p>
            <a:endParaRPr lang="fr-FR" sz="2400" dirty="0"/>
          </a:p>
          <a:p>
            <a:pPr marL="0" indent="0">
              <a:buNone/>
            </a:pPr>
            <a:r>
              <a:rPr lang="fr-FR" sz="2400" dirty="0"/>
              <a:t>🔝 Motivation</a:t>
            </a:r>
          </a:p>
        </p:txBody>
      </p:sp>
      <p:sp>
        <p:nvSpPr>
          <p:cNvPr id="5" name="Espace réservé du texte 4">
            <a:extLst>
              <a:ext uri="{FF2B5EF4-FFF2-40B4-BE49-F238E27FC236}">
                <a16:creationId xmlns:a16="http://schemas.microsoft.com/office/drawing/2014/main" id="{B30F5B8E-C210-BB40-BA1C-A8BFBD960651}"/>
              </a:ext>
            </a:extLst>
          </p:cNvPr>
          <p:cNvSpPr>
            <a:spLocks noGrp="1"/>
          </p:cNvSpPr>
          <p:nvPr>
            <p:ph type="body" sz="quarter" idx="3"/>
          </p:nvPr>
        </p:nvSpPr>
        <p:spPr>
          <a:xfrm>
            <a:off x="8073871" y="1064243"/>
            <a:ext cx="3474720" cy="500414"/>
          </a:xfrm>
        </p:spPr>
        <p:txBody>
          <a:bodyPr>
            <a:normAutofit/>
          </a:bodyPr>
          <a:lstStyle/>
          <a:p>
            <a:pPr algn="ctr"/>
            <a:r>
              <a:rPr lang="fr-FR" sz="2400" dirty="0">
                <a:solidFill>
                  <a:schemeClr val="accent1">
                    <a:lumMod val="50000"/>
                  </a:schemeClr>
                </a:solidFill>
                <a:latin typeface="PingFang TC Light" panose="020B0300000000000000" pitchFamily="34" charset="-120"/>
                <a:ea typeface="PingFang TC Light" panose="020B0300000000000000" pitchFamily="34" charset="-120"/>
              </a:rPr>
              <a:t>La communication</a:t>
            </a:r>
          </a:p>
        </p:txBody>
      </p:sp>
      <p:sp>
        <p:nvSpPr>
          <p:cNvPr id="6" name="Espace réservé du contenu 5">
            <a:extLst>
              <a:ext uri="{FF2B5EF4-FFF2-40B4-BE49-F238E27FC236}">
                <a16:creationId xmlns:a16="http://schemas.microsoft.com/office/drawing/2014/main" id="{5FDA4B70-FF8A-8844-A2B2-1985AE508232}"/>
              </a:ext>
            </a:extLst>
          </p:cNvPr>
          <p:cNvSpPr>
            <a:spLocks noGrp="1"/>
          </p:cNvSpPr>
          <p:nvPr>
            <p:ph sz="quarter" idx="4"/>
          </p:nvPr>
        </p:nvSpPr>
        <p:spPr>
          <a:xfrm>
            <a:off x="8329280" y="1930936"/>
            <a:ext cx="2963902" cy="3612614"/>
          </a:xfrm>
        </p:spPr>
        <p:txBody>
          <a:bodyPr>
            <a:normAutofit fontScale="92500"/>
          </a:bodyPr>
          <a:lstStyle/>
          <a:p>
            <a:pPr>
              <a:lnSpc>
                <a:spcPct val="150000"/>
              </a:lnSpc>
            </a:pPr>
            <a:r>
              <a:rPr lang="fr-FR" sz="2400" dirty="0"/>
              <a:t>Outil indispensable</a:t>
            </a:r>
          </a:p>
          <a:p>
            <a:pPr>
              <a:lnSpc>
                <a:spcPct val="150000"/>
              </a:lnSpc>
            </a:pPr>
            <a:r>
              <a:rPr lang="fr-FR" sz="2400" dirty="0"/>
              <a:t>Expression de soi et de son cheminement dans l’apprentissage</a:t>
            </a:r>
          </a:p>
          <a:p>
            <a:pPr>
              <a:lnSpc>
                <a:spcPct val="150000"/>
              </a:lnSpc>
            </a:pPr>
            <a:r>
              <a:rPr lang="fr-FR" sz="2400" dirty="0"/>
              <a:t>Favorise la reconnaissance</a:t>
            </a:r>
          </a:p>
          <a:p>
            <a:endParaRPr lang="fr-FR" sz="2400" dirty="0"/>
          </a:p>
          <a:p>
            <a:endParaRPr lang="fr-FR" sz="2400" dirty="0"/>
          </a:p>
        </p:txBody>
      </p:sp>
      <p:pic>
        <p:nvPicPr>
          <p:cNvPr id="9" name="Image 8" descr="RÃ©sultat de recherche d'images pour &quot;climat de classe caractÃ©ristiques Morissette&quot;">
            <a:extLst>
              <a:ext uri="{FF2B5EF4-FFF2-40B4-BE49-F238E27FC236}">
                <a16:creationId xmlns:a16="http://schemas.microsoft.com/office/drawing/2014/main" id="{F6225828-32AF-3542-95A8-83D1E9005B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4161" y="3737242"/>
            <a:ext cx="1734592" cy="1806307"/>
          </a:xfrm>
          <a:prstGeom prst="rect">
            <a:avLst/>
          </a:prstGeom>
          <a:noFill/>
          <a:ln>
            <a:noFill/>
          </a:ln>
        </p:spPr>
      </p:pic>
    </p:spTree>
    <p:extLst>
      <p:ext uri="{BB962C8B-B14F-4D97-AF65-F5344CB8AC3E}">
        <p14:creationId xmlns:p14="http://schemas.microsoft.com/office/powerpoint/2010/main" val="202577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3D944E-8C17-7444-8D88-6B984BACEF90}"/>
              </a:ext>
            </a:extLst>
          </p:cNvPr>
          <p:cNvSpPr>
            <a:spLocks noGrp="1"/>
          </p:cNvSpPr>
          <p:nvPr>
            <p:ph type="title"/>
          </p:nvPr>
        </p:nvSpPr>
        <p:spPr/>
        <p:txBody>
          <a:bodyPr>
            <a:normAutofit/>
          </a:bodyPr>
          <a:lstStyle/>
          <a:p>
            <a:r>
              <a:rPr lang="fr-FR" sz="2800" dirty="0"/>
              <a:t>Les caractéristiques qui influencent le climat de classe </a:t>
            </a:r>
            <a:br>
              <a:rPr lang="fr-FR" sz="2800" dirty="0"/>
            </a:br>
            <a:br>
              <a:rPr lang="fr-FR" sz="2800" dirty="0"/>
            </a:br>
            <a:br>
              <a:rPr lang="fr-FR" sz="2800" dirty="0"/>
            </a:br>
            <a:endParaRPr lang="fr-FR" sz="2800" dirty="0"/>
          </a:p>
        </p:txBody>
      </p:sp>
      <p:sp>
        <p:nvSpPr>
          <p:cNvPr id="3" name="Espace réservé du texte 2">
            <a:extLst>
              <a:ext uri="{FF2B5EF4-FFF2-40B4-BE49-F238E27FC236}">
                <a16:creationId xmlns:a16="http://schemas.microsoft.com/office/drawing/2014/main" id="{C5E09519-A76E-9A48-83C8-BD27B24BF903}"/>
              </a:ext>
            </a:extLst>
          </p:cNvPr>
          <p:cNvSpPr>
            <a:spLocks noGrp="1"/>
          </p:cNvSpPr>
          <p:nvPr>
            <p:ph type="body" idx="1"/>
          </p:nvPr>
        </p:nvSpPr>
        <p:spPr>
          <a:xfrm>
            <a:off x="3867912" y="1326071"/>
            <a:ext cx="3211101" cy="469038"/>
          </a:xfrm>
        </p:spPr>
        <p:txBody>
          <a:bodyPr>
            <a:normAutofit/>
          </a:bodyPr>
          <a:lstStyle/>
          <a:p>
            <a:r>
              <a:rPr lang="fr-FR" sz="2400" dirty="0">
                <a:solidFill>
                  <a:schemeClr val="accent1">
                    <a:lumMod val="50000"/>
                  </a:schemeClr>
                </a:solidFill>
                <a:latin typeface="PingFang TC Light" panose="020B0300000000000000" pitchFamily="34" charset="-120"/>
                <a:ea typeface="PingFang TC Light" panose="020B0300000000000000" pitchFamily="34" charset="-120"/>
              </a:rPr>
              <a:t>L’innovation</a:t>
            </a:r>
          </a:p>
        </p:txBody>
      </p:sp>
      <p:sp>
        <p:nvSpPr>
          <p:cNvPr id="4" name="Espace réservé du contenu 3">
            <a:extLst>
              <a:ext uri="{FF2B5EF4-FFF2-40B4-BE49-F238E27FC236}">
                <a16:creationId xmlns:a16="http://schemas.microsoft.com/office/drawing/2014/main" id="{667CA935-2A66-2448-97FC-996A6E337F0F}"/>
              </a:ext>
            </a:extLst>
          </p:cNvPr>
          <p:cNvSpPr>
            <a:spLocks noGrp="1"/>
          </p:cNvSpPr>
          <p:nvPr>
            <p:ph sz="half" idx="2"/>
          </p:nvPr>
        </p:nvSpPr>
        <p:spPr>
          <a:xfrm>
            <a:off x="4310133" y="2313446"/>
            <a:ext cx="2768880" cy="2983964"/>
          </a:xfrm>
        </p:spPr>
        <p:txBody>
          <a:bodyPr>
            <a:noAutofit/>
          </a:bodyPr>
          <a:lstStyle/>
          <a:p>
            <a:pPr>
              <a:lnSpc>
                <a:spcPct val="100000"/>
              </a:lnSpc>
            </a:pPr>
            <a:r>
              <a:rPr lang="fr-FR" sz="2400" dirty="0"/>
              <a:t>Encourager les solutions nouvelles et différentes</a:t>
            </a:r>
          </a:p>
          <a:p>
            <a:pPr marL="0" indent="0">
              <a:lnSpc>
                <a:spcPct val="100000"/>
              </a:lnSpc>
              <a:buNone/>
            </a:pPr>
            <a:endParaRPr lang="fr-FR" sz="800" dirty="0"/>
          </a:p>
          <a:p>
            <a:pPr>
              <a:lnSpc>
                <a:spcPct val="100000"/>
              </a:lnSpc>
            </a:pPr>
            <a:r>
              <a:rPr lang="fr-FR" sz="2400" dirty="0"/>
              <a:t>Eviter les chemins existants</a:t>
            </a:r>
          </a:p>
          <a:p>
            <a:pPr marL="0" indent="0">
              <a:lnSpc>
                <a:spcPct val="100000"/>
              </a:lnSpc>
              <a:buNone/>
            </a:pPr>
            <a:endParaRPr lang="fr-FR" sz="800" dirty="0"/>
          </a:p>
          <a:p>
            <a:pPr>
              <a:lnSpc>
                <a:spcPct val="100000"/>
              </a:lnSpc>
            </a:pPr>
            <a:r>
              <a:rPr lang="fr-FR" sz="2400" dirty="0"/>
              <a:t>Stimuler l’imagination</a:t>
            </a:r>
          </a:p>
        </p:txBody>
      </p:sp>
      <p:pic>
        <p:nvPicPr>
          <p:cNvPr id="6" name="Image 5" descr="RÃ©sultat de recherche d'images pour &quot;climat de classe caractÃ©ristiques Morissette&quot;">
            <a:extLst>
              <a:ext uri="{FF2B5EF4-FFF2-40B4-BE49-F238E27FC236}">
                <a16:creationId xmlns:a16="http://schemas.microsoft.com/office/drawing/2014/main" id="{F6225828-32AF-3542-95A8-83D1E9005B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1673" y="3805428"/>
            <a:ext cx="1719151" cy="1734308"/>
          </a:xfrm>
          <a:prstGeom prst="rect">
            <a:avLst/>
          </a:prstGeom>
          <a:noFill/>
          <a:ln>
            <a:noFill/>
          </a:ln>
        </p:spPr>
      </p:pic>
    </p:spTree>
    <p:extLst>
      <p:ext uri="{BB962C8B-B14F-4D97-AF65-F5344CB8AC3E}">
        <p14:creationId xmlns:p14="http://schemas.microsoft.com/office/powerpoint/2010/main" val="10109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FB8A6-A006-FE3C-805A-95DDB6E30E0B}"/>
              </a:ext>
            </a:extLst>
          </p:cNvPr>
          <p:cNvSpPr>
            <a:spLocks noGrp="1"/>
          </p:cNvSpPr>
          <p:nvPr>
            <p:ph type="title"/>
          </p:nvPr>
        </p:nvSpPr>
        <p:spPr/>
        <p:txBody>
          <a:bodyPr/>
          <a:lstStyle/>
          <a:p>
            <a:pPr algn="ctr"/>
            <a:r>
              <a:rPr lang="fr-FR" dirty="0"/>
              <a:t>Notre définition provisoire</a:t>
            </a:r>
            <a:endParaRPr lang="fr-BE" dirty="0"/>
          </a:p>
        </p:txBody>
      </p:sp>
      <p:pic>
        <p:nvPicPr>
          <p:cNvPr id="9" name="Espace réservé du contenu 8" descr="Sablier 60% avec un remplissage uni">
            <a:extLst>
              <a:ext uri="{FF2B5EF4-FFF2-40B4-BE49-F238E27FC236}">
                <a16:creationId xmlns:a16="http://schemas.microsoft.com/office/drawing/2014/main" id="{2AAAEE39-6073-9F6A-2D47-973F59E2E13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37614" y="4444144"/>
            <a:ext cx="1424231" cy="1424231"/>
          </a:xfrm>
        </p:spPr>
      </p:pic>
      <p:sp>
        <p:nvSpPr>
          <p:cNvPr id="10" name="ZoneTexte 9">
            <a:extLst>
              <a:ext uri="{FF2B5EF4-FFF2-40B4-BE49-F238E27FC236}">
                <a16:creationId xmlns:a16="http://schemas.microsoft.com/office/drawing/2014/main" id="{7B1ECD2F-8500-40A5-77EC-A46377EC8A9E}"/>
              </a:ext>
            </a:extLst>
          </p:cNvPr>
          <p:cNvSpPr txBox="1"/>
          <p:nvPr/>
        </p:nvSpPr>
        <p:spPr>
          <a:xfrm>
            <a:off x="3985096" y="1011219"/>
            <a:ext cx="7476565" cy="4832092"/>
          </a:xfrm>
          <a:prstGeom prst="rect">
            <a:avLst/>
          </a:prstGeom>
          <a:noFill/>
        </p:spPr>
        <p:txBody>
          <a:bodyPr wrap="square" rtlCol="0">
            <a:spAutoFit/>
          </a:bodyPr>
          <a:lstStyle/>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FR" sz="2800" dirty="0">
              <a:latin typeface="Arial Nova Cond Light" panose="020B0306020202020204" pitchFamily="34" charset="0"/>
            </a:endParaRPr>
          </a:p>
          <a:p>
            <a:endParaRPr lang="fr-BE" sz="2800" dirty="0">
              <a:latin typeface="Arial Nova Cond Light" panose="020B0306020202020204" pitchFamily="34" charset="0"/>
            </a:endParaRPr>
          </a:p>
        </p:txBody>
      </p:sp>
    </p:spTree>
    <p:extLst>
      <p:ext uri="{BB962C8B-B14F-4D97-AF65-F5344CB8AC3E}">
        <p14:creationId xmlns:p14="http://schemas.microsoft.com/office/powerpoint/2010/main" val="118240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422275"/>
            <a:ext cx="5751513" cy="1368425"/>
          </a:xfrm>
        </p:spPr>
        <p:txBody>
          <a:bodyPr/>
          <a:lstStyle/>
          <a:p>
            <a:r>
              <a:rPr lang="fr-FR" dirty="0"/>
              <a:t>Vidéo 1: lecture d’album</a:t>
            </a:r>
          </a:p>
        </p:txBody>
      </p:sp>
      <p:pic>
        <p:nvPicPr>
          <p:cNvPr id="6" name="Espace réservé pour une image  5">
            <a:extLst>
              <a:ext uri="{FF2B5EF4-FFF2-40B4-BE49-F238E27FC236}">
                <a16:creationId xmlns:a16="http://schemas.microsoft.com/office/drawing/2014/main" id="{C657ADAA-FB9B-FCA3-3E13-CC4BBE7CA281}"/>
              </a:ext>
            </a:extLst>
          </p:cNvPr>
          <p:cNvPicPr>
            <a:picLocks noGrp="1" noChangeAspect="1"/>
          </p:cNvPicPr>
          <p:nvPr>
            <p:ph type="pic" sz="quarter" idx="4294967295"/>
          </p:nvPr>
        </p:nvPicPr>
        <p:blipFill>
          <a:blip r:embed="rId2"/>
          <a:srcRect l="10569" r="10569"/>
          <a:stretch/>
        </p:blipFill>
        <p:spPr>
          <a:xfrm>
            <a:off x="7921625" y="0"/>
            <a:ext cx="4270375" cy="6858000"/>
          </a:xfrm>
          <a:gradFill>
            <a:gsLst>
              <a:gs pos="0">
                <a:schemeClr val="accent1">
                  <a:lumMod val="75000"/>
                </a:schemeClr>
              </a:gs>
              <a:gs pos="23000">
                <a:schemeClr val="accent1">
                  <a:lumMod val="75000"/>
                </a:schemeClr>
              </a:gs>
              <a:gs pos="68000">
                <a:schemeClr val="accent1">
                  <a:lumMod val="75000"/>
                </a:schemeClr>
              </a:gs>
              <a:gs pos="97000">
                <a:schemeClr val="accent1">
                  <a:lumMod val="86000"/>
                </a:schemeClr>
              </a:gs>
            </a:gsLst>
          </a:gradFill>
        </p:spPr>
      </p:pic>
      <p:graphicFrame>
        <p:nvGraphicFramePr>
          <p:cNvPr id="11" name="Espace réservé du contenu 3">
            <a:extLst>
              <a:ext uri="{FF2B5EF4-FFF2-40B4-BE49-F238E27FC236}">
                <a16:creationId xmlns:a16="http://schemas.microsoft.com/office/drawing/2014/main" id="{3F79F188-2B4A-33B1-C5CA-E11AD9180F00}"/>
              </a:ext>
            </a:extLst>
          </p:cNvPr>
          <p:cNvGraphicFramePr>
            <a:graphicFrameLocks noGrp="1"/>
          </p:cNvGraphicFramePr>
          <p:nvPr>
            <p:ph sz="half" idx="4294967295"/>
            <p:extLst>
              <p:ext uri="{D42A27DB-BD31-4B8C-83A1-F6EECF244321}">
                <p14:modId xmlns:p14="http://schemas.microsoft.com/office/powerpoint/2010/main" val="3334493630"/>
              </p:ext>
            </p:extLst>
          </p:nvPr>
        </p:nvGraphicFramePr>
        <p:xfrm>
          <a:off x="195785" y="1790700"/>
          <a:ext cx="5751513" cy="403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rotWithShape="1">
          <a:blip r:embed="rId8"/>
          <a:srcRect l="14079" t="7647" r="4510" b="7647"/>
          <a:stretch/>
        </p:blipFill>
        <p:spPr>
          <a:xfrm>
            <a:off x="4716781" y="2870200"/>
            <a:ext cx="814219" cy="847164"/>
          </a:xfrm>
          <a:prstGeom prst="rect">
            <a:avLst/>
          </a:prstGeom>
        </p:spPr>
      </p:pic>
      <p:pic>
        <p:nvPicPr>
          <p:cNvPr id="8" name="Image 7"/>
          <p:cNvPicPr>
            <a:picLocks noChangeAspect="1"/>
          </p:cNvPicPr>
          <p:nvPr/>
        </p:nvPicPr>
        <p:blipFill rotWithShape="1">
          <a:blip r:embed="rId9"/>
          <a:srcRect l="19445" t="17736" r="18791" b="27278"/>
          <a:stretch/>
        </p:blipFill>
        <p:spPr>
          <a:xfrm>
            <a:off x="4830863" y="4022549"/>
            <a:ext cx="700137" cy="672353"/>
          </a:xfrm>
          <a:prstGeom prst="rect">
            <a:avLst/>
          </a:prstGeom>
        </p:spPr>
      </p:pic>
      <p:pic>
        <p:nvPicPr>
          <p:cNvPr id="9" name="Image 8"/>
          <p:cNvPicPr>
            <a:picLocks noChangeAspect="1"/>
          </p:cNvPicPr>
          <p:nvPr/>
        </p:nvPicPr>
        <p:blipFill rotWithShape="1">
          <a:blip r:embed="rId10"/>
          <a:srcRect l="15057" t="15295" r="13301" b="22456"/>
          <a:stretch/>
        </p:blipFill>
        <p:spPr>
          <a:xfrm>
            <a:off x="3478819" y="5066302"/>
            <a:ext cx="697353" cy="756648"/>
          </a:xfrm>
          <a:prstGeom prst="rect">
            <a:avLst/>
          </a:prstGeom>
        </p:spPr>
      </p:pic>
      <p:sp>
        <p:nvSpPr>
          <p:cNvPr id="3" name="Titre 1">
            <a:extLst>
              <a:ext uri="{FF2B5EF4-FFF2-40B4-BE49-F238E27FC236}">
                <a16:creationId xmlns:a16="http://schemas.microsoft.com/office/drawing/2014/main" id="{CB8ACADE-CEB4-A52E-6102-B65A4D993F4E}"/>
              </a:ext>
            </a:extLst>
          </p:cNvPr>
          <p:cNvSpPr txBox="1">
            <a:spLocks/>
          </p:cNvSpPr>
          <p:nvPr/>
        </p:nvSpPr>
        <p:spPr>
          <a:xfrm>
            <a:off x="951800" y="355762"/>
            <a:ext cx="5751389" cy="817703"/>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fr-FR" dirty="0">
                <a:solidFill>
                  <a:schemeClr val="tx1"/>
                </a:solidFill>
              </a:rPr>
              <a:t>Vidéo 1: lecture d’album</a:t>
            </a:r>
          </a:p>
        </p:txBody>
      </p:sp>
    </p:spTree>
    <p:extLst>
      <p:ext uri="{BB962C8B-B14F-4D97-AF65-F5344CB8AC3E}">
        <p14:creationId xmlns:p14="http://schemas.microsoft.com/office/powerpoint/2010/main" val="136427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EECAA6-B46D-4B48-8589-D6A318DF2080}"/>
              </a:ext>
            </a:extLst>
          </p:cNvPr>
          <p:cNvSpPr>
            <a:spLocks noGrp="1"/>
          </p:cNvSpPr>
          <p:nvPr>
            <p:ph idx="1"/>
          </p:nvPr>
        </p:nvSpPr>
        <p:spPr>
          <a:xfrm>
            <a:off x="3484880" y="1574470"/>
            <a:ext cx="8422640" cy="5283530"/>
          </a:xfrm>
        </p:spPr>
        <p:txBody>
          <a:bodyPr>
            <a:noAutofit/>
          </a:bodyPr>
          <a:lstStyle/>
          <a:p>
            <a:pPr marL="0" lvl="0" indent="0" algn="just">
              <a:buNone/>
            </a:pPr>
            <a:r>
              <a:rPr lang="fr-BE" sz="2200" dirty="0">
                <a:ea typeface="Calibri" panose="020F0502020204030204" pitchFamily="34" charset="0"/>
                <a:cs typeface="Times New Roman" panose="02020603050405020304" pitchFamily="18" charset="0"/>
              </a:rPr>
              <a:t>Une fois la lecture terminée, que propose Manon aux enfants ?</a:t>
            </a:r>
          </a:p>
          <a:p>
            <a:pPr marL="0" lvl="0" indent="0" algn="just">
              <a:buNone/>
            </a:pPr>
            <a:r>
              <a:rPr lang="fr-BE" sz="2200" dirty="0">
                <a:solidFill>
                  <a:srgbClr val="000000"/>
                </a:solidFill>
                <a:ea typeface="Calibri" panose="020F0502020204030204" pitchFamily="34" charset="0"/>
                <a:cs typeface="Times New Roman" panose="02020603050405020304" pitchFamily="18" charset="0"/>
              </a:rPr>
              <a:t>Pendant toute l’activité (lecture + discussion), quelles sont les interventions de Manon qui visent à gérer la discipline ?</a:t>
            </a:r>
            <a:endParaRPr lang="fr-BE" sz="2200" dirty="0">
              <a:ea typeface="Calibri" panose="020F0502020204030204" pitchFamily="34" charset="0"/>
              <a:cs typeface="Times New Roman" panose="02020603050405020304" pitchFamily="18" charset="0"/>
            </a:endParaRPr>
          </a:p>
          <a:p>
            <a:pPr marL="0" lvl="0" indent="0" algn="just">
              <a:buNone/>
            </a:pPr>
            <a:r>
              <a:rPr lang="fr-BE" sz="2200" dirty="0">
                <a:solidFill>
                  <a:srgbClr val="000000"/>
                </a:solidFill>
                <a:ea typeface="Calibri" panose="020F0502020204030204" pitchFamily="34" charset="0"/>
                <a:cs typeface="Times New Roman" panose="02020603050405020304" pitchFamily="18" charset="0"/>
              </a:rPr>
              <a:t>Comment distribue-t-elle la parole ?</a:t>
            </a:r>
          </a:p>
        </p:txBody>
      </p:sp>
      <p:sp>
        <p:nvSpPr>
          <p:cNvPr id="2" name="Titre 1">
            <a:extLst>
              <a:ext uri="{FF2B5EF4-FFF2-40B4-BE49-F238E27FC236}">
                <a16:creationId xmlns:a16="http://schemas.microsoft.com/office/drawing/2014/main" id="{C88DDAE9-B812-4DC2-8C35-220D714834BF}"/>
              </a:ext>
            </a:extLst>
          </p:cNvPr>
          <p:cNvSpPr>
            <a:spLocks noGrp="1"/>
          </p:cNvSpPr>
          <p:nvPr>
            <p:ph type="title"/>
          </p:nvPr>
        </p:nvSpPr>
        <p:spPr>
          <a:xfrm>
            <a:off x="1229928" y="-98612"/>
            <a:ext cx="9285074" cy="1210236"/>
          </a:xfrm>
        </p:spPr>
        <p:txBody>
          <a:bodyPr>
            <a:normAutofit fontScale="90000"/>
          </a:bodyPr>
          <a:lstStyle/>
          <a:p>
            <a:br>
              <a:rPr lang="fr-BE" sz="4000" b="1" cap="none" spc="0" dirty="0">
                <a:ln/>
                <a:solidFill>
                  <a:srgbClr val="00B050"/>
                </a:solidFill>
                <a:effectLst>
                  <a:outerShdw blurRad="38100" dist="19050" dir="2700000" algn="tl" rotWithShape="0">
                    <a:schemeClr val="dk1">
                      <a:lumMod val="50000"/>
                      <a:alpha val="40000"/>
                    </a:schemeClr>
                  </a:outerShdw>
                </a:effectLst>
                <a:latin typeface="Calibri" panose="020F0502020204030204" pitchFamily="34" charset="0"/>
                <a:ea typeface="Calibri" panose="020F0502020204030204" pitchFamily="34" charset="0"/>
                <a:cs typeface="Times New Roman" panose="02020603050405020304" pitchFamily="18" charset="0"/>
              </a:rPr>
            </a:br>
            <a:r>
              <a:rPr lang="fr-BE" sz="4000" b="1" cap="none" spc="0" dirty="0">
                <a:ln/>
                <a:solidFill>
                  <a:srgbClr val="00B050"/>
                </a:solidFill>
                <a:effectLst>
                  <a:outerShdw blurRad="38100" dist="19050" dir="2700000" algn="tl" rotWithShape="0">
                    <a:schemeClr val="dk1">
                      <a:lumMod val="50000"/>
                      <a:alpha val="40000"/>
                    </a:schemeClr>
                  </a:outerShdw>
                </a:effectLst>
                <a:latin typeface="Calibri" panose="020F0502020204030204" pitchFamily="34" charset="0"/>
                <a:ea typeface="Calibri" panose="020F0502020204030204" pitchFamily="34" charset="0"/>
                <a:cs typeface="Times New Roman" panose="02020603050405020304" pitchFamily="18" charset="0"/>
              </a:rPr>
              <a:t>QUESTIONS D’OBSERVATION</a:t>
            </a:r>
            <a:br>
              <a:rPr lang="fr-BE" sz="5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fr-BE" dirty="0">
              <a:solidFill>
                <a:srgbClr val="00B050"/>
              </a:solidFill>
            </a:endParaRPr>
          </a:p>
        </p:txBody>
      </p:sp>
      <p:cxnSp>
        <p:nvCxnSpPr>
          <p:cNvPr id="5" name="Connecteur droit 4"/>
          <p:cNvCxnSpPr/>
          <p:nvPr/>
        </p:nvCxnSpPr>
        <p:spPr>
          <a:xfrm>
            <a:off x="854008" y="1465729"/>
            <a:ext cx="9311968" cy="0"/>
          </a:xfrm>
          <a:prstGeom prst="line">
            <a:avLst/>
          </a:prstGeom>
          <a:ln w="4762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49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EECAA6-B46D-4B48-8589-D6A318DF2080}"/>
              </a:ext>
            </a:extLst>
          </p:cNvPr>
          <p:cNvSpPr>
            <a:spLocks noGrp="1"/>
          </p:cNvSpPr>
          <p:nvPr>
            <p:ph idx="1"/>
          </p:nvPr>
        </p:nvSpPr>
        <p:spPr>
          <a:xfrm>
            <a:off x="3556000" y="1696390"/>
            <a:ext cx="7667812" cy="5283530"/>
          </a:xfrm>
        </p:spPr>
        <p:txBody>
          <a:bodyPr>
            <a:noAutofit/>
          </a:bodyPr>
          <a:lstStyle/>
          <a:p>
            <a:pPr marL="0" lvl="0" indent="0">
              <a:buClr>
                <a:srgbClr val="000000"/>
              </a:buClr>
              <a:buNone/>
            </a:pPr>
            <a:r>
              <a:rPr lang="fr-BE" dirty="0">
                <a:ea typeface="Calibri" panose="020F0502020204030204" pitchFamily="34" charset="0"/>
                <a:cs typeface="Times New Roman" panose="02020603050405020304" pitchFamily="18" charset="0"/>
              </a:rPr>
              <a:t>A votre avis, quel était l’objectif de cette lecture d’album ?</a:t>
            </a:r>
          </a:p>
          <a:p>
            <a:pPr marL="0" lvl="0" indent="0">
              <a:buClr>
                <a:srgbClr val="000000"/>
              </a:buClr>
              <a:buNone/>
            </a:pPr>
            <a:r>
              <a:rPr lang="fr-BE" dirty="0">
                <a:ea typeface="Calibri" panose="020F0502020204030204" pitchFamily="34" charset="0"/>
                <a:cs typeface="Times New Roman" panose="02020603050405020304" pitchFamily="18" charset="0"/>
              </a:rPr>
              <a:t>Selon vous, pourquoi Manon utilise-t-elle deux « techniques » différentes pour gérer le groupe ?</a:t>
            </a:r>
          </a:p>
          <a:p>
            <a:pPr algn="just"/>
            <a:endParaRPr lang="fr-BE" dirty="0">
              <a:ea typeface="Verdana" charset="0"/>
              <a:cs typeface="Verdana" charset="0"/>
            </a:endParaRPr>
          </a:p>
        </p:txBody>
      </p:sp>
      <p:sp>
        <p:nvSpPr>
          <p:cNvPr id="2" name="Titre 1">
            <a:extLst>
              <a:ext uri="{FF2B5EF4-FFF2-40B4-BE49-F238E27FC236}">
                <a16:creationId xmlns:a16="http://schemas.microsoft.com/office/drawing/2014/main" id="{C88DDAE9-B812-4DC2-8C35-220D714834BF}"/>
              </a:ext>
            </a:extLst>
          </p:cNvPr>
          <p:cNvSpPr>
            <a:spLocks noGrp="1"/>
          </p:cNvSpPr>
          <p:nvPr>
            <p:ph type="title"/>
          </p:nvPr>
        </p:nvSpPr>
        <p:spPr>
          <a:xfrm>
            <a:off x="3475288" y="146753"/>
            <a:ext cx="9285074" cy="1210236"/>
          </a:xfrm>
        </p:spPr>
        <p:txBody>
          <a:bodyPr>
            <a:normAutofit fontScale="90000"/>
          </a:bodyPr>
          <a:lstStyle/>
          <a:p>
            <a:br>
              <a:rPr lang="fr-BE" sz="4000" cap="none" spc="0" dirty="0">
                <a:ln w="0"/>
                <a:solidFill>
                  <a:srgbClr val="00B0F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br>
            <a:r>
              <a:rPr lang="fr-BE" sz="4000" cap="none" spc="0" dirty="0">
                <a:ln w="0"/>
                <a:solidFill>
                  <a:srgbClr val="00B0F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QUESTIONS D’INTERPRETATION</a:t>
            </a:r>
            <a:br>
              <a:rPr lang="fr-BE" sz="5400" cap="none" spc="0" dirty="0">
                <a:ln w="0"/>
                <a:solidFill>
                  <a:srgbClr val="00B0F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br>
            <a:endParaRPr lang="fr-BE" cap="none" spc="0" dirty="0">
              <a:ln w="0"/>
              <a:solidFill>
                <a:srgbClr val="00B0F0"/>
              </a:solidFill>
              <a:effectLst>
                <a:outerShdw blurRad="38100" dist="25400" dir="5400000" algn="ctr" rotWithShape="0">
                  <a:srgbClr val="6E747A">
                    <a:alpha val="43000"/>
                  </a:srgbClr>
                </a:outerShdw>
              </a:effectLst>
            </a:endParaRPr>
          </a:p>
        </p:txBody>
      </p:sp>
      <p:cxnSp>
        <p:nvCxnSpPr>
          <p:cNvPr id="5" name="Connecteur droit 4"/>
          <p:cNvCxnSpPr/>
          <p:nvPr/>
        </p:nvCxnSpPr>
        <p:spPr>
          <a:xfrm>
            <a:off x="854008" y="1465729"/>
            <a:ext cx="9311968" cy="0"/>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87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C895E0-D507-4878-9223-351C85FDE114}"/>
              </a:ext>
            </a:extLst>
          </p:cNvPr>
          <p:cNvSpPr>
            <a:spLocks noGrp="1"/>
          </p:cNvSpPr>
          <p:nvPr>
            <p:ph idx="1"/>
          </p:nvPr>
        </p:nvSpPr>
        <p:spPr>
          <a:xfrm>
            <a:off x="3566160" y="895445"/>
            <a:ext cx="7579360" cy="5067109"/>
          </a:xfrm>
        </p:spPr>
        <p:txBody>
          <a:bodyPr>
            <a:noAutofit/>
          </a:bodyPr>
          <a:lstStyle/>
          <a:p>
            <a:pPr algn="just"/>
            <a:r>
              <a:rPr lang="fr-BE" sz="2100" dirty="0">
                <a:solidFill>
                  <a:schemeClr val="tx1"/>
                </a:solidFill>
                <a:ea typeface="Calibri" panose="020F0502020204030204" pitchFamily="34" charset="0"/>
                <a:cs typeface="Times New Roman" panose="02020603050405020304" pitchFamily="18" charset="0"/>
              </a:rPr>
              <a:t>Les </a:t>
            </a:r>
            <a:r>
              <a:rPr lang="fr-BE" sz="2100" b="1" dirty="0">
                <a:solidFill>
                  <a:schemeClr val="tx1"/>
                </a:solidFill>
                <a:ea typeface="Calibri" panose="020F0502020204030204" pitchFamily="34" charset="0"/>
                <a:cs typeface="Times New Roman" panose="02020603050405020304" pitchFamily="18" charset="0"/>
              </a:rPr>
              <a:t>activités improvisées</a:t>
            </a:r>
            <a:r>
              <a:rPr lang="fr-BE" sz="2100" dirty="0">
                <a:solidFill>
                  <a:schemeClr val="tx1"/>
                </a:solidFill>
                <a:ea typeface="Calibri" panose="020F0502020204030204" pitchFamily="34" charset="0"/>
                <a:cs typeface="Times New Roman" panose="02020603050405020304" pitchFamily="18" charset="0"/>
              </a:rPr>
              <a:t>, qui ne présentent pas de réel enjeu, peuvent désintéresser les enfants si l’institutrice ne met pas en lumière </a:t>
            </a:r>
            <a:r>
              <a:rPr lang="fr-BE" sz="2100" b="1" u="sng" dirty="0">
                <a:solidFill>
                  <a:schemeClr val="tx1"/>
                </a:solidFill>
                <a:ea typeface="Calibri" panose="020F0502020204030204" pitchFamily="34" charset="0"/>
                <a:cs typeface="Times New Roman" panose="02020603050405020304" pitchFamily="18" charset="0"/>
              </a:rPr>
              <a:t>le sens</a:t>
            </a:r>
            <a:r>
              <a:rPr lang="fr-BE" sz="2100" dirty="0">
                <a:solidFill>
                  <a:schemeClr val="tx1"/>
                </a:solidFill>
                <a:ea typeface="Calibri" panose="020F0502020204030204" pitchFamily="34" charset="0"/>
                <a:cs typeface="Times New Roman" panose="02020603050405020304" pitchFamily="18" charset="0"/>
              </a:rPr>
              <a:t>. Pauvrement exploité, cet album n’aura certainement pas laissé beaucoup de traces dans l’esprit des enfants. </a:t>
            </a:r>
          </a:p>
          <a:p>
            <a:pPr algn="just"/>
            <a:r>
              <a:rPr lang="fr-BE" sz="2100" dirty="0">
                <a:solidFill>
                  <a:schemeClr val="tx1"/>
                </a:solidFill>
                <a:ea typeface="Calibri" panose="020F0502020204030204" pitchFamily="34" charset="0"/>
                <a:cs typeface="Times New Roman" panose="02020603050405020304" pitchFamily="18" charset="0"/>
              </a:rPr>
              <a:t>Pourtant, organiser une lecture d’album sur un thème qui intéresse les enfants et fait le lien avec leur propre vécu est une bonne idée pour les engager dans la réflexion. Du coup, ils peuvent ressentir une certaine frustration en n’étant pas interrogés alors qu’ils ont des choses à dire.</a:t>
            </a:r>
          </a:p>
          <a:p>
            <a:pPr algn="just"/>
            <a:r>
              <a:rPr lang="fr-BE" sz="2100" dirty="0">
                <a:solidFill>
                  <a:schemeClr val="tx1"/>
                </a:solidFill>
                <a:ea typeface="Calibri" panose="020F0502020204030204" pitchFamily="34" charset="0"/>
                <a:cs typeface="Times New Roman" panose="02020603050405020304" pitchFamily="18" charset="0"/>
              </a:rPr>
              <a:t>L’importance de préparations fouillées et pensées de bout en bout !!! Une activité improvisée pour combler un moment creux n’est pas aussi riche qu’une séance qui présente un vrai but, qui demande de l’investissement de la part des élèves et qui leur apprend réellement quelque chose.</a:t>
            </a:r>
          </a:p>
          <a:p>
            <a:pPr marL="17463" indent="0" algn="just"/>
            <a:endParaRPr lang="fr-BE" sz="2100" dirty="0">
              <a:solidFill>
                <a:schemeClr val="tx1"/>
              </a:solidFill>
            </a:endParaRPr>
          </a:p>
        </p:txBody>
      </p:sp>
      <p:sp>
        <p:nvSpPr>
          <p:cNvPr id="2" name="Titre 1">
            <a:extLst>
              <a:ext uri="{FF2B5EF4-FFF2-40B4-BE49-F238E27FC236}">
                <a16:creationId xmlns:a16="http://schemas.microsoft.com/office/drawing/2014/main" id="{01D291A3-48E3-4AC5-A483-04F24F3F8711}"/>
              </a:ext>
            </a:extLst>
          </p:cNvPr>
          <p:cNvSpPr>
            <a:spLocks noGrp="1"/>
          </p:cNvSpPr>
          <p:nvPr>
            <p:ph type="title"/>
          </p:nvPr>
        </p:nvSpPr>
        <p:spPr>
          <a:xfrm>
            <a:off x="0" y="1123837"/>
            <a:ext cx="3444239" cy="4601183"/>
          </a:xfrm>
        </p:spPr>
        <p:txBody>
          <a:bodyPr>
            <a:normAutofit/>
          </a:bodyPr>
          <a:lstStyle/>
          <a:p>
            <a:br>
              <a:rPr lang="fr-BE" sz="4400" dirty="0">
                <a:solidFill>
                  <a:srgbClr val="000000"/>
                </a:solidFill>
                <a:latin typeface="Britannic Bold" charset="0"/>
                <a:ea typeface="Britannic Bold" charset="0"/>
                <a:cs typeface="Britannic Bold" charset="0"/>
              </a:rPr>
            </a:br>
            <a:r>
              <a:rPr lang="fr-BE" sz="4000" dirty="0">
                <a:solidFill>
                  <a:srgbClr val="000000"/>
                </a:solidFill>
                <a:latin typeface="Britannic Bold" charset="0"/>
                <a:ea typeface="Britannic Bold" charset="0"/>
                <a:cs typeface="Britannic Bold" charset="0"/>
              </a:rPr>
              <a:t>CONCLUSIONS</a:t>
            </a:r>
            <a:r>
              <a:rPr lang="fr-BE" sz="4900" dirty="0">
                <a:solidFill>
                  <a:srgbClr val="000000"/>
                </a:solidFill>
                <a:latin typeface="Britannic Bold" charset="0"/>
                <a:ea typeface="Britannic Bold" charset="0"/>
                <a:cs typeface="Britannic Bold" charset="0"/>
              </a:rPr>
              <a:t> </a:t>
            </a:r>
            <a:br>
              <a:rPr lang="fr-BE" sz="4400" dirty="0">
                <a:latin typeface="Britannic Bold" charset="0"/>
                <a:ea typeface="Britannic Bold" charset="0"/>
                <a:cs typeface="Britannic Bold" charset="0"/>
              </a:rPr>
            </a:br>
            <a:endParaRPr lang="fr-BE" sz="4400" dirty="0">
              <a:latin typeface="Britannic Bold" charset="0"/>
              <a:ea typeface="Britannic Bold" charset="0"/>
              <a:cs typeface="Britannic Bold" charset="0"/>
            </a:endParaRPr>
          </a:p>
        </p:txBody>
      </p:sp>
    </p:spTree>
    <p:extLst>
      <p:ext uri="{BB962C8B-B14F-4D97-AF65-F5344CB8AC3E}">
        <p14:creationId xmlns:p14="http://schemas.microsoft.com/office/powerpoint/2010/main" val="183208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E77ACB-7D19-4E1D-A22A-2FC491F9D207}"/>
              </a:ext>
            </a:extLst>
          </p:cNvPr>
          <p:cNvSpPr>
            <a:spLocks noGrp="1"/>
          </p:cNvSpPr>
          <p:nvPr>
            <p:ph type="title"/>
          </p:nvPr>
        </p:nvSpPr>
        <p:spPr/>
        <p:txBody>
          <a:bodyPr/>
          <a:lstStyle/>
          <a:p>
            <a:pPr algn="ctr"/>
            <a:endParaRPr lang="fr-BE" dirty="0"/>
          </a:p>
        </p:txBody>
      </p:sp>
      <p:sp>
        <p:nvSpPr>
          <p:cNvPr id="3" name="Espace réservé du contenu 2">
            <a:extLst>
              <a:ext uri="{FF2B5EF4-FFF2-40B4-BE49-F238E27FC236}">
                <a16:creationId xmlns:a16="http://schemas.microsoft.com/office/drawing/2014/main" id="{25698430-3F48-407B-9CD5-EF51868F8A64}"/>
              </a:ext>
            </a:extLst>
          </p:cNvPr>
          <p:cNvSpPr>
            <a:spLocks noGrp="1"/>
          </p:cNvSpPr>
          <p:nvPr>
            <p:ph idx="1"/>
          </p:nvPr>
        </p:nvSpPr>
        <p:spPr/>
        <p:txBody>
          <a:bodyPr>
            <a:normAutofit/>
          </a:bodyPr>
          <a:lstStyle/>
          <a:p>
            <a:r>
              <a:rPr lang="fr-BE" sz="2800" dirty="0"/>
              <a:t>Lecture du document de synthèse pages 9 et 10</a:t>
            </a:r>
          </a:p>
          <a:p>
            <a:r>
              <a:rPr lang="fr-BE" sz="2800" dirty="0"/>
              <a:t>Proposer un élément concret à instaurer pour répondre à chacun des facteurs</a:t>
            </a:r>
          </a:p>
          <a:p>
            <a:pPr marL="0" indent="0">
              <a:buNone/>
            </a:pPr>
            <a:endParaRPr lang="fr-BE" sz="2800" dirty="0"/>
          </a:p>
          <a:p>
            <a:endParaRPr lang="fr-BE" sz="2800" dirty="0"/>
          </a:p>
          <a:p>
            <a:endParaRPr lang="fr-BE" sz="2800" dirty="0"/>
          </a:p>
          <a:p>
            <a:endParaRPr lang="fr-BE" sz="2800" dirty="0"/>
          </a:p>
        </p:txBody>
      </p:sp>
      <p:pic>
        <p:nvPicPr>
          <p:cNvPr id="4" name="Image 3" descr="RÃ©sultat de recherche d'images pour &quot;climat de classe caractÃ©ristiques Morissette&quot;">
            <a:extLst>
              <a:ext uri="{FF2B5EF4-FFF2-40B4-BE49-F238E27FC236}">
                <a16:creationId xmlns:a16="http://schemas.microsoft.com/office/drawing/2014/main" id="{C02CFAED-546D-468B-9B2C-FF6018198E5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8853544" y="2861534"/>
            <a:ext cx="2330924" cy="2599448"/>
          </a:xfrm>
          <a:prstGeom prst="rect">
            <a:avLst/>
          </a:prstGeom>
          <a:noFill/>
        </p:spPr>
      </p:pic>
      <p:pic>
        <p:nvPicPr>
          <p:cNvPr id="5" name="Image 4">
            <a:extLst>
              <a:ext uri="{FF2B5EF4-FFF2-40B4-BE49-F238E27FC236}">
                <a16:creationId xmlns:a16="http://schemas.microsoft.com/office/drawing/2014/main" id="{96CC1B5C-361A-1743-9D07-CF5C475EB9F8}"/>
              </a:ext>
            </a:extLst>
          </p:cNvPr>
          <p:cNvPicPr>
            <a:picLocks noChangeAspect="1"/>
          </p:cNvPicPr>
          <p:nvPr/>
        </p:nvPicPr>
        <p:blipFill>
          <a:blip r:embed="rId4"/>
          <a:stretch>
            <a:fillRect/>
          </a:stretch>
        </p:blipFill>
        <p:spPr>
          <a:xfrm>
            <a:off x="-22155" y="645935"/>
            <a:ext cx="3590855" cy="5566130"/>
          </a:xfrm>
          <a:prstGeom prst="rect">
            <a:avLst/>
          </a:prstGeom>
        </p:spPr>
      </p:pic>
      <p:pic>
        <p:nvPicPr>
          <p:cNvPr id="1026" name="Picture 2" descr="Voir les détails de l’image associée. Hombre Pensativo De La Historieta Ilustración del Vector - Ilustración ...">
            <a:extLst>
              <a:ext uri="{FF2B5EF4-FFF2-40B4-BE49-F238E27FC236}">
                <a16:creationId xmlns:a16="http://schemas.microsoft.com/office/drawing/2014/main" id="{9FDB4160-B5A3-D384-BCB8-F95B98EB3E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30" r="12590" b="13508"/>
          <a:stretch/>
        </p:blipFill>
        <p:spPr bwMode="auto">
          <a:xfrm>
            <a:off x="65946" y="973505"/>
            <a:ext cx="3184263" cy="490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289418" y="3344031"/>
            <a:ext cx="1273175" cy="1303020"/>
          </a:xfrm>
          <a:prstGeom prst="rect">
            <a:avLst/>
          </a:prstGeom>
        </p:spPr>
        <p:txBody>
          <a:bodyPr vert="horz" wrap="square" lIns="0" tIns="13335" rIns="0" bIns="0" rtlCol="0">
            <a:spAutoFit/>
          </a:bodyPr>
          <a:lstStyle/>
          <a:p>
            <a:pPr marL="12700" marR="5080" indent="1270" algn="ctr">
              <a:lnSpc>
                <a:spcPct val="104700"/>
              </a:lnSpc>
              <a:spcBef>
                <a:spcPts val="105"/>
              </a:spcBef>
            </a:pPr>
            <a:r>
              <a:rPr sz="2000" spc="-5" dirty="0">
                <a:solidFill>
                  <a:srgbClr val="FFFFFF"/>
                </a:solidFill>
                <a:latin typeface="Comic Sans MS"/>
                <a:cs typeface="Comic Sans MS"/>
              </a:rPr>
              <a:t>Le </a:t>
            </a:r>
            <a:r>
              <a:rPr sz="2000" spc="-10" dirty="0">
                <a:solidFill>
                  <a:srgbClr val="FFFFFF"/>
                </a:solidFill>
                <a:latin typeface="Comic Sans MS"/>
                <a:cs typeface="Comic Sans MS"/>
              </a:rPr>
              <a:t>climat </a:t>
            </a:r>
            <a:r>
              <a:rPr sz="2000" spc="-5" dirty="0">
                <a:solidFill>
                  <a:srgbClr val="FFFFFF"/>
                </a:solidFill>
                <a:latin typeface="Comic Sans MS"/>
                <a:cs typeface="Comic Sans MS"/>
              </a:rPr>
              <a:t> </a:t>
            </a:r>
            <a:r>
              <a:rPr sz="2000" spc="-10" dirty="0">
                <a:solidFill>
                  <a:srgbClr val="FFFFFF"/>
                </a:solidFill>
                <a:latin typeface="Comic Sans MS"/>
                <a:cs typeface="Comic Sans MS"/>
              </a:rPr>
              <a:t>de </a:t>
            </a:r>
            <a:r>
              <a:rPr sz="2000" spc="-15" dirty="0">
                <a:solidFill>
                  <a:srgbClr val="FFFFFF"/>
                </a:solidFill>
                <a:latin typeface="Comic Sans MS"/>
                <a:cs typeface="Comic Sans MS"/>
              </a:rPr>
              <a:t>classe, </a:t>
            </a:r>
            <a:r>
              <a:rPr sz="2000" spc="-10" dirty="0">
                <a:solidFill>
                  <a:srgbClr val="FFFFFF"/>
                </a:solidFill>
                <a:latin typeface="Comic Sans MS"/>
                <a:cs typeface="Comic Sans MS"/>
              </a:rPr>
              <a:t> </a:t>
            </a:r>
            <a:r>
              <a:rPr sz="2000" spc="-5" dirty="0">
                <a:solidFill>
                  <a:srgbClr val="FFFFFF"/>
                </a:solidFill>
                <a:latin typeface="Comic Sans MS"/>
                <a:cs typeface="Comic Sans MS"/>
              </a:rPr>
              <a:t>d</a:t>
            </a:r>
            <a:r>
              <a:rPr sz="2000" spc="-10" dirty="0">
                <a:solidFill>
                  <a:srgbClr val="FFFFFF"/>
                </a:solidFill>
                <a:latin typeface="Comic Sans MS"/>
                <a:cs typeface="Comic Sans MS"/>
              </a:rPr>
              <a:t>i</a:t>
            </a:r>
            <a:r>
              <a:rPr sz="2000" spc="-20" dirty="0">
                <a:solidFill>
                  <a:srgbClr val="FFFFFF"/>
                </a:solidFill>
                <a:latin typeface="Comic Sans MS"/>
                <a:cs typeface="Comic Sans MS"/>
              </a:rPr>
              <a:t>f</a:t>
            </a:r>
            <a:r>
              <a:rPr sz="2000" spc="-10" dirty="0">
                <a:solidFill>
                  <a:srgbClr val="FFFFFF"/>
                </a:solidFill>
                <a:latin typeface="Comic Sans MS"/>
                <a:cs typeface="Comic Sans MS"/>
              </a:rPr>
              <a:t>f</a:t>
            </a:r>
            <a:r>
              <a:rPr sz="2000" spc="-25" dirty="0">
                <a:solidFill>
                  <a:srgbClr val="FFFFFF"/>
                </a:solidFill>
                <a:latin typeface="Comic Sans MS"/>
                <a:cs typeface="Comic Sans MS"/>
              </a:rPr>
              <a:t>é</a:t>
            </a:r>
            <a:r>
              <a:rPr sz="2000" spc="20" dirty="0">
                <a:solidFill>
                  <a:srgbClr val="FFFFFF"/>
                </a:solidFill>
                <a:latin typeface="Comic Sans MS"/>
                <a:cs typeface="Comic Sans MS"/>
              </a:rPr>
              <a:t>r</a:t>
            </a:r>
            <a:r>
              <a:rPr sz="2000" spc="-20" dirty="0">
                <a:solidFill>
                  <a:srgbClr val="FFFFFF"/>
                </a:solidFill>
                <a:latin typeface="Comic Sans MS"/>
                <a:cs typeface="Comic Sans MS"/>
              </a:rPr>
              <a:t>en</a:t>
            </a:r>
            <a:r>
              <a:rPr sz="2000" spc="-10" dirty="0">
                <a:solidFill>
                  <a:srgbClr val="FFFFFF"/>
                </a:solidFill>
                <a:latin typeface="Comic Sans MS"/>
                <a:cs typeface="Comic Sans MS"/>
              </a:rPr>
              <a:t>ts  leviers</a:t>
            </a:r>
            <a:endParaRPr sz="2000">
              <a:latin typeface="Comic Sans MS"/>
              <a:cs typeface="Comic Sans MS"/>
            </a:endParaRPr>
          </a:p>
        </p:txBody>
      </p:sp>
      <p:pic>
        <p:nvPicPr>
          <p:cNvPr id="8" name="object 8"/>
          <p:cNvPicPr/>
          <p:nvPr/>
        </p:nvPicPr>
        <p:blipFill>
          <a:blip r:embed="rId2" cstate="print"/>
          <a:stretch>
            <a:fillRect/>
          </a:stretch>
        </p:blipFill>
        <p:spPr>
          <a:xfrm>
            <a:off x="0" y="3178098"/>
            <a:ext cx="6096000" cy="3679902"/>
          </a:xfrm>
          <a:prstGeom prst="rect">
            <a:avLst/>
          </a:prstGeom>
          <a:solidFill>
            <a:schemeClr val="bg1"/>
          </a:solidFill>
        </p:spPr>
      </p:pic>
      <p:graphicFrame>
        <p:nvGraphicFramePr>
          <p:cNvPr id="9" name="Diagramme 8">
            <a:extLst>
              <a:ext uri="{FF2B5EF4-FFF2-40B4-BE49-F238E27FC236}">
                <a16:creationId xmlns:a16="http://schemas.microsoft.com/office/drawing/2014/main" id="{BB460DBF-D45B-29CC-F71F-5EB6C5233A12}"/>
              </a:ext>
            </a:extLst>
          </p:cNvPr>
          <p:cNvGraphicFramePr/>
          <p:nvPr>
            <p:extLst>
              <p:ext uri="{D42A27DB-BD31-4B8C-83A1-F6EECF244321}">
                <p14:modId xmlns:p14="http://schemas.microsoft.com/office/powerpoint/2010/main" val="1407438679"/>
              </p:ext>
            </p:extLst>
          </p:nvPr>
        </p:nvGraphicFramePr>
        <p:xfrm>
          <a:off x="2508857" y="305832"/>
          <a:ext cx="8367705" cy="592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bject 7"/>
          <p:cNvSpPr txBox="1">
            <a:spLocks noGrp="1"/>
          </p:cNvSpPr>
          <p:nvPr>
            <p:ph type="title"/>
          </p:nvPr>
        </p:nvSpPr>
        <p:spPr>
          <a:xfrm>
            <a:off x="144603" y="928766"/>
            <a:ext cx="3043766" cy="2059538"/>
          </a:xfrm>
          <a:prstGeom prst="rect">
            <a:avLst/>
          </a:prstGeom>
        </p:spPr>
        <p:txBody>
          <a:bodyPr vert="horz" wrap="square" lIns="0" tIns="74930" rIns="0" bIns="0" rtlCol="0">
            <a:spAutoFit/>
          </a:bodyPr>
          <a:lstStyle/>
          <a:p>
            <a:pPr marL="12700" marR="5080" algn="ctr">
              <a:lnSpc>
                <a:spcPts val="3890"/>
              </a:lnSpc>
              <a:spcBef>
                <a:spcPts val="590"/>
              </a:spcBef>
            </a:pPr>
            <a:r>
              <a:rPr lang="fr-FR" sz="3200" b="1" dirty="0">
                <a:latin typeface="Corbel"/>
              </a:rPr>
              <a:t>V. Le climat de la  classe: sur  quels leviers,  puis-je agir?</a:t>
            </a:r>
          </a:p>
        </p:txBody>
      </p:sp>
    </p:spTree>
    <p:extLst>
      <p:ext uri="{BB962C8B-B14F-4D97-AF65-F5344CB8AC3E}">
        <p14:creationId xmlns:p14="http://schemas.microsoft.com/office/powerpoint/2010/main" val="17597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D72D774A-AA1C-B83B-3FE0-CFB4453244C5}"/>
              </a:ext>
            </a:extLst>
          </p:cNvPr>
          <p:cNvGrpSpPr/>
          <p:nvPr/>
        </p:nvGrpSpPr>
        <p:grpSpPr>
          <a:xfrm>
            <a:off x="4265928" y="3288828"/>
            <a:ext cx="5181600" cy="2715766"/>
            <a:chOff x="4711976" y="3701424"/>
            <a:chExt cx="5181600" cy="2715766"/>
          </a:xfrm>
        </p:grpSpPr>
        <p:pic>
          <p:nvPicPr>
            <p:cNvPr id="4" name="object 8"/>
            <p:cNvPicPr/>
            <p:nvPr/>
          </p:nvPicPr>
          <p:blipFill>
            <a:blip r:embed="rId3" cstate="print"/>
            <a:stretch>
              <a:fillRect/>
            </a:stretch>
          </p:blipFill>
          <p:spPr>
            <a:xfrm>
              <a:off x="4711976" y="3701424"/>
              <a:ext cx="4821935" cy="2715766"/>
            </a:xfrm>
            <a:prstGeom prst="rect">
              <a:avLst/>
            </a:prstGeom>
          </p:spPr>
        </p:pic>
        <p:grpSp>
          <p:nvGrpSpPr>
            <p:cNvPr id="2" name="Groupe 1">
              <a:extLst>
                <a:ext uri="{FF2B5EF4-FFF2-40B4-BE49-F238E27FC236}">
                  <a16:creationId xmlns:a16="http://schemas.microsoft.com/office/drawing/2014/main" id="{D9F832F1-E1BD-5A21-90AB-F09777C30B5B}"/>
                </a:ext>
              </a:extLst>
            </p:cNvPr>
            <p:cNvGrpSpPr/>
            <p:nvPr/>
          </p:nvGrpSpPr>
          <p:grpSpPr>
            <a:xfrm>
              <a:off x="7836176" y="4251969"/>
              <a:ext cx="2057400" cy="2089196"/>
              <a:chOff x="7836176" y="4251969"/>
              <a:chExt cx="2057400" cy="2089196"/>
            </a:xfrm>
          </p:grpSpPr>
          <p:sp>
            <p:nvSpPr>
              <p:cNvPr id="5" name="Ellipse 4"/>
              <p:cNvSpPr/>
              <p:nvPr/>
            </p:nvSpPr>
            <p:spPr>
              <a:xfrm>
                <a:off x="7836176" y="4251969"/>
                <a:ext cx="2057400" cy="2089196"/>
              </a:xfrm>
              <a:prstGeom prst="ellipse">
                <a:avLst/>
              </a:prstGeom>
              <a:solidFill>
                <a:srgbClr val="32BD8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964192" y="5032206"/>
                <a:ext cx="1801367" cy="461665"/>
              </a:xfrm>
              <a:prstGeom prst="rect">
                <a:avLst/>
              </a:prstGeom>
              <a:noFill/>
            </p:spPr>
            <p:txBody>
              <a:bodyPr wrap="square" rtlCol="0">
                <a:spAutoFit/>
              </a:bodyPr>
              <a:lstStyle/>
              <a:p>
                <a:r>
                  <a:rPr lang="fr-FR" sz="2400" b="1" dirty="0"/>
                  <a:t>Enseignant</a:t>
                </a:r>
              </a:p>
            </p:txBody>
          </p:sp>
        </p:grpSp>
      </p:grpSp>
      <p:pic>
        <p:nvPicPr>
          <p:cNvPr id="8" name="Image 7">
            <a:extLst>
              <a:ext uri="{FF2B5EF4-FFF2-40B4-BE49-F238E27FC236}">
                <a16:creationId xmlns:a16="http://schemas.microsoft.com/office/drawing/2014/main" id="{2FAB7278-8CB4-3C1A-739A-05685A339F6F}"/>
              </a:ext>
            </a:extLst>
          </p:cNvPr>
          <p:cNvPicPr>
            <a:picLocks noChangeAspect="1"/>
          </p:cNvPicPr>
          <p:nvPr/>
        </p:nvPicPr>
        <p:blipFill>
          <a:blip r:embed="rId4"/>
          <a:stretch>
            <a:fillRect/>
          </a:stretch>
        </p:blipFill>
        <p:spPr>
          <a:xfrm>
            <a:off x="-81253" y="645935"/>
            <a:ext cx="3590855" cy="5566130"/>
          </a:xfrm>
          <a:prstGeom prst="rect">
            <a:avLst/>
          </a:prstGeom>
          <a:solidFill>
            <a:schemeClr val="accent4"/>
          </a:solidFill>
          <a:ln>
            <a:noFill/>
          </a:ln>
        </p:spPr>
      </p:pic>
      <p:sp>
        <p:nvSpPr>
          <p:cNvPr id="10" name="ZoneTexte 9">
            <a:extLst>
              <a:ext uri="{FF2B5EF4-FFF2-40B4-BE49-F238E27FC236}">
                <a16:creationId xmlns:a16="http://schemas.microsoft.com/office/drawing/2014/main" id="{7856C28E-CA61-1811-4CE2-2372969D836B}"/>
              </a:ext>
            </a:extLst>
          </p:cNvPr>
          <p:cNvSpPr txBox="1"/>
          <p:nvPr/>
        </p:nvSpPr>
        <p:spPr>
          <a:xfrm>
            <a:off x="49856" y="1528853"/>
            <a:ext cx="3328638" cy="3347327"/>
          </a:xfrm>
          <a:prstGeom prst="rect">
            <a:avLst/>
          </a:prstGeom>
          <a:noFill/>
        </p:spPr>
        <p:txBody>
          <a:bodyPr wrap="square">
            <a:spAutoFit/>
          </a:bodyPr>
          <a:lstStyle/>
          <a:p>
            <a:pPr marL="0" indent="0" algn="ctr">
              <a:lnSpc>
                <a:spcPct val="150000"/>
              </a:lnSpc>
              <a:buNone/>
            </a:pPr>
            <a:r>
              <a:rPr lang="fr-FR" sz="2400" b="1" dirty="0">
                <a:latin typeface="Arial Nova Cond Light" panose="020B0306020202020204" pitchFamily="34" charset="0"/>
                <a:ea typeface="PingFang TC Light" panose="020B0300000000000000" pitchFamily="34" charset="-120"/>
              </a:rPr>
              <a:t>Selon vous, quels comportements et attitudes doit avoir un enseignant pour instaurer un climat positif </a:t>
            </a:r>
            <a:br>
              <a:rPr lang="fr-FR" sz="2400" b="1" dirty="0">
                <a:latin typeface="Arial Nova Cond Light" panose="020B0306020202020204" pitchFamily="34" charset="0"/>
                <a:ea typeface="PingFang TC Light" panose="020B0300000000000000" pitchFamily="34" charset="-120"/>
              </a:rPr>
            </a:br>
            <a:r>
              <a:rPr lang="fr-FR" sz="2400" b="1" dirty="0">
                <a:latin typeface="Arial Nova Cond Light" panose="020B0306020202020204" pitchFamily="34" charset="0"/>
                <a:ea typeface="PingFang TC Light" panose="020B0300000000000000" pitchFamily="34" charset="-120"/>
              </a:rPr>
              <a:t>dans sa classe ?</a:t>
            </a:r>
          </a:p>
        </p:txBody>
      </p:sp>
    </p:spTree>
    <p:extLst>
      <p:ext uri="{BB962C8B-B14F-4D97-AF65-F5344CB8AC3E}">
        <p14:creationId xmlns:p14="http://schemas.microsoft.com/office/powerpoint/2010/main" val="15447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EA706-C9B1-698C-1A08-CE577CDE180F}"/>
              </a:ext>
            </a:extLst>
          </p:cNvPr>
          <p:cNvSpPr>
            <a:spLocks noGrp="1"/>
          </p:cNvSpPr>
          <p:nvPr>
            <p:ph type="title"/>
          </p:nvPr>
        </p:nvSpPr>
        <p:spPr/>
        <p:txBody>
          <a:bodyPr/>
          <a:lstStyle/>
          <a:p>
            <a:r>
              <a:rPr lang="fr-BE" dirty="0" err="1"/>
              <a:t>Wooclap</a:t>
            </a:r>
            <a:br>
              <a:rPr lang="fr-BE" dirty="0"/>
            </a:br>
            <a:r>
              <a:rPr lang="fr-BE" dirty="0"/>
              <a:t>Echelle de Likert</a:t>
            </a:r>
          </a:p>
        </p:txBody>
      </p:sp>
      <p:sp>
        <p:nvSpPr>
          <p:cNvPr id="3" name="Espace réservé du contenu 2">
            <a:extLst>
              <a:ext uri="{FF2B5EF4-FFF2-40B4-BE49-F238E27FC236}">
                <a16:creationId xmlns:a16="http://schemas.microsoft.com/office/drawing/2014/main" id="{B2783808-86B4-12ED-C787-A36EE12743E5}"/>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6BFC6BB8-D59B-7D40-F639-B547EECAB6C3}"/>
              </a:ext>
            </a:extLst>
          </p:cNvPr>
          <p:cNvPicPr>
            <a:picLocks noChangeAspect="1"/>
          </p:cNvPicPr>
          <p:nvPr/>
        </p:nvPicPr>
        <p:blipFill>
          <a:blip r:embed="rId2"/>
          <a:stretch>
            <a:fillRect/>
          </a:stretch>
        </p:blipFill>
        <p:spPr>
          <a:xfrm>
            <a:off x="3426816" y="2002521"/>
            <a:ext cx="8200103" cy="3260173"/>
          </a:xfrm>
          <a:prstGeom prst="rect">
            <a:avLst/>
          </a:prstGeom>
        </p:spPr>
      </p:pic>
    </p:spTree>
    <p:extLst>
      <p:ext uri="{BB962C8B-B14F-4D97-AF65-F5344CB8AC3E}">
        <p14:creationId xmlns:p14="http://schemas.microsoft.com/office/powerpoint/2010/main" val="25301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C7CF1-18F1-4C7B-9B56-4160BCDF9EFC}"/>
              </a:ext>
            </a:extLst>
          </p:cNvPr>
          <p:cNvSpPr>
            <a:spLocks noGrp="1"/>
          </p:cNvSpPr>
          <p:nvPr>
            <p:ph type="title"/>
          </p:nvPr>
        </p:nvSpPr>
        <p:spPr>
          <a:xfrm>
            <a:off x="-53788" y="762001"/>
            <a:ext cx="3496235" cy="5477434"/>
          </a:xfrm>
          <a:custGeom>
            <a:avLst/>
            <a:gdLst>
              <a:gd name="connsiteX0" fmla="*/ 0 w 3496235"/>
              <a:gd name="connsiteY0" fmla="*/ 0 h 5477434"/>
              <a:gd name="connsiteX1" fmla="*/ 617668 w 3496235"/>
              <a:gd name="connsiteY1" fmla="*/ 0 h 5477434"/>
              <a:gd name="connsiteX2" fmla="*/ 1270299 w 3496235"/>
              <a:gd name="connsiteY2" fmla="*/ 0 h 5477434"/>
              <a:gd name="connsiteX3" fmla="*/ 1783080 w 3496235"/>
              <a:gd name="connsiteY3" fmla="*/ 0 h 5477434"/>
              <a:gd name="connsiteX4" fmla="*/ 2400748 w 3496235"/>
              <a:gd name="connsiteY4" fmla="*/ 0 h 5477434"/>
              <a:gd name="connsiteX5" fmla="*/ 2913529 w 3496235"/>
              <a:gd name="connsiteY5" fmla="*/ 0 h 5477434"/>
              <a:gd name="connsiteX6" fmla="*/ 3496235 w 3496235"/>
              <a:gd name="connsiteY6" fmla="*/ 0 h 5477434"/>
              <a:gd name="connsiteX7" fmla="*/ 3496235 w 3496235"/>
              <a:gd name="connsiteY7" fmla="*/ 602518 h 5477434"/>
              <a:gd name="connsiteX8" fmla="*/ 3496235 w 3496235"/>
              <a:gd name="connsiteY8" fmla="*/ 1040712 h 5477434"/>
              <a:gd name="connsiteX9" fmla="*/ 3496235 w 3496235"/>
              <a:gd name="connsiteY9" fmla="*/ 1698005 h 5477434"/>
              <a:gd name="connsiteX10" fmla="*/ 3496235 w 3496235"/>
              <a:gd name="connsiteY10" fmla="*/ 2245748 h 5477434"/>
              <a:gd name="connsiteX11" fmla="*/ 3496235 w 3496235"/>
              <a:gd name="connsiteY11" fmla="*/ 2903040 h 5477434"/>
              <a:gd name="connsiteX12" fmla="*/ 3496235 w 3496235"/>
              <a:gd name="connsiteY12" fmla="*/ 3505558 h 5477434"/>
              <a:gd name="connsiteX13" fmla="*/ 3496235 w 3496235"/>
              <a:gd name="connsiteY13" fmla="*/ 3998527 h 5477434"/>
              <a:gd name="connsiteX14" fmla="*/ 3496235 w 3496235"/>
              <a:gd name="connsiteY14" fmla="*/ 4601045 h 5477434"/>
              <a:gd name="connsiteX15" fmla="*/ 3496235 w 3496235"/>
              <a:gd name="connsiteY15" fmla="*/ 5477434 h 5477434"/>
              <a:gd name="connsiteX16" fmla="*/ 2913529 w 3496235"/>
              <a:gd name="connsiteY16" fmla="*/ 5477434 h 5477434"/>
              <a:gd name="connsiteX17" fmla="*/ 2260899 w 3496235"/>
              <a:gd name="connsiteY17" fmla="*/ 5477434 h 5477434"/>
              <a:gd name="connsiteX18" fmla="*/ 1608268 w 3496235"/>
              <a:gd name="connsiteY18" fmla="*/ 5477434 h 5477434"/>
              <a:gd name="connsiteX19" fmla="*/ 990600 w 3496235"/>
              <a:gd name="connsiteY19" fmla="*/ 5477434 h 5477434"/>
              <a:gd name="connsiteX20" fmla="*/ 0 w 3496235"/>
              <a:gd name="connsiteY20" fmla="*/ 5477434 h 5477434"/>
              <a:gd name="connsiteX21" fmla="*/ 0 w 3496235"/>
              <a:gd name="connsiteY21" fmla="*/ 4874916 h 5477434"/>
              <a:gd name="connsiteX22" fmla="*/ 0 w 3496235"/>
              <a:gd name="connsiteY22" fmla="*/ 4327173 h 5477434"/>
              <a:gd name="connsiteX23" fmla="*/ 0 w 3496235"/>
              <a:gd name="connsiteY23" fmla="*/ 3779429 h 5477434"/>
              <a:gd name="connsiteX24" fmla="*/ 0 w 3496235"/>
              <a:gd name="connsiteY24" fmla="*/ 3231686 h 5477434"/>
              <a:gd name="connsiteX25" fmla="*/ 0 w 3496235"/>
              <a:gd name="connsiteY25" fmla="*/ 2848266 h 5477434"/>
              <a:gd name="connsiteX26" fmla="*/ 0 w 3496235"/>
              <a:gd name="connsiteY26" fmla="*/ 2245748 h 5477434"/>
              <a:gd name="connsiteX27" fmla="*/ 0 w 3496235"/>
              <a:gd name="connsiteY27" fmla="*/ 1862328 h 5477434"/>
              <a:gd name="connsiteX28" fmla="*/ 0 w 3496235"/>
              <a:gd name="connsiteY28" fmla="*/ 1314584 h 5477434"/>
              <a:gd name="connsiteX29" fmla="*/ 0 w 3496235"/>
              <a:gd name="connsiteY29" fmla="*/ 657292 h 5477434"/>
              <a:gd name="connsiteX30" fmla="*/ 0 w 3496235"/>
              <a:gd name="connsiteY30" fmla="*/ 0 h 54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6235" h="5477434" fill="none" extrusionOk="0">
                <a:moveTo>
                  <a:pt x="0" y="0"/>
                </a:moveTo>
                <a:cubicBezTo>
                  <a:pt x="172809" y="-44620"/>
                  <a:pt x="350204" y="40656"/>
                  <a:pt x="617668" y="0"/>
                </a:cubicBezTo>
                <a:cubicBezTo>
                  <a:pt x="885132" y="-40656"/>
                  <a:pt x="964804" y="31469"/>
                  <a:pt x="1270299" y="0"/>
                </a:cubicBezTo>
                <a:cubicBezTo>
                  <a:pt x="1575794" y="-31469"/>
                  <a:pt x="1541533" y="18858"/>
                  <a:pt x="1783080" y="0"/>
                </a:cubicBezTo>
                <a:cubicBezTo>
                  <a:pt x="2024627" y="-18858"/>
                  <a:pt x="2239703" y="58294"/>
                  <a:pt x="2400748" y="0"/>
                </a:cubicBezTo>
                <a:cubicBezTo>
                  <a:pt x="2561793" y="-58294"/>
                  <a:pt x="2766136" y="10684"/>
                  <a:pt x="2913529" y="0"/>
                </a:cubicBezTo>
                <a:cubicBezTo>
                  <a:pt x="3060922" y="-10684"/>
                  <a:pt x="3343207" y="58407"/>
                  <a:pt x="3496235" y="0"/>
                </a:cubicBezTo>
                <a:cubicBezTo>
                  <a:pt x="3505688" y="194142"/>
                  <a:pt x="3464435" y="432433"/>
                  <a:pt x="3496235" y="602518"/>
                </a:cubicBezTo>
                <a:cubicBezTo>
                  <a:pt x="3528035" y="772603"/>
                  <a:pt x="3473157" y="828016"/>
                  <a:pt x="3496235" y="1040712"/>
                </a:cubicBezTo>
                <a:cubicBezTo>
                  <a:pt x="3519313" y="1253408"/>
                  <a:pt x="3461082" y="1374316"/>
                  <a:pt x="3496235" y="1698005"/>
                </a:cubicBezTo>
                <a:cubicBezTo>
                  <a:pt x="3531388" y="2021694"/>
                  <a:pt x="3471233" y="2128012"/>
                  <a:pt x="3496235" y="2245748"/>
                </a:cubicBezTo>
                <a:cubicBezTo>
                  <a:pt x="3521237" y="2363484"/>
                  <a:pt x="3455669" y="2751621"/>
                  <a:pt x="3496235" y="2903040"/>
                </a:cubicBezTo>
                <a:cubicBezTo>
                  <a:pt x="3536801" y="3054459"/>
                  <a:pt x="3430707" y="3343571"/>
                  <a:pt x="3496235" y="3505558"/>
                </a:cubicBezTo>
                <a:cubicBezTo>
                  <a:pt x="3561763" y="3667545"/>
                  <a:pt x="3459116" y="3790502"/>
                  <a:pt x="3496235" y="3998527"/>
                </a:cubicBezTo>
                <a:cubicBezTo>
                  <a:pt x="3533354" y="4206552"/>
                  <a:pt x="3463818" y="4317626"/>
                  <a:pt x="3496235" y="4601045"/>
                </a:cubicBezTo>
                <a:cubicBezTo>
                  <a:pt x="3528652" y="4884464"/>
                  <a:pt x="3472840" y="5098276"/>
                  <a:pt x="3496235" y="5477434"/>
                </a:cubicBezTo>
                <a:cubicBezTo>
                  <a:pt x="3374423" y="5529953"/>
                  <a:pt x="3185824" y="5470871"/>
                  <a:pt x="2913529" y="5477434"/>
                </a:cubicBezTo>
                <a:cubicBezTo>
                  <a:pt x="2641234" y="5483997"/>
                  <a:pt x="2433059" y="5402850"/>
                  <a:pt x="2260899" y="5477434"/>
                </a:cubicBezTo>
                <a:cubicBezTo>
                  <a:pt x="2088739" y="5552018"/>
                  <a:pt x="1826190" y="5407407"/>
                  <a:pt x="1608268" y="5477434"/>
                </a:cubicBezTo>
                <a:cubicBezTo>
                  <a:pt x="1390346" y="5547461"/>
                  <a:pt x="1167991" y="5429487"/>
                  <a:pt x="990600" y="5477434"/>
                </a:cubicBezTo>
                <a:cubicBezTo>
                  <a:pt x="813209" y="5525381"/>
                  <a:pt x="258979" y="5441887"/>
                  <a:pt x="0" y="5477434"/>
                </a:cubicBezTo>
                <a:cubicBezTo>
                  <a:pt x="-47739" y="5277084"/>
                  <a:pt x="53144" y="5171352"/>
                  <a:pt x="0" y="4874916"/>
                </a:cubicBezTo>
                <a:cubicBezTo>
                  <a:pt x="-53144" y="4578480"/>
                  <a:pt x="32654" y="4473439"/>
                  <a:pt x="0" y="4327173"/>
                </a:cubicBezTo>
                <a:cubicBezTo>
                  <a:pt x="-32654" y="4180907"/>
                  <a:pt x="21630" y="3980435"/>
                  <a:pt x="0" y="3779429"/>
                </a:cubicBezTo>
                <a:cubicBezTo>
                  <a:pt x="-21630" y="3578423"/>
                  <a:pt x="20520" y="3414214"/>
                  <a:pt x="0" y="3231686"/>
                </a:cubicBezTo>
                <a:cubicBezTo>
                  <a:pt x="-20520" y="3049158"/>
                  <a:pt x="6576" y="3035174"/>
                  <a:pt x="0" y="2848266"/>
                </a:cubicBezTo>
                <a:cubicBezTo>
                  <a:pt x="-6576" y="2661358"/>
                  <a:pt x="59995" y="2524009"/>
                  <a:pt x="0" y="2245748"/>
                </a:cubicBezTo>
                <a:cubicBezTo>
                  <a:pt x="-59995" y="1967487"/>
                  <a:pt x="45026" y="2029153"/>
                  <a:pt x="0" y="1862328"/>
                </a:cubicBezTo>
                <a:cubicBezTo>
                  <a:pt x="-45026" y="1695503"/>
                  <a:pt x="35253" y="1536664"/>
                  <a:pt x="0" y="1314584"/>
                </a:cubicBezTo>
                <a:cubicBezTo>
                  <a:pt x="-35253" y="1092504"/>
                  <a:pt x="74768" y="898989"/>
                  <a:pt x="0" y="657292"/>
                </a:cubicBezTo>
                <a:cubicBezTo>
                  <a:pt x="-74768" y="415595"/>
                  <a:pt x="49954" y="258970"/>
                  <a:pt x="0" y="0"/>
                </a:cubicBezTo>
                <a:close/>
              </a:path>
              <a:path w="3496235" h="5477434" stroke="0" extrusionOk="0">
                <a:moveTo>
                  <a:pt x="0" y="0"/>
                </a:moveTo>
                <a:cubicBezTo>
                  <a:pt x="146821" y="-36913"/>
                  <a:pt x="358116" y="44298"/>
                  <a:pt x="547743" y="0"/>
                </a:cubicBezTo>
                <a:cubicBezTo>
                  <a:pt x="737370" y="-44298"/>
                  <a:pt x="861731" y="46342"/>
                  <a:pt x="1025562" y="0"/>
                </a:cubicBezTo>
                <a:cubicBezTo>
                  <a:pt x="1189393" y="-46342"/>
                  <a:pt x="1378712" y="52275"/>
                  <a:pt x="1678193" y="0"/>
                </a:cubicBezTo>
                <a:cubicBezTo>
                  <a:pt x="1977674" y="-52275"/>
                  <a:pt x="2101475" y="41689"/>
                  <a:pt x="2225936" y="0"/>
                </a:cubicBezTo>
                <a:cubicBezTo>
                  <a:pt x="2350397" y="-41689"/>
                  <a:pt x="2602425" y="12423"/>
                  <a:pt x="2773680" y="0"/>
                </a:cubicBezTo>
                <a:cubicBezTo>
                  <a:pt x="2944935" y="-12423"/>
                  <a:pt x="3285018" y="80255"/>
                  <a:pt x="3496235" y="0"/>
                </a:cubicBezTo>
                <a:cubicBezTo>
                  <a:pt x="3515083" y="116105"/>
                  <a:pt x="3471093" y="278271"/>
                  <a:pt x="3496235" y="438195"/>
                </a:cubicBezTo>
                <a:cubicBezTo>
                  <a:pt x="3521377" y="598119"/>
                  <a:pt x="3454098" y="729957"/>
                  <a:pt x="3496235" y="985938"/>
                </a:cubicBezTo>
                <a:cubicBezTo>
                  <a:pt x="3538372" y="1241919"/>
                  <a:pt x="3478613" y="1303239"/>
                  <a:pt x="3496235" y="1424133"/>
                </a:cubicBezTo>
                <a:cubicBezTo>
                  <a:pt x="3513857" y="1545027"/>
                  <a:pt x="3459438" y="1669392"/>
                  <a:pt x="3496235" y="1862328"/>
                </a:cubicBezTo>
                <a:cubicBezTo>
                  <a:pt x="3533032" y="2055265"/>
                  <a:pt x="3481530" y="2273570"/>
                  <a:pt x="3496235" y="2410071"/>
                </a:cubicBezTo>
                <a:cubicBezTo>
                  <a:pt x="3510940" y="2546572"/>
                  <a:pt x="3476695" y="2802697"/>
                  <a:pt x="3496235" y="3012589"/>
                </a:cubicBezTo>
                <a:cubicBezTo>
                  <a:pt x="3515775" y="3222481"/>
                  <a:pt x="3476094" y="3258174"/>
                  <a:pt x="3496235" y="3396009"/>
                </a:cubicBezTo>
                <a:cubicBezTo>
                  <a:pt x="3516376" y="3533844"/>
                  <a:pt x="3491898" y="3820250"/>
                  <a:pt x="3496235" y="3943752"/>
                </a:cubicBezTo>
                <a:cubicBezTo>
                  <a:pt x="3500572" y="4067254"/>
                  <a:pt x="3464174" y="4265967"/>
                  <a:pt x="3496235" y="4491496"/>
                </a:cubicBezTo>
                <a:cubicBezTo>
                  <a:pt x="3528296" y="4717025"/>
                  <a:pt x="3417080" y="5206014"/>
                  <a:pt x="3496235" y="5477434"/>
                </a:cubicBezTo>
                <a:cubicBezTo>
                  <a:pt x="3353326" y="5533026"/>
                  <a:pt x="3010818" y="5474578"/>
                  <a:pt x="2878567" y="5477434"/>
                </a:cubicBezTo>
                <a:cubicBezTo>
                  <a:pt x="2746316" y="5480290"/>
                  <a:pt x="2514937" y="5426593"/>
                  <a:pt x="2295861" y="5477434"/>
                </a:cubicBezTo>
                <a:cubicBezTo>
                  <a:pt x="2076785" y="5528275"/>
                  <a:pt x="1985535" y="5431450"/>
                  <a:pt x="1818042" y="5477434"/>
                </a:cubicBezTo>
                <a:cubicBezTo>
                  <a:pt x="1650549" y="5523418"/>
                  <a:pt x="1416030" y="5453144"/>
                  <a:pt x="1305261" y="5477434"/>
                </a:cubicBezTo>
                <a:cubicBezTo>
                  <a:pt x="1194492" y="5501724"/>
                  <a:pt x="970440" y="5462187"/>
                  <a:pt x="652631" y="5477434"/>
                </a:cubicBezTo>
                <a:cubicBezTo>
                  <a:pt x="334822" y="5492681"/>
                  <a:pt x="283174" y="5424273"/>
                  <a:pt x="0" y="5477434"/>
                </a:cubicBezTo>
                <a:cubicBezTo>
                  <a:pt x="-47954" y="5346068"/>
                  <a:pt x="11642" y="5162781"/>
                  <a:pt x="0" y="5039239"/>
                </a:cubicBezTo>
                <a:cubicBezTo>
                  <a:pt x="-11642" y="4915698"/>
                  <a:pt x="2397" y="4787146"/>
                  <a:pt x="0" y="4546270"/>
                </a:cubicBezTo>
                <a:cubicBezTo>
                  <a:pt x="-2397" y="4305394"/>
                  <a:pt x="2795" y="4264901"/>
                  <a:pt x="0" y="4162850"/>
                </a:cubicBezTo>
                <a:cubicBezTo>
                  <a:pt x="-2795" y="4060799"/>
                  <a:pt x="45210" y="3943335"/>
                  <a:pt x="0" y="3779429"/>
                </a:cubicBezTo>
                <a:cubicBezTo>
                  <a:pt x="-45210" y="3615523"/>
                  <a:pt x="59703" y="3346255"/>
                  <a:pt x="0" y="3176912"/>
                </a:cubicBezTo>
                <a:cubicBezTo>
                  <a:pt x="-59703" y="3007569"/>
                  <a:pt x="46526" y="2855069"/>
                  <a:pt x="0" y="2738717"/>
                </a:cubicBezTo>
                <a:cubicBezTo>
                  <a:pt x="-46526" y="2622365"/>
                  <a:pt x="9154" y="2389258"/>
                  <a:pt x="0" y="2081425"/>
                </a:cubicBezTo>
                <a:cubicBezTo>
                  <a:pt x="-9154" y="1773592"/>
                  <a:pt x="52095" y="1761537"/>
                  <a:pt x="0" y="1588456"/>
                </a:cubicBezTo>
                <a:cubicBezTo>
                  <a:pt x="-52095" y="1415375"/>
                  <a:pt x="39415" y="1306467"/>
                  <a:pt x="0" y="1205035"/>
                </a:cubicBezTo>
                <a:cubicBezTo>
                  <a:pt x="-39415" y="1103603"/>
                  <a:pt x="8882" y="892792"/>
                  <a:pt x="0" y="602518"/>
                </a:cubicBezTo>
                <a:cubicBezTo>
                  <a:pt x="-8882" y="312244"/>
                  <a:pt x="68514" y="172946"/>
                  <a:pt x="0" y="0"/>
                </a:cubicBezTo>
                <a:close/>
              </a:path>
            </a:pathLst>
          </a:custGeom>
          <a:solidFill>
            <a:schemeClr val="bg1"/>
          </a:solidFill>
          <a:ln w="34925" cmpd="sng">
            <a:solidFill>
              <a:schemeClr val="tx1"/>
            </a:solidFill>
            <a:extLst>
              <a:ext uri="{C807C97D-BFC1-408E-A445-0C87EB9F89A2}">
                <ask:lineSketchStyleProps xmlns:ask="http://schemas.microsoft.com/office/drawing/2018/sketchyshapes" sd="1219033472">
                  <ask:type>
                    <ask:lineSketchScribble/>
                  </ask:type>
                </ask:lineSketchStyleProps>
              </a:ext>
            </a:extLst>
          </a:ln>
        </p:spPr>
        <p:txBody>
          <a:bodyPr/>
          <a:lstStyle/>
          <a:p>
            <a:endParaRPr lang="fr-BE" dirty="0"/>
          </a:p>
        </p:txBody>
      </p:sp>
      <p:pic>
        <p:nvPicPr>
          <p:cNvPr id="4" name="Image 3">
            <a:extLst>
              <a:ext uri="{FF2B5EF4-FFF2-40B4-BE49-F238E27FC236}">
                <a16:creationId xmlns:a16="http://schemas.microsoft.com/office/drawing/2014/main" id="{616111AD-C483-6459-D0BE-A5DD714F121E}"/>
              </a:ext>
            </a:extLst>
          </p:cNvPr>
          <p:cNvPicPr>
            <a:picLocks noChangeAspect="1"/>
          </p:cNvPicPr>
          <p:nvPr/>
        </p:nvPicPr>
        <p:blipFill>
          <a:blip r:embed="rId2"/>
          <a:stretch>
            <a:fillRect/>
          </a:stretch>
        </p:blipFill>
        <p:spPr>
          <a:xfrm>
            <a:off x="159297" y="2459101"/>
            <a:ext cx="3709971" cy="1939798"/>
          </a:xfrm>
          <a:prstGeom prst="rect">
            <a:avLst/>
          </a:prstGeom>
        </p:spPr>
      </p:pic>
      <p:sp>
        <p:nvSpPr>
          <p:cNvPr id="3" name="Espace réservé du contenu 2">
            <a:extLst>
              <a:ext uri="{FF2B5EF4-FFF2-40B4-BE49-F238E27FC236}">
                <a16:creationId xmlns:a16="http://schemas.microsoft.com/office/drawing/2014/main" id="{8EB47C3E-697F-48BF-8BF7-164F61C52672}"/>
              </a:ext>
            </a:extLst>
          </p:cNvPr>
          <p:cNvSpPr>
            <a:spLocks noGrp="1"/>
          </p:cNvSpPr>
          <p:nvPr>
            <p:ph idx="1"/>
          </p:nvPr>
        </p:nvSpPr>
        <p:spPr>
          <a:xfrm>
            <a:off x="3869268" y="762000"/>
            <a:ext cx="7878232" cy="6007100"/>
          </a:xfrm>
        </p:spPr>
        <p:txBody>
          <a:bodyPr>
            <a:normAutofit fontScale="92500" lnSpcReduction="10000"/>
          </a:bodyPr>
          <a:lstStyle/>
          <a:p>
            <a:pPr marL="342900" lvl="0" indent="-342900">
              <a:buClr>
                <a:schemeClr val="accent4"/>
              </a:buClr>
              <a:buFont typeface="Arial" panose="020B0604020202020204" pitchFamily="34" charset="0"/>
              <a:buChar char="•"/>
            </a:pPr>
            <a:r>
              <a:rPr lang="fr-FR" sz="2400" dirty="0"/>
              <a:t>Il se montre disponible et à l’écoute.</a:t>
            </a:r>
            <a:endParaRPr lang="fr-BE" sz="2400" dirty="0"/>
          </a:p>
          <a:p>
            <a:pPr marL="342900" lvl="0" indent="-342900">
              <a:buClr>
                <a:schemeClr val="accent4"/>
              </a:buClr>
              <a:buFont typeface="Arial" panose="020B0604020202020204" pitchFamily="34" charset="0"/>
              <a:buChar char="•"/>
            </a:pPr>
            <a:r>
              <a:rPr lang="fr-FR" sz="2400" dirty="0"/>
              <a:t>Il est patient et garde son calme.</a:t>
            </a:r>
          </a:p>
          <a:p>
            <a:pPr marL="342900" lvl="0" indent="-342900">
              <a:buClr>
                <a:schemeClr val="accent4"/>
              </a:buClr>
              <a:buFont typeface="Arial" panose="020B0604020202020204" pitchFamily="34" charset="0"/>
              <a:buChar char="•"/>
            </a:pPr>
            <a:r>
              <a:rPr lang="fr-FR" sz="2400" dirty="0"/>
              <a:t>Il est compréhensif et bienveillant.</a:t>
            </a:r>
          </a:p>
          <a:p>
            <a:pPr marL="342900" lvl="0" indent="-342900">
              <a:buClr>
                <a:schemeClr val="accent4"/>
              </a:buClr>
              <a:buFont typeface="Arial" panose="020B0604020202020204" pitchFamily="34" charset="0"/>
              <a:buChar char="•"/>
            </a:pPr>
            <a:r>
              <a:rPr lang="fr-FR" sz="2400" dirty="0"/>
              <a:t>Il valorise l’erreur.</a:t>
            </a:r>
            <a:endParaRPr lang="fr-BE" sz="2400" dirty="0"/>
          </a:p>
          <a:p>
            <a:pPr marL="342900" lvl="0" indent="-342900">
              <a:buClr>
                <a:schemeClr val="accent4"/>
              </a:buClr>
              <a:buFont typeface="Arial" panose="020B0604020202020204" pitchFamily="34" charset="0"/>
              <a:buChar char="•"/>
            </a:pPr>
            <a:r>
              <a:rPr lang="fr-FR" sz="2400" dirty="0"/>
              <a:t>Il fait preuve d’équité et rejette toute forme de discrimination ou d’exclusion.</a:t>
            </a:r>
            <a:endParaRPr lang="fr-BE" sz="2400" dirty="0"/>
          </a:p>
          <a:p>
            <a:pPr marL="342900" lvl="0" indent="-342900">
              <a:buClr>
                <a:schemeClr val="accent4"/>
              </a:buClr>
              <a:buFont typeface="Arial" panose="020B0604020202020204" pitchFamily="34" charset="0"/>
              <a:buChar char="•"/>
            </a:pPr>
            <a:r>
              <a:rPr lang="fr-FR" sz="2400" dirty="0"/>
              <a:t>Il est attentif aux signaux émis par les enfants (ennui, besoin d’aide, …)</a:t>
            </a:r>
            <a:endParaRPr lang="fr-BE" sz="2400" dirty="0"/>
          </a:p>
          <a:p>
            <a:pPr marL="342900" lvl="0" indent="-342900">
              <a:buClr>
                <a:schemeClr val="accent4"/>
              </a:buClr>
              <a:buFont typeface="Arial" panose="020B0604020202020204" pitchFamily="34" charset="0"/>
              <a:buChar char="•"/>
            </a:pPr>
            <a:r>
              <a:rPr lang="fr-FR" sz="2400" dirty="0"/>
              <a:t>Il adopte un ton et un langage appropriés.</a:t>
            </a:r>
            <a:endParaRPr lang="fr-BE" sz="2400" dirty="0"/>
          </a:p>
          <a:p>
            <a:pPr marL="342900" lvl="0" indent="-342900">
              <a:buClr>
                <a:schemeClr val="accent4"/>
              </a:buClr>
              <a:buFont typeface="Arial" panose="020B0604020202020204" pitchFamily="34" charset="0"/>
              <a:buChar char="•"/>
            </a:pPr>
            <a:r>
              <a:rPr lang="fr-FR" sz="2400" dirty="0"/>
              <a:t>Il instaure une limite affective.</a:t>
            </a:r>
          </a:p>
          <a:p>
            <a:pPr marL="342900" lvl="0" indent="-342900">
              <a:buClr>
                <a:schemeClr val="accent4"/>
              </a:buClr>
              <a:buFont typeface="Arial" panose="020B0604020202020204" pitchFamily="34" charset="0"/>
              <a:buChar char="•"/>
            </a:pPr>
            <a:r>
              <a:rPr lang="fr-FR" sz="2400" dirty="0"/>
              <a:t>Il tient compte des sentiments et humeurs.</a:t>
            </a:r>
            <a:endParaRPr lang="fr-BE" sz="2400" dirty="0"/>
          </a:p>
          <a:p>
            <a:pPr marL="342900" lvl="0" indent="-342900">
              <a:buClr>
                <a:schemeClr val="accent4"/>
              </a:buClr>
              <a:buFont typeface="Arial" panose="020B0604020202020204" pitchFamily="34" charset="0"/>
              <a:buChar char="•"/>
            </a:pPr>
            <a:r>
              <a:rPr lang="fr-FR" sz="2400" dirty="0"/>
              <a:t>Il respecte les élèves.</a:t>
            </a:r>
          </a:p>
          <a:p>
            <a:pPr marL="342900" lvl="0" indent="-342900">
              <a:buClr>
                <a:schemeClr val="accent4"/>
              </a:buClr>
              <a:buFont typeface="Arial" panose="020B0604020202020204" pitchFamily="34" charset="0"/>
              <a:buChar char="•"/>
            </a:pPr>
            <a:r>
              <a:rPr lang="fr-FR" sz="2400" dirty="0"/>
              <a:t>Il a un regard positif sur chacun d’eux.</a:t>
            </a:r>
          </a:p>
          <a:p>
            <a:pPr marL="342900" lvl="0" indent="-342900">
              <a:buClr>
                <a:schemeClr val="accent4"/>
              </a:buClr>
              <a:buFont typeface="Arial" panose="020B0604020202020204" pitchFamily="34" charset="0"/>
              <a:buChar char="•"/>
            </a:pPr>
            <a:r>
              <a:rPr lang="fr-FR" sz="2400" dirty="0"/>
              <a:t>Il module sa voix afin de maintenir un niveau sonore adéquat.</a:t>
            </a:r>
          </a:p>
          <a:p>
            <a:pPr marL="342900" indent="-342900">
              <a:buClr>
                <a:schemeClr val="accent4"/>
              </a:buClr>
              <a:buFont typeface="Arial" panose="020B0604020202020204" pitchFamily="34" charset="0"/>
              <a:buChar char="•"/>
            </a:pPr>
            <a:r>
              <a:rPr lang="fr-FR" sz="2400" dirty="0"/>
              <a:t>Il a des valeurs et est un modèle pour les élèves.</a:t>
            </a:r>
          </a:p>
          <a:p>
            <a:pPr>
              <a:buClr>
                <a:schemeClr val="accent4"/>
              </a:buClr>
            </a:pPr>
            <a:endParaRPr lang="fr-BE" dirty="0"/>
          </a:p>
        </p:txBody>
      </p:sp>
    </p:spTree>
    <p:extLst>
      <p:ext uri="{BB962C8B-B14F-4D97-AF65-F5344CB8AC3E}">
        <p14:creationId xmlns:p14="http://schemas.microsoft.com/office/powerpoint/2010/main" val="28893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8014AB9-3128-4A02-BC4F-1CF003F63465}"/>
              </a:ext>
            </a:extLst>
          </p:cNvPr>
          <p:cNvSpPr>
            <a:spLocks noGrp="1"/>
          </p:cNvSpPr>
          <p:nvPr>
            <p:ph idx="1"/>
          </p:nvPr>
        </p:nvSpPr>
        <p:spPr>
          <a:xfrm>
            <a:off x="3568700" y="533400"/>
            <a:ext cx="8204200" cy="6159500"/>
          </a:xfrm>
        </p:spPr>
        <p:txBody>
          <a:bodyPr>
            <a:normAutofit/>
          </a:bodyPr>
          <a:lstStyle/>
          <a:p>
            <a:pPr marL="342900" lvl="0" indent="-342900">
              <a:buClr>
                <a:schemeClr val="accent4"/>
              </a:buClr>
              <a:buFont typeface="Arial" panose="020B0604020202020204" pitchFamily="34" charset="0"/>
              <a:buChar char="•"/>
            </a:pPr>
            <a:r>
              <a:rPr lang="fr-FR" sz="2200" dirty="0"/>
              <a:t>Il est garant des règles de la classe : il sait dire non et exiger le respect des consignes.</a:t>
            </a:r>
            <a:endParaRPr lang="fr-BE" sz="2200" dirty="0"/>
          </a:p>
          <a:p>
            <a:pPr marL="342900" lvl="0" indent="-342900">
              <a:buClr>
                <a:schemeClr val="accent4"/>
              </a:buClr>
              <a:buFont typeface="Arial" panose="020B0604020202020204" pitchFamily="34" charset="0"/>
              <a:buChar char="•"/>
            </a:pPr>
            <a:r>
              <a:rPr lang="fr-FR" sz="2200" dirty="0"/>
              <a:t>Il montre son plaisir d’enseigner, est souriant, de bonne humeur et a de l’humour.</a:t>
            </a:r>
            <a:endParaRPr lang="fr-BE" sz="2200" dirty="0"/>
          </a:p>
          <a:p>
            <a:pPr marL="342900" lvl="0" indent="-342900">
              <a:buClr>
                <a:schemeClr val="accent4"/>
              </a:buClr>
              <a:buFont typeface="Arial" panose="020B0604020202020204" pitchFamily="34" charset="0"/>
              <a:buChar char="•"/>
            </a:pPr>
            <a:r>
              <a:rPr lang="fr-FR" sz="2200" dirty="0"/>
              <a:t>Il est « soutenant » et non « contrôlant ».</a:t>
            </a:r>
            <a:endParaRPr lang="fr-BE" sz="2200" dirty="0"/>
          </a:p>
          <a:p>
            <a:pPr marL="342900" lvl="0" indent="-342900">
              <a:buClr>
                <a:schemeClr val="accent4"/>
              </a:buClr>
              <a:buFont typeface="Arial" panose="020B0604020202020204" pitchFamily="34" charset="0"/>
              <a:buChar char="•"/>
            </a:pPr>
            <a:r>
              <a:rPr lang="fr-FR" sz="2200" dirty="0"/>
              <a:t>Il évite de tourner le dos aux élèves.</a:t>
            </a:r>
            <a:endParaRPr lang="fr-BE" sz="2200" dirty="0"/>
          </a:p>
          <a:p>
            <a:pPr marL="342900" lvl="0" indent="-342900">
              <a:buClr>
                <a:schemeClr val="accent4"/>
              </a:buClr>
              <a:buFont typeface="Arial" panose="020B0604020202020204" pitchFamily="34" charset="0"/>
              <a:buChar char="•"/>
            </a:pPr>
            <a:r>
              <a:rPr lang="fr-FR" sz="2200" dirty="0"/>
              <a:t>Il ne donne pas son aide à un seul enfant pendant trop longtemps.</a:t>
            </a:r>
          </a:p>
          <a:p>
            <a:pPr marL="342900" lvl="0" indent="-342900">
              <a:buClr>
                <a:schemeClr val="accent4"/>
              </a:buClr>
              <a:buFont typeface="Arial" panose="020B0604020202020204" pitchFamily="34" charset="0"/>
              <a:buChar char="•"/>
            </a:pPr>
            <a:r>
              <a:rPr lang="fr-FR" sz="2200" dirty="0"/>
              <a:t>Il soutient, encourage, motive et passionne.</a:t>
            </a:r>
          </a:p>
          <a:p>
            <a:pPr marL="342900" lvl="0" indent="-342900">
              <a:buClr>
                <a:schemeClr val="accent4"/>
              </a:buClr>
              <a:buFont typeface="Arial" panose="020B0604020202020204" pitchFamily="34" charset="0"/>
              <a:buChar char="•"/>
            </a:pPr>
            <a:r>
              <a:rPr lang="fr-FR" sz="2200" dirty="0"/>
              <a:t>Il prépare ses activités en anticipant l’organisation matérielle, temporelle, spatiale et d’éventuels « imprévus ».</a:t>
            </a:r>
            <a:endParaRPr lang="fr-BE" sz="2200" dirty="0"/>
          </a:p>
          <a:p>
            <a:pPr marL="342900" lvl="0" indent="-342900">
              <a:buClr>
                <a:schemeClr val="accent4"/>
              </a:buClr>
              <a:buFont typeface="Arial" panose="020B0604020202020204" pitchFamily="34" charset="0"/>
              <a:buChar char="•"/>
            </a:pPr>
            <a:r>
              <a:rPr lang="fr-FR" sz="2200" dirty="0"/>
              <a:t>Il capte l’attention des élèves.</a:t>
            </a:r>
            <a:endParaRPr lang="fr-BE" sz="2200" dirty="0"/>
          </a:p>
          <a:p>
            <a:pPr marL="342900" lvl="0" indent="-342900">
              <a:buClr>
                <a:schemeClr val="accent4"/>
              </a:buClr>
              <a:buFont typeface="Arial" panose="020B0604020202020204" pitchFamily="34" charset="0"/>
              <a:buChar char="•"/>
            </a:pPr>
            <a:r>
              <a:rPr lang="fr-FR" sz="2200" dirty="0"/>
              <a:t>Il repère les forces de chacun de ses élèves et les complimente. Il ne dévalorise aucun enfant.</a:t>
            </a:r>
            <a:endParaRPr lang="fr-BE" sz="2200" dirty="0"/>
          </a:p>
          <a:p>
            <a:pPr marL="342900" lvl="0" indent="-342900">
              <a:buClr>
                <a:schemeClr val="accent4"/>
              </a:buClr>
              <a:buFont typeface="Arial" panose="020B0604020202020204" pitchFamily="34" charset="0"/>
              <a:buChar char="•"/>
            </a:pPr>
            <a:r>
              <a:rPr lang="fr-FR" sz="2200" dirty="0"/>
              <a:t>Il évite toute forme de comparaison entre les élèves par des remarques orales.</a:t>
            </a:r>
            <a:r>
              <a:rPr lang="fr-BE" sz="2200" dirty="0"/>
              <a:t> </a:t>
            </a:r>
            <a:endParaRPr lang="fr-FR" sz="2200" dirty="0"/>
          </a:p>
          <a:p>
            <a:pPr>
              <a:buClr>
                <a:schemeClr val="accent4"/>
              </a:buClr>
            </a:pPr>
            <a:endParaRPr lang="fr-BE" dirty="0"/>
          </a:p>
        </p:txBody>
      </p:sp>
      <p:pic>
        <p:nvPicPr>
          <p:cNvPr id="4" name="Image 3">
            <a:extLst>
              <a:ext uri="{FF2B5EF4-FFF2-40B4-BE49-F238E27FC236}">
                <a16:creationId xmlns:a16="http://schemas.microsoft.com/office/drawing/2014/main" id="{C2E508AC-13A8-01FA-97D8-732D81B08C96}"/>
              </a:ext>
            </a:extLst>
          </p:cNvPr>
          <p:cNvPicPr>
            <a:picLocks noChangeAspect="1"/>
          </p:cNvPicPr>
          <p:nvPr/>
        </p:nvPicPr>
        <p:blipFill>
          <a:blip r:embed="rId2"/>
          <a:stretch>
            <a:fillRect/>
          </a:stretch>
        </p:blipFill>
        <p:spPr>
          <a:xfrm>
            <a:off x="-22155" y="645935"/>
            <a:ext cx="3590855" cy="5566130"/>
          </a:xfrm>
          <a:prstGeom prst="rect">
            <a:avLst/>
          </a:prstGeom>
        </p:spPr>
      </p:pic>
      <p:pic>
        <p:nvPicPr>
          <p:cNvPr id="6" name="Image 5">
            <a:extLst>
              <a:ext uri="{FF2B5EF4-FFF2-40B4-BE49-F238E27FC236}">
                <a16:creationId xmlns:a16="http://schemas.microsoft.com/office/drawing/2014/main" id="{6789BD5F-F92E-4567-EC2A-BDD2060C698B}"/>
              </a:ext>
            </a:extLst>
          </p:cNvPr>
          <p:cNvPicPr>
            <a:picLocks noChangeAspect="1"/>
          </p:cNvPicPr>
          <p:nvPr/>
        </p:nvPicPr>
        <p:blipFill>
          <a:blip r:embed="rId3"/>
          <a:stretch>
            <a:fillRect/>
          </a:stretch>
        </p:blipFill>
        <p:spPr>
          <a:xfrm>
            <a:off x="0" y="2459101"/>
            <a:ext cx="3709971" cy="1939798"/>
          </a:xfrm>
          <a:prstGeom prst="rect">
            <a:avLst/>
          </a:prstGeom>
        </p:spPr>
      </p:pic>
    </p:spTree>
    <p:extLst>
      <p:ext uri="{BB962C8B-B14F-4D97-AF65-F5344CB8AC3E}">
        <p14:creationId xmlns:p14="http://schemas.microsoft.com/office/powerpoint/2010/main" val="408868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E77ACB-7D19-4E1D-A22A-2FC491F9D207}"/>
              </a:ext>
            </a:extLst>
          </p:cNvPr>
          <p:cNvSpPr>
            <a:spLocks noGrp="1"/>
          </p:cNvSpPr>
          <p:nvPr>
            <p:ph type="title"/>
          </p:nvPr>
        </p:nvSpPr>
        <p:spPr/>
        <p:txBody>
          <a:bodyPr/>
          <a:lstStyle/>
          <a:p>
            <a:pPr algn="ctr"/>
            <a:r>
              <a:rPr lang="fr-BE" dirty="0"/>
              <a:t>Exercice 1</a:t>
            </a:r>
          </a:p>
        </p:txBody>
      </p:sp>
      <p:sp>
        <p:nvSpPr>
          <p:cNvPr id="3" name="Espace réservé du contenu 2">
            <a:extLst>
              <a:ext uri="{FF2B5EF4-FFF2-40B4-BE49-F238E27FC236}">
                <a16:creationId xmlns:a16="http://schemas.microsoft.com/office/drawing/2014/main" id="{25698430-3F48-407B-9CD5-EF51868F8A64}"/>
              </a:ext>
            </a:extLst>
          </p:cNvPr>
          <p:cNvSpPr>
            <a:spLocks noGrp="1"/>
          </p:cNvSpPr>
          <p:nvPr>
            <p:ph idx="1"/>
          </p:nvPr>
        </p:nvSpPr>
        <p:spPr/>
        <p:txBody>
          <a:bodyPr>
            <a:normAutofit/>
          </a:bodyPr>
          <a:lstStyle/>
          <a:p>
            <a:r>
              <a:rPr lang="fr-BE" sz="2800" dirty="0"/>
              <a:t>Associez certains points du tableau aux caractéristiques du climat de classe énoncés par Rosée Morissette.   </a:t>
            </a:r>
          </a:p>
          <a:p>
            <a:endParaRPr lang="fr-BE" sz="2800" dirty="0"/>
          </a:p>
          <a:p>
            <a:endParaRPr lang="fr-BE" sz="2800" dirty="0"/>
          </a:p>
          <a:p>
            <a:endParaRPr lang="fr-BE" sz="2800" dirty="0"/>
          </a:p>
          <a:p>
            <a:endParaRPr lang="fr-BE" sz="2800" dirty="0"/>
          </a:p>
        </p:txBody>
      </p:sp>
      <p:pic>
        <p:nvPicPr>
          <p:cNvPr id="4" name="Image 3" descr="RÃ©sultat de recherche d'images pour &quot;climat de classe caractÃ©ristiques Morissette&quot;">
            <a:extLst>
              <a:ext uri="{FF2B5EF4-FFF2-40B4-BE49-F238E27FC236}">
                <a16:creationId xmlns:a16="http://schemas.microsoft.com/office/drawing/2014/main" id="{C02CFAED-546D-468B-9B2C-FF6018198E5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291649" y="3148383"/>
            <a:ext cx="2892819" cy="3194726"/>
          </a:xfrm>
          <a:prstGeom prst="rect">
            <a:avLst/>
          </a:prstGeom>
          <a:noFill/>
        </p:spPr>
      </p:pic>
    </p:spTree>
    <p:extLst>
      <p:ext uri="{BB962C8B-B14F-4D97-AF65-F5344CB8AC3E}">
        <p14:creationId xmlns:p14="http://schemas.microsoft.com/office/powerpoint/2010/main" val="34096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D11184-9D1F-474A-ABB8-47E5B89CE638}"/>
              </a:ext>
            </a:extLst>
          </p:cNvPr>
          <p:cNvSpPr>
            <a:spLocks noGrp="1"/>
          </p:cNvSpPr>
          <p:nvPr>
            <p:ph type="title"/>
          </p:nvPr>
        </p:nvSpPr>
        <p:spPr>
          <a:xfrm>
            <a:off x="252919" y="1123837"/>
            <a:ext cx="2947482" cy="4601183"/>
          </a:xfrm>
        </p:spPr>
        <p:txBody>
          <a:bodyPr>
            <a:normAutofit/>
          </a:bodyPr>
          <a:lstStyle/>
          <a:p>
            <a:r>
              <a:rPr lang="fr-BE" dirty="0"/>
              <a:t>Exercice 2</a:t>
            </a:r>
          </a:p>
        </p:txBody>
      </p:sp>
      <p:sp>
        <p:nvSpPr>
          <p:cNvPr id="3" name="Espace réservé du contenu 2">
            <a:extLst>
              <a:ext uri="{FF2B5EF4-FFF2-40B4-BE49-F238E27FC236}">
                <a16:creationId xmlns:a16="http://schemas.microsoft.com/office/drawing/2014/main" id="{2AA141FB-824E-4DCE-9628-18EFF0D5BE08}"/>
              </a:ext>
            </a:extLst>
          </p:cNvPr>
          <p:cNvSpPr>
            <a:spLocks noGrp="1"/>
          </p:cNvSpPr>
          <p:nvPr>
            <p:ph idx="1"/>
          </p:nvPr>
        </p:nvSpPr>
        <p:spPr>
          <a:xfrm>
            <a:off x="3869267" y="864108"/>
            <a:ext cx="3585891" cy="5120640"/>
          </a:xfrm>
        </p:spPr>
        <p:txBody>
          <a:bodyPr>
            <a:normAutofit/>
          </a:bodyPr>
          <a:lstStyle/>
          <a:p>
            <a:r>
              <a:rPr lang="fr-BE" sz="3200" dirty="0"/>
              <a:t>En tant que stagiaire, de quel « pouvoir » disposez-vous pour influencer positivement le climat de classe? </a:t>
            </a:r>
          </a:p>
        </p:txBody>
      </p:sp>
      <p:pic>
        <p:nvPicPr>
          <p:cNvPr id="4" name="Image 3" descr="Image associée">
            <a:extLst>
              <a:ext uri="{FF2B5EF4-FFF2-40B4-BE49-F238E27FC236}">
                <a16:creationId xmlns:a16="http://schemas.microsoft.com/office/drawing/2014/main" id="{B14386C8-E908-4988-88B5-A319F5BEE21D}"/>
              </a:ext>
            </a:extLst>
          </p:cNvPr>
          <p:cNvPicPr/>
          <p:nvPr/>
        </p:nvPicPr>
        <p:blipFill rotWithShape="1">
          <a:blip r:embed="rId3">
            <a:extLst>
              <a:ext uri="{28A0092B-C50C-407E-A947-70E740481C1C}">
                <a14:useLocalDpi xmlns:a14="http://schemas.microsoft.com/office/drawing/2010/main" val="0"/>
              </a:ext>
            </a:extLst>
          </a:blip>
          <a:srcRect l="12897" t="21874" r="13691" b="11014"/>
          <a:stretch/>
        </p:blipFill>
        <p:spPr bwMode="auto">
          <a:xfrm>
            <a:off x="7818120" y="1844706"/>
            <a:ext cx="3474720" cy="316858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9892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6A73335D-49EC-016C-1F02-E47F53BF49C0}"/>
              </a:ext>
            </a:extLst>
          </p:cNvPr>
          <p:cNvGrpSpPr/>
          <p:nvPr/>
        </p:nvGrpSpPr>
        <p:grpSpPr>
          <a:xfrm>
            <a:off x="4627685" y="3429000"/>
            <a:ext cx="5376498" cy="2715766"/>
            <a:chOff x="4683442" y="3810000"/>
            <a:chExt cx="5376498" cy="2715766"/>
          </a:xfrm>
        </p:grpSpPr>
        <p:grpSp>
          <p:nvGrpSpPr>
            <p:cNvPr id="2" name="Groupe 1">
              <a:extLst>
                <a:ext uri="{FF2B5EF4-FFF2-40B4-BE49-F238E27FC236}">
                  <a16:creationId xmlns:a16="http://schemas.microsoft.com/office/drawing/2014/main" id="{FBCB28F6-A540-79EA-AE13-B580A73BBD0D}"/>
                </a:ext>
              </a:extLst>
            </p:cNvPr>
            <p:cNvGrpSpPr/>
            <p:nvPr/>
          </p:nvGrpSpPr>
          <p:grpSpPr>
            <a:xfrm>
              <a:off x="4683442" y="3810000"/>
              <a:ext cx="5070157" cy="2715766"/>
              <a:chOff x="4683442" y="3810000"/>
              <a:chExt cx="5070157" cy="2715766"/>
            </a:xfrm>
          </p:grpSpPr>
          <p:pic>
            <p:nvPicPr>
              <p:cNvPr id="5" name="object 8"/>
              <p:cNvPicPr/>
              <p:nvPr/>
            </p:nvPicPr>
            <p:blipFill>
              <a:blip r:embed="rId2" cstate="print"/>
              <a:stretch>
                <a:fillRect/>
              </a:stretch>
            </p:blipFill>
            <p:spPr>
              <a:xfrm>
                <a:off x="4683442" y="3810000"/>
                <a:ext cx="4821935" cy="2715766"/>
              </a:xfrm>
              <a:prstGeom prst="rect">
                <a:avLst/>
              </a:prstGeom>
            </p:spPr>
          </p:pic>
          <p:sp>
            <p:nvSpPr>
              <p:cNvPr id="6" name="Ellipse 5"/>
              <p:cNvSpPr/>
              <p:nvPr/>
            </p:nvSpPr>
            <p:spPr>
              <a:xfrm>
                <a:off x="7696199" y="4123285"/>
                <a:ext cx="2057400" cy="208919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7696199" y="4876800"/>
              <a:ext cx="2363741" cy="446276"/>
            </a:xfrm>
            <a:prstGeom prst="rect">
              <a:avLst/>
            </a:prstGeom>
            <a:noFill/>
          </p:spPr>
          <p:txBody>
            <a:bodyPr wrap="square" rtlCol="0">
              <a:spAutoFit/>
            </a:bodyPr>
            <a:lstStyle/>
            <a:p>
              <a:r>
                <a:rPr lang="fr-FR" sz="2300" b="1"/>
                <a:t>Aménagement</a:t>
              </a:r>
            </a:p>
          </p:txBody>
        </p:sp>
      </p:grpSp>
      <p:pic>
        <p:nvPicPr>
          <p:cNvPr id="8" name="Image 7">
            <a:extLst>
              <a:ext uri="{FF2B5EF4-FFF2-40B4-BE49-F238E27FC236}">
                <a16:creationId xmlns:a16="http://schemas.microsoft.com/office/drawing/2014/main" id="{16F38599-5A91-CE90-7B63-63864A219376}"/>
              </a:ext>
            </a:extLst>
          </p:cNvPr>
          <p:cNvPicPr>
            <a:picLocks noChangeAspect="1"/>
          </p:cNvPicPr>
          <p:nvPr/>
        </p:nvPicPr>
        <p:blipFill>
          <a:blip r:embed="rId3"/>
          <a:stretch>
            <a:fillRect/>
          </a:stretch>
        </p:blipFill>
        <p:spPr>
          <a:xfrm>
            <a:off x="-22155" y="645935"/>
            <a:ext cx="3590855" cy="5566130"/>
          </a:xfrm>
          <a:prstGeom prst="rect">
            <a:avLst/>
          </a:prstGeom>
        </p:spPr>
      </p:pic>
      <p:sp>
        <p:nvSpPr>
          <p:cNvPr id="10" name="ZoneTexte 9">
            <a:extLst>
              <a:ext uri="{FF2B5EF4-FFF2-40B4-BE49-F238E27FC236}">
                <a16:creationId xmlns:a16="http://schemas.microsoft.com/office/drawing/2014/main" id="{5F8DB057-F46B-0892-FC13-4772C6D996C8}"/>
              </a:ext>
            </a:extLst>
          </p:cNvPr>
          <p:cNvSpPr txBox="1"/>
          <p:nvPr/>
        </p:nvSpPr>
        <p:spPr>
          <a:xfrm>
            <a:off x="375216" y="1278100"/>
            <a:ext cx="2732049" cy="3889783"/>
          </a:xfrm>
          <a:prstGeom prst="rect">
            <a:avLst/>
          </a:prstGeom>
          <a:noFill/>
        </p:spPr>
        <p:txBody>
          <a:bodyPr wrap="square">
            <a:spAutoFit/>
          </a:bodyPr>
          <a:lstStyle/>
          <a:p>
            <a:pPr marL="0" indent="0" algn="ctr">
              <a:lnSpc>
                <a:spcPct val="150000"/>
              </a:lnSpc>
              <a:buNone/>
            </a:pPr>
            <a:r>
              <a:rPr lang="fr-FR" sz="2800" dirty="0">
                <a:latin typeface="Arial Nova Cond Light" panose="020B0306020202020204" pitchFamily="34" charset="0"/>
                <a:ea typeface="PingFang TC Light" panose="020B0300000000000000" pitchFamily="34" charset="-120"/>
              </a:rPr>
              <a:t>Selon vous, quels aménagements permettent d’instaurer un climat positif dans une classe ?</a:t>
            </a:r>
          </a:p>
        </p:txBody>
      </p:sp>
    </p:spTree>
    <p:extLst>
      <p:ext uri="{BB962C8B-B14F-4D97-AF65-F5344CB8AC3E}">
        <p14:creationId xmlns:p14="http://schemas.microsoft.com/office/powerpoint/2010/main" val="16597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9D1CE4-D5BC-407F-BDB1-9B92B49B522C}"/>
              </a:ext>
            </a:extLst>
          </p:cNvPr>
          <p:cNvSpPr>
            <a:spLocks noGrp="1"/>
          </p:cNvSpPr>
          <p:nvPr>
            <p:ph idx="1"/>
          </p:nvPr>
        </p:nvSpPr>
        <p:spPr>
          <a:xfrm>
            <a:off x="3754968" y="1123837"/>
            <a:ext cx="7941732" cy="5120640"/>
          </a:xfrm>
        </p:spPr>
        <p:txBody>
          <a:bodyPr>
            <a:noAutofit/>
          </a:bodyPr>
          <a:lstStyle/>
          <a:p>
            <a:pPr marL="285750" lvl="0" indent="-285750" algn="just">
              <a:lnSpc>
                <a:spcPct val="100000"/>
              </a:lnSpc>
              <a:buClr>
                <a:srgbClr val="0070C0"/>
              </a:buClr>
              <a:buFont typeface="Arial" panose="020B0604020202020204" pitchFamily="34" charset="0"/>
              <a:buChar char="•"/>
            </a:pPr>
            <a:r>
              <a:rPr lang="fr-FR" sz="2200" dirty="0"/>
              <a:t>L’aménagement de la classe permet aux enfants et à l’enseignant de travailler dans de bonnes conditions : rideaux ouverts, chaises et tables adaptées, nombre d’enfants, taille du local, visibilité, …</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classe présente des affichages et référents attrayants, fonctionnels et de qualité.</a:t>
            </a:r>
            <a:endParaRPr lang="fr-BE" sz="2200" dirty="0"/>
          </a:p>
          <a:p>
            <a:pPr marL="285750" lvl="0" indent="-285750" algn="just">
              <a:lnSpc>
                <a:spcPct val="100000"/>
              </a:lnSpc>
              <a:buClr>
                <a:srgbClr val="0070C0"/>
              </a:buClr>
              <a:buFont typeface="Arial" panose="020B0604020202020204" pitchFamily="34" charset="0"/>
              <a:buChar char="•"/>
            </a:pPr>
            <a:r>
              <a:rPr lang="fr-FR" sz="2200" dirty="0"/>
              <a:t>Elle contient des traces de ce qui a été appris et favorise la construction de la mémoire collective de la classe.</a:t>
            </a:r>
            <a:endParaRPr lang="fr-BE" sz="2200" dirty="0"/>
          </a:p>
          <a:p>
            <a:pPr marL="285750" lvl="0" indent="-285750" algn="just">
              <a:lnSpc>
                <a:spcPct val="150000"/>
              </a:lnSpc>
              <a:buClr>
                <a:srgbClr val="0070C0"/>
              </a:buClr>
              <a:buFont typeface="Arial" panose="020B0604020202020204" pitchFamily="34" charset="0"/>
              <a:buChar char="•"/>
            </a:pPr>
            <a:r>
              <a:rPr lang="fr-FR" sz="2200" dirty="0"/>
              <a:t>Les productions des élèves y sont exposées.</a:t>
            </a:r>
            <a:endParaRPr lang="fr-BE" sz="2200" dirty="0"/>
          </a:p>
          <a:p>
            <a:pPr marL="285750" lvl="0" indent="-285750" algn="just">
              <a:lnSpc>
                <a:spcPct val="150000"/>
              </a:lnSpc>
              <a:buClr>
                <a:srgbClr val="0070C0"/>
              </a:buClr>
              <a:buFont typeface="Arial" panose="020B0604020202020204" pitchFamily="34" charset="0"/>
              <a:buChar char="•"/>
            </a:pPr>
            <a:r>
              <a:rPr lang="fr-FR" sz="2200" dirty="0"/>
              <a:t>Les règles de vie y sont clairement affichées.</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disposition du mobilier permet à l’enseignant d’avoir une vue d’ensemble sur les élèves (attention aux « angles morts », …)</a:t>
            </a:r>
            <a:endParaRPr lang="fr-BE" sz="2200" dirty="0"/>
          </a:p>
          <a:p>
            <a:pPr algn="just">
              <a:lnSpc>
                <a:spcPct val="150000"/>
              </a:lnSpc>
              <a:buClr>
                <a:srgbClr val="0070C0"/>
              </a:buClr>
            </a:pPr>
            <a:endParaRPr lang="fr-BE" sz="2200" dirty="0"/>
          </a:p>
        </p:txBody>
      </p:sp>
      <p:sp>
        <p:nvSpPr>
          <p:cNvPr id="5" name="Titre 4">
            <a:extLst>
              <a:ext uri="{FF2B5EF4-FFF2-40B4-BE49-F238E27FC236}">
                <a16:creationId xmlns:a16="http://schemas.microsoft.com/office/drawing/2014/main" id="{A4BCB63B-B8D7-F9AA-0231-7E77512339B1}"/>
              </a:ext>
            </a:extLst>
          </p:cNvPr>
          <p:cNvSpPr>
            <a:spLocks noGrp="1"/>
          </p:cNvSpPr>
          <p:nvPr>
            <p:ph type="title"/>
          </p:nvPr>
        </p:nvSpPr>
        <p:spPr/>
        <p:txBody>
          <a:bodyPr/>
          <a:lstStyle/>
          <a:p>
            <a:endParaRPr lang="fr-BE"/>
          </a:p>
        </p:txBody>
      </p:sp>
      <p:pic>
        <p:nvPicPr>
          <p:cNvPr id="6" name="Image 5">
            <a:extLst>
              <a:ext uri="{FF2B5EF4-FFF2-40B4-BE49-F238E27FC236}">
                <a16:creationId xmlns:a16="http://schemas.microsoft.com/office/drawing/2014/main" id="{659BA037-0D1A-E6BA-93AC-8CC653068EFB}"/>
              </a:ext>
            </a:extLst>
          </p:cNvPr>
          <p:cNvPicPr>
            <a:picLocks noChangeAspect="1"/>
          </p:cNvPicPr>
          <p:nvPr/>
        </p:nvPicPr>
        <p:blipFill>
          <a:blip r:embed="rId2"/>
          <a:stretch>
            <a:fillRect/>
          </a:stretch>
        </p:blipFill>
        <p:spPr>
          <a:xfrm>
            <a:off x="-22155" y="645935"/>
            <a:ext cx="3590855" cy="5566130"/>
          </a:xfrm>
          <a:prstGeom prst="rect">
            <a:avLst/>
          </a:prstGeom>
        </p:spPr>
      </p:pic>
      <p:grpSp>
        <p:nvGrpSpPr>
          <p:cNvPr id="10" name="Groupe 9">
            <a:extLst>
              <a:ext uri="{FF2B5EF4-FFF2-40B4-BE49-F238E27FC236}">
                <a16:creationId xmlns:a16="http://schemas.microsoft.com/office/drawing/2014/main" id="{706D9ECE-9357-206A-0260-B7C30B6E9095}"/>
              </a:ext>
            </a:extLst>
          </p:cNvPr>
          <p:cNvGrpSpPr/>
          <p:nvPr/>
        </p:nvGrpSpPr>
        <p:grpSpPr>
          <a:xfrm>
            <a:off x="70979" y="2452743"/>
            <a:ext cx="3590855" cy="1904104"/>
            <a:chOff x="4683442" y="3810000"/>
            <a:chExt cx="5240576" cy="2715766"/>
          </a:xfrm>
        </p:grpSpPr>
        <p:grpSp>
          <p:nvGrpSpPr>
            <p:cNvPr id="11" name="Groupe 10">
              <a:extLst>
                <a:ext uri="{FF2B5EF4-FFF2-40B4-BE49-F238E27FC236}">
                  <a16:creationId xmlns:a16="http://schemas.microsoft.com/office/drawing/2014/main" id="{3B866185-98BB-4872-78ED-8EC22402E3D4}"/>
                </a:ext>
              </a:extLst>
            </p:cNvPr>
            <p:cNvGrpSpPr/>
            <p:nvPr/>
          </p:nvGrpSpPr>
          <p:grpSpPr>
            <a:xfrm>
              <a:off x="4683442" y="3810000"/>
              <a:ext cx="5070157" cy="2715766"/>
              <a:chOff x="4683442" y="3810000"/>
              <a:chExt cx="5070157" cy="2715766"/>
            </a:xfrm>
          </p:grpSpPr>
          <p:pic>
            <p:nvPicPr>
              <p:cNvPr id="13" name="object 8">
                <a:extLst>
                  <a:ext uri="{FF2B5EF4-FFF2-40B4-BE49-F238E27FC236}">
                    <a16:creationId xmlns:a16="http://schemas.microsoft.com/office/drawing/2014/main" id="{A31895A7-7D1D-EE4B-A93E-21DE1B1C0554}"/>
                  </a:ext>
                </a:extLst>
              </p:cNvPr>
              <p:cNvPicPr/>
              <p:nvPr/>
            </p:nvPicPr>
            <p:blipFill>
              <a:blip r:embed="rId3" cstate="print"/>
              <a:stretch>
                <a:fillRect/>
              </a:stretch>
            </p:blipFill>
            <p:spPr>
              <a:xfrm>
                <a:off x="4683442" y="3810000"/>
                <a:ext cx="4821935" cy="2715766"/>
              </a:xfrm>
              <a:prstGeom prst="rect">
                <a:avLst/>
              </a:prstGeom>
            </p:spPr>
          </p:pic>
          <p:sp>
            <p:nvSpPr>
              <p:cNvPr id="14" name="Ellipse 13">
                <a:extLst>
                  <a:ext uri="{FF2B5EF4-FFF2-40B4-BE49-F238E27FC236}">
                    <a16:creationId xmlns:a16="http://schemas.microsoft.com/office/drawing/2014/main" id="{12818325-51A5-5651-225F-CE5A7773DD2C}"/>
                  </a:ext>
                </a:extLst>
              </p:cNvPr>
              <p:cNvSpPr/>
              <p:nvPr/>
            </p:nvSpPr>
            <p:spPr>
              <a:xfrm>
                <a:off x="7696199" y="4123285"/>
                <a:ext cx="2057400" cy="208919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ZoneTexte 11">
              <a:extLst>
                <a:ext uri="{FF2B5EF4-FFF2-40B4-BE49-F238E27FC236}">
                  <a16:creationId xmlns:a16="http://schemas.microsoft.com/office/drawing/2014/main" id="{A9013478-3A15-961A-5ED1-087D465EA188}"/>
                </a:ext>
              </a:extLst>
            </p:cNvPr>
            <p:cNvSpPr txBox="1"/>
            <p:nvPr/>
          </p:nvSpPr>
          <p:spPr>
            <a:xfrm>
              <a:off x="7560277" y="4847817"/>
              <a:ext cx="2363741" cy="1141328"/>
            </a:xfrm>
            <a:prstGeom prst="rect">
              <a:avLst/>
            </a:prstGeom>
            <a:noFill/>
          </p:spPr>
          <p:txBody>
            <a:bodyPr wrap="square" rtlCol="0">
              <a:spAutoFit/>
            </a:bodyPr>
            <a:lstStyle/>
            <a:p>
              <a:pPr algn="ctr"/>
              <a:r>
                <a:rPr lang="fr-FR" sz="2300" b="1" dirty="0" err="1"/>
                <a:t>Aménage-ment</a:t>
              </a:r>
              <a:endParaRPr lang="fr-FR" sz="2300" b="1" dirty="0"/>
            </a:p>
          </p:txBody>
        </p:sp>
      </p:grpSp>
    </p:spTree>
    <p:extLst>
      <p:ext uri="{BB962C8B-B14F-4D97-AF65-F5344CB8AC3E}">
        <p14:creationId xmlns:p14="http://schemas.microsoft.com/office/powerpoint/2010/main" val="22981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78A8DF-0E46-40B2-9D6F-08C1E493E073}"/>
              </a:ext>
            </a:extLst>
          </p:cNvPr>
          <p:cNvSpPr>
            <a:spLocks noGrp="1"/>
          </p:cNvSpPr>
          <p:nvPr>
            <p:ph type="title"/>
          </p:nvPr>
        </p:nvSpPr>
        <p:spPr>
          <a:xfrm>
            <a:off x="252919" y="1123837"/>
            <a:ext cx="2883981" cy="4601183"/>
          </a:xfrm>
        </p:spPr>
        <p:txBody>
          <a:bodyPr/>
          <a:lstStyle/>
          <a:p>
            <a:r>
              <a:rPr lang="fr-FR" dirty="0"/>
              <a:t>Au niveau de la structure de la classe …</a:t>
            </a:r>
            <a:endParaRPr lang="fr-BE" dirty="0"/>
          </a:p>
        </p:txBody>
      </p:sp>
      <p:sp>
        <p:nvSpPr>
          <p:cNvPr id="3" name="Espace réservé du contenu 2">
            <a:extLst>
              <a:ext uri="{FF2B5EF4-FFF2-40B4-BE49-F238E27FC236}">
                <a16:creationId xmlns:a16="http://schemas.microsoft.com/office/drawing/2014/main" id="{4F78C378-939F-4E0B-BB8F-8D03DE80FFAE}"/>
              </a:ext>
            </a:extLst>
          </p:cNvPr>
          <p:cNvSpPr>
            <a:spLocks noGrp="1"/>
          </p:cNvSpPr>
          <p:nvPr>
            <p:ph idx="1"/>
          </p:nvPr>
        </p:nvSpPr>
        <p:spPr>
          <a:xfrm>
            <a:off x="3850218" y="946150"/>
            <a:ext cx="7624232" cy="5346700"/>
          </a:xfrm>
        </p:spPr>
        <p:txBody>
          <a:bodyPr>
            <a:noAutofit/>
          </a:bodyPr>
          <a:lstStyle/>
          <a:p>
            <a:pPr marL="285750" indent="-285750" algn="just">
              <a:lnSpc>
                <a:spcPct val="150000"/>
              </a:lnSpc>
              <a:buClr>
                <a:srgbClr val="0070C0"/>
              </a:buClr>
              <a:buFont typeface="Arial" panose="020B0604020202020204" pitchFamily="34" charset="0"/>
              <a:buChar char="•"/>
            </a:pPr>
            <a:r>
              <a:rPr lang="fr-FR" sz="2200" dirty="0"/>
              <a:t>Le matériel appartenant à la classe est accessible aux enfants.</a:t>
            </a:r>
            <a:endParaRPr lang="fr-BE" sz="2200" dirty="0"/>
          </a:p>
          <a:p>
            <a:pPr marL="285750" lvl="0" indent="-285750" algn="just">
              <a:lnSpc>
                <a:spcPct val="100000"/>
              </a:lnSpc>
              <a:buClr>
                <a:srgbClr val="0070C0"/>
              </a:buClr>
              <a:buFont typeface="Arial" panose="020B0604020202020204" pitchFamily="34" charset="0"/>
              <a:buChar char="•"/>
            </a:pPr>
            <a:r>
              <a:rPr lang="fr-FR" sz="2200" dirty="0"/>
              <a:t>L’espace est organisé de telle sorte que l’enseignant et les élèves puissent se déplacer aisément (mallettes, manteaux, mobilier, …)</a:t>
            </a:r>
            <a:endParaRPr lang="fr-BE" sz="2200" dirty="0"/>
          </a:p>
          <a:p>
            <a:pPr marL="285750" lvl="0" indent="-285750" algn="just">
              <a:lnSpc>
                <a:spcPct val="150000"/>
              </a:lnSpc>
              <a:buClr>
                <a:srgbClr val="0070C0"/>
              </a:buClr>
              <a:buFont typeface="Arial" panose="020B0604020202020204" pitchFamily="34" charset="0"/>
              <a:buChar char="•"/>
            </a:pPr>
            <a:r>
              <a:rPr lang="fr-FR" sz="2200" dirty="0"/>
              <a:t>Les coins de la classe sont clairement délimités.</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classe dispose de moyens permettant à l’enfant de se repérer dans le temps ( ➡️ dans la </a:t>
            </a:r>
            <a:r>
              <a:rPr lang="fr-FR" sz="2200" i="1" dirty="0"/>
              <a:t>journée</a:t>
            </a:r>
            <a:r>
              <a:rPr lang="fr-FR" sz="2200" dirty="0"/>
              <a:t> : images des différents moments de la journée avec curseur, horloge illustrée, ... ➡️ dans la </a:t>
            </a:r>
            <a:r>
              <a:rPr lang="fr-FR" sz="2200" i="1" dirty="0"/>
              <a:t>semaine</a:t>
            </a:r>
            <a:r>
              <a:rPr lang="fr-FR" sz="2200" dirty="0"/>
              <a:t> : calendrier présentant les activités spécifiques, …)</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classe comporte un endroit « calme » permettant aux enfants qui en ressentent le besoin de se ressourcer.</a:t>
            </a:r>
          </a:p>
        </p:txBody>
      </p:sp>
      <p:pic>
        <p:nvPicPr>
          <p:cNvPr id="4" name="Image 3">
            <a:extLst>
              <a:ext uri="{FF2B5EF4-FFF2-40B4-BE49-F238E27FC236}">
                <a16:creationId xmlns:a16="http://schemas.microsoft.com/office/drawing/2014/main" id="{F0AD0B26-2B4A-476B-DF2A-DB125C6DC8DF}"/>
              </a:ext>
            </a:extLst>
          </p:cNvPr>
          <p:cNvPicPr>
            <a:picLocks noChangeAspect="1"/>
          </p:cNvPicPr>
          <p:nvPr/>
        </p:nvPicPr>
        <p:blipFill>
          <a:blip r:embed="rId2"/>
          <a:stretch>
            <a:fillRect/>
          </a:stretch>
        </p:blipFill>
        <p:spPr>
          <a:xfrm>
            <a:off x="-22155" y="645935"/>
            <a:ext cx="3590855" cy="5566130"/>
          </a:xfrm>
          <a:prstGeom prst="rect">
            <a:avLst/>
          </a:prstGeom>
          <a:solidFill>
            <a:srgbClr val="0070C0"/>
          </a:solidFill>
        </p:spPr>
      </p:pic>
      <p:grpSp>
        <p:nvGrpSpPr>
          <p:cNvPr id="5" name="Groupe 4">
            <a:extLst>
              <a:ext uri="{FF2B5EF4-FFF2-40B4-BE49-F238E27FC236}">
                <a16:creationId xmlns:a16="http://schemas.microsoft.com/office/drawing/2014/main" id="{8B1049D9-1D04-6E3E-4952-7F187E2DE1EA}"/>
              </a:ext>
            </a:extLst>
          </p:cNvPr>
          <p:cNvGrpSpPr/>
          <p:nvPr/>
        </p:nvGrpSpPr>
        <p:grpSpPr>
          <a:xfrm>
            <a:off x="70979" y="2452743"/>
            <a:ext cx="3590855" cy="1904104"/>
            <a:chOff x="4683442" y="3810000"/>
            <a:chExt cx="5240576" cy="2715766"/>
          </a:xfrm>
        </p:grpSpPr>
        <p:grpSp>
          <p:nvGrpSpPr>
            <p:cNvPr id="6" name="Groupe 5">
              <a:extLst>
                <a:ext uri="{FF2B5EF4-FFF2-40B4-BE49-F238E27FC236}">
                  <a16:creationId xmlns:a16="http://schemas.microsoft.com/office/drawing/2014/main" id="{007DD697-3AB1-4894-FC8F-F802FB89EBAF}"/>
                </a:ext>
              </a:extLst>
            </p:cNvPr>
            <p:cNvGrpSpPr/>
            <p:nvPr/>
          </p:nvGrpSpPr>
          <p:grpSpPr>
            <a:xfrm>
              <a:off x="4683442" y="3810000"/>
              <a:ext cx="5070157" cy="2715766"/>
              <a:chOff x="4683442" y="3810000"/>
              <a:chExt cx="5070157" cy="2715766"/>
            </a:xfrm>
          </p:grpSpPr>
          <p:pic>
            <p:nvPicPr>
              <p:cNvPr id="8" name="object 8">
                <a:extLst>
                  <a:ext uri="{FF2B5EF4-FFF2-40B4-BE49-F238E27FC236}">
                    <a16:creationId xmlns:a16="http://schemas.microsoft.com/office/drawing/2014/main" id="{BDB53966-6C17-69C6-DFC5-26A0AE927C97}"/>
                  </a:ext>
                </a:extLst>
              </p:cNvPr>
              <p:cNvPicPr/>
              <p:nvPr/>
            </p:nvPicPr>
            <p:blipFill>
              <a:blip r:embed="rId3" cstate="print"/>
              <a:stretch>
                <a:fillRect/>
              </a:stretch>
            </p:blipFill>
            <p:spPr>
              <a:xfrm>
                <a:off x="4683442" y="3810000"/>
                <a:ext cx="4821935" cy="2715766"/>
              </a:xfrm>
              <a:prstGeom prst="rect">
                <a:avLst/>
              </a:prstGeom>
            </p:spPr>
          </p:pic>
          <p:sp>
            <p:nvSpPr>
              <p:cNvPr id="9" name="Ellipse 8">
                <a:extLst>
                  <a:ext uri="{FF2B5EF4-FFF2-40B4-BE49-F238E27FC236}">
                    <a16:creationId xmlns:a16="http://schemas.microsoft.com/office/drawing/2014/main" id="{E08B2DF0-20AC-663B-0328-331B0C3DEDB9}"/>
                  </a:ext>
                </a:extLst>
              </p:cNvPr>
              <p:cNvSpPr/>
              <p:nvPr/>
            </p:nvSpPr>
            <p:spPr>
              <a:xfrm>
                <a:off x="7696199" y="4123285"/>
                <a:ext cx="2057400" cy="208919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6D620772-B7DF-9A0F-4026-A32E4C1F1274}"/>
                </a:ext>
              </a:extLst>
            </p:cNvPr>
            <p:cNvSpPr txBox="1"/>
            <p:nvPr/>
          </p:nvSpPr>
          <p:spPr>
            <a:xfrm>
              <a:off x="7560277" y="4847817"/>
              <a:ext cx="2363741" cy="1141328"/>
            </a:xfrm>
            <a:prstGeom prst="rect">
              <a:avLst/>
            </a:prstGeom>
            <a:noFill/>
          </p:spPr>
          <p:txBody>
            <a:bodyPr wrap="square" rtlCol="0">
              <a:spAutoFit/>
            </a:bodyPr>
            <a:lstStyle/>
            <a:p>
              <a:pPr algn="ctr"/>
              <a:r>
                <a:rPr lang="fr-FR" sz="2300" b="1" dirty="0" err="1"/>
                <a:t>Aménage-ment</a:t>
              </a:r>
              <a:endParaRPr lang="fr-FR" sz="2300" b="1" dirty="0"/>
            </a:p>
          </p:txBody>
        </p:sp>
      </p:grpSp>
    </p:spTree>
    <p:extLst>
      <p:ext uri="{BB962C8B-B14F-4D97-AF65-F5344CB8AC3E}">
        <p14:creationId xmlns:p14="http://schemas.microsoft.com/office/powerpoint/2010/main" val="184045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9D1CE4-D5BC-407F-BDB1-9B92B49B522C}"/>
              </a:ext>
            </a:extLst>
          </p:cNvPr>
          <p:cNvSpPr>
            <a:spLocks noGrp="1"/>
          </p:cNvSpPr>
          <p:nvPr>
            <p:ph idx="1"/>
          </p:nvPr>
        </p:nvSpPr>
        <p:spPr>
          <a:xfrm>
            <a:off x="3754968" y="1123837"/>
            <a:ext cx="7941732" cy="5120640"/>
          </a:xfrm>
        </p:spPr>
        <p:txBody>
          <a:bodyPr>
            <a:noAutofit/>
          </a:bodyPr>
          <a:lstStyle/>
          <a:p>
            <a:pPr marL="285750" lvl="0" indent="-285750" algn="just">
              <a:lnSpc>
                <a:spcPct val="100000"/>
              </a:lnSpc>
              <a:buClr>
                <a:srgbClr val="0070C0"/>
              </a:buClr>
              <a:buFont typeface="Arial" panose="020B0604020202020204" pitchFamily="34" charset="0"/>
              <a:buChar char="•"/>
            </a:pPr>
            <a:r>
              <a:rPr lang="fr-FR" sz="2200" dirty="0"/>
              <a:t>L’aménagement de la classe permet aux enfants et à l’enseignant de travailler dans de bonnes conditions : rideaux ouverts, chaises et tables adaptées, nombre d’enfants, taille du local, visibilité, …</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classe présente des affichages et référents attrayants, fonctionnels et de qualité.</a:t>
            </a:r>
            <a:endParaRPr lang="fr-BE" sz="2200" dirty="0"/>
          </a:p>
          <a:p>
            <a:pPr marL="285750" lvl="0" indent="-285750" algn="just">
              <a:lnSpc>
                <a:spcPct val="100000"/>
              </a:lnSpc>
              <a:buClr>
                <a:srgbClr val="0070C0"/>
              </a:buClr>
              <a:buFont typeface="Arial" panose="020B0604020202020204" pitchFamily="34" charset="0"/>
              <a:buChar char="•"/>
            </a:pPr>
            <a:r>
              <a:rPr lang="fr-FR" sz="2200" dirty="0"/>
              <a:t>Elle contient des traces de ce qui a été appris et favorise la construction de la mémoire collective de la classe.</a:t>
            </a:r>
            <a:endParaRPr lang="fr-BE" sz="2200" dirty="0"/>
          </a:p>
          <a:p>
            <a:pPr marL="285750" lvl="0" indent="-285750" algn="just">
              <a:lnSpc>
                <a:spcPct val="150000"/>
              </a:lnSpc>
              <a:buClr>
                <a:srgbClr val="0070C0"/>
              </a:buClr>
              <a:buFont typeface="Arial" panose="020B0604020202020204" pitchFamily="34" charset="0"/>
              <a:buChar char="•"/>
            </a:pPr>
            <a:r>
              <a:rPr lang="fr-FR" sz="2200" dirty="0"/>
              <a:t>Les productions des élèves y sont exposées.</a:t>
            </a:r>
            <a:endParaRPr lang="fr-BE" sz="2200" dirty="0"/>
          </a:p>
          <a:p>
            <a:pPr marL="285750" lvl="0" indent="-285750" algn="just">
              <a:lnSpc>
                <a:spcPct val="150000"/>
              </a:lnSpc>
              <a:buClr>
                <a:srgbClr val="0070C0"/>
              </a:buClr>
              <a:buFont typeface="Arial" panose="020B0604020202020204" pitchFamily="34" charset="0"/>
              <a:buChar char="•"/>
            </a:pPr>
            <a:r>
              <a:rPr lang="fr-FR" sz="2200" dirty="0"/>
              <a:t>Les règles de vie y sont clairement affichées.</a:t>
            </a:r>
            <a:endParaRPr lang="fr-BE" sz="2200" dirty="0"/>
          </a:p>
          <a:p>
            <a:pPr marL="285750" lvl="0" indent="-285750" algn="just">
              <a:lnSpc>
                <a:spcPct val="100000"/>
              </a:lnSpc>
              <a:buClr>
                <a:srgbClr val="0070C0"/>
              </a:buClr>
              <a:buFont typeface="Arial" panose="020B0604020202020204" pitchFamily="34" charset="0"/>
              <a:buChar char="•"/>
            </a:pPr>
            <a:r>
              <a:rPr lang="fr-FR" sz="2200" dirty="0"/>
              <a:t>La disposition du mobilier permet à l’enseignant d’avoir une vue d’ensemble sur les élèves (attention aux « angles morts », …)</a:t>
            </a:r>
            <a:endParaRPr lang="fr-BE" sz="2200" dirty="0"/>
          </a:p>
          <a:p>
            <a:pPr algn="just">
              <a:lnSpc>
                <a:spcPct val="150000"/>
              </a:lnSpc>
              <a:buClr>
                <a:srgbClr val="0070C0"/>
              </a:buClr>
            </a:pPr>
            <a:endParaRPr lang="fr-BE" sz="2200" dirty="0"/>
          </a:p>
        </p:txBody>
      </p:sp>
      <p:sp>
        <p:nvSpPr>
          <p:cNvPr id="5" name="Titre 4">
            <a:extLst>
              <a:ext uri="{FF2B5EF4-FFF2-40B4-BE49-F238E27FC236}">
                <a16:creationId xmlns:a16="http://schemas.microsoft.com/office/drawing/2014/main" id="{A4BCB63B-B8D7-F9AA-0231-7E77512339B1}"/>
              </a:ext>
            </a:extLst>
          </p:cNvPr>
          <p:cNvSpPr>
            <a:spLocks noGrp="1"/>
          </p:cNvSpPr>
          <p:nvPr>
            <p:ph type="title"/>
          </p:nvPr>
        </p:nvSpPr>
        <p:spPr/>
        <p:txBody>
          <a:bodyPr/>
          <a:lstStyle/>
          <a:p>
            <a:endParaRPr lang="fr-BE"/>
          </a:p>
        </p:txBody>
      </p:sp>
      <p:pic>
        <p:nvPicPr>
          <p:cNvPr id="6" name="Image 5">
            <a:extLst>
              <a:ext uri="{FF2B5EF4-FFF2-40B4-BE49-F238E27FC236}">
                <a16:creationId xmlns:a16="http://schemas.microsoft.com/office/drawing/2014/main" id="{659BA037-0D1A-E6BA-93AC-8CC653068EFB}"/>
              </a:ext>
            </a:extLst>
          </p:cNvPr>
          <p:cNvPicPr>
            <a:picLocks noChangeAspect="1"/>
          </p:cNvPicPr>
          <p:nvPr/>
        </p:nvPicPr>
        <p:blipFill>
          <a:blip r:embed="rId2"/>
          <a:stretch>
            <a:fillRect/>
          </a:stretch>
        </p:blipFill>
        <p:spPr>
          <a:xfrm>
            <a:off x="-22155" y="645935"/>
            <a:ext cx="3590855" cy="5566130"/>
          </a:xfrm>
          <a:prstGeom prst="rect">
            <a:avLst/>
          </a:prstGeom>
        </p:spPr>
      </p:pic>
      <p:grpSp>
        <p:nvGrpSpPr>
          <p:cNvPr id="10" name="Groupe 9">
            <a:extLst>
              <a:ext uri="{FF2B5EF4-FFF2-40B4-BE49-F238E27FC236}">
                <a16:creationId xmlns:a16="http://schemas.microsoft.com/office/drawing/2014/main" id="{706D9ECE-9357-206A-0260-B7C30B6E9095}"/>
              </a:ext>
            </a:extLst>
          </p:cNvPr>
          <p:cNvGrpSpPr/>
          <p:nvPr/>
        </p:nvGrpSpPr>
        <p:grpSpPr>
          <a:xfrm>
            <a:off x="70979" y="2452743"/>
            <a:ext cx="3590855" cy="1904104"/>
            <a:chOff x="4683442" y="3810000"/>
            <a:chExt cx="5240576" cy="2715766"/>
          </a:xfrm>
        </p:grpSpPr>
        <p:grpSp>
          <p:nvGrpSpPr>
            <p:cNvPr id="11" name="Groupe 10">
              <a:extLst>
                <a:ext uri="{FF2B5EF4-FFF2-40B4-BE49-F238E27FC236}">
                  <a16:creationId xmlns:a16="http://schemas.microsoft.com/office/drawing/2014/main" id="{3B866185-98BB-4872-78ED-8EC22402E3D4}"/>
                </a:ext>
              </a:extLst>
            </p:cNvPr>
            <p:cNvGrpSpPr/>
            <p:nvPr/>
          </p:nvGrpSpPr>
          <p:grpSpPr>
            <a:xfrm>
              <a:off x="4683442" y="3810000"/>
              <a:ext cx="5070157" cy="2715766"/>
              <a:chOff x="4683442" y="3810000"/>
              <a:chExt cx="5070157" cy="2715766"/>
            </a:xfrm>
          </p:grpSpPr>
          <p:pic>
            <p:nvPicPr>
              <p:cNvPr id="13" name="object 8">
                <a:extLst>
                  <a:ext uri="{FF2B5EF4-FFF2-40B4-BE49-F238E27FC236}">
                    <a16:creationId xmlns:a16="http://schemas.microsoft.com/office/drawing/2014/main" id="{A31895A7-7D1D-EE4B-A93E-21DE1B1C0554}"/>
                  </a:ext>
                </a:extLst>
              </p:cNvPr>
              <p:cNvPicPr/>
              <p:nvPr/>
            </p:nvPicPr>
            <p:blipFill>
              <a:blip r:embed="rId3" cstate="print"/>
              <a:stretch>
                <a:fillRect/>
              </a:stretch>
            </p:blipFill>
            <p:spPr>
              <a:xfrm>
                <a:off x="4683442" y="3810000"/>
                <a:ext cx="4821935" cy="2715766"/>
              </a:xfrm>
              <a:prstGeom prst="rect">
                <a:avLst/>
              </a:prstGeom>
            </p:spPr>
          </p:pic>
          <p:sp>
            <p:nvSpPr>
              <p:cNvPr id="14" name="Ellipse 13">
                <a:extLst>
                  <a:ext uri="{FF2B5EF4-FFF2-40B4-BE49-F238E27FC236}">
                    <a16:creationId xmlns:a16="http://schemas.microsoft.com/office/drawing/2014/main" id="{12818325-51A5-5651-225F-CE5A7773DD2C}"/>
                  </a:ext>
                </a:extLst>
              </p:cNvPr>
              <p:cNvSpPr/>
              <p:nvPr/>
            </p:nvSpPr>
            <p:spPr>
              <a:xfrm>
                <a:off x="7696199" y="4123285"/>
                <a:ext cx="2057400" cy="208919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ZoneTexte 11">
              <a:extLst>
                <a:ext uri="{FF2B5EF4-FFF2-40B4-BE49-F238E27FC236}">
                  <a16:creationId xmlns:a16="http://schemas.microsoft.com/office/drawing/2014/main" id="{A9013478-3A15-961A-5ED1-087D465EA188}"/>
                </a:ext>
              </a:extLst>
            </p:cNvPr>
            <p:cNvSpPr txBox="1"/>
            <p:nvPr/>
          </p:nvSpPr>
          <p:spPr>
            <a:xfrm>
              <a:off x="7560277" y="4847817"/>
              <a:ext cx="2363741" cy="1141328"/>
            </a:xfrm>
            <a:prstGeom prst="rect">
              <a:avLst/>
            </a:prstGeom>
            <a:noFill/>
          </p:spPr>
          <p:txBody>
            <a:bodyPr wrap="square" rtlCol="0">
              <a:spAutoFit/>
            </a:bodyPr>
            <a:lstStyle/>
            <a:p>
              <a:pPr algn="ctr"/>
              <a:r>
                <a:rPr lang="fr-FR" sz="2300" b="1" dirty="0" err="1"/>
                <a:t>Aménage-ment</a:t>
              </a:r>
              <a:endParaRPr lang="fr-FR" sz="2300" b="1" dirty="0"/>
            </a:p>
          </p:txBody>
        </p:sp>
      </p:grpSp>
    </p:spTree>
    <p:extLst>
      <p:ext uri="{BB962C8B-B14F-4D97-AF65-F5344CB8AC3E}">
        <p14:creationId xmlns:p14="http://schemas.microsoft.com/office/powerpoint/2010/main" val="32869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A14ECF4-3D82-49E0-AA4D-E0F578B5C898}"/>
              </a:ext>
            </a:extLst>
          </p:cNvPr>
          <p:cNvPicPr>
            <a:picLocks noChangeAspect="1"/>
          </p:cNvPicPr>
          <p:nvPr/>
        </p:nvPicPr>
        <p:blipFill rotWithShape="1">
          <a:blip r:embed="rId3"/>
          <a:srcRect l="11551" t="12070" r="11832" b="12758"/>
          <a:stretch/>
        </p:blipFill>
        <p:spPr>
          <a:xfrm>
            <a:off x="266970" y="3975218"/>
            <a:ext cx="4940165" cy="2726470"/>
          </a:xfrm>
          <a:prstGeom prst="rect">
            <a:avLst/>
          </a:prstGeom>
        </p:spPr>
      </p:pic>
      <p:pic>
        <p:nvPicPr>
          <p:cNvPr id="3" name="Image 2"/>
          <p:cNvPicPr>
            <a:picLocks noChangeAspect="1"/>
          </p:cNvPicPr>
          <p:nvPr/>
        </p:nvPicPr>
        <p:blipFill>
          <a:blip r:embed="rId4"/>
          <a:stretch>
            <a:fillRect/>
          </a:stretch>
        </p:blipFill>
        <p:spPr>
          <a:xfrm>
            <a:off x="89035" y="0"/>
            <a:ext cx="5118100" cy="3848100"/>
          </a:xfrm>
          <a:prstGeom prst="rect">
            <a:avLst/>
          </a:prstGeom>
        </p:spPr>
      </p:pic>
      <p:pic>
        <p:nvPicPr>
          <p:cNvPr id="4" name="Image 3">
            <a:extLst>
              <a:ext uri="{FF2B5EF4-FFF2-40B4-BE49-F238E27FC236}">
                <a16:creationId xmlns:a16="http://schemas.microsoft.com/office/drawing/2014/main" id="{4AD2E8E7-C1B5-4D96-9796-3B8893A645A3}"/>
              </a:ext>
            </a:extLst>
          </p:cNvPr>
          <p:cNvPicPr>
            <a:picLocks noChangeAspect="1"/>
          </p:cNvPicPr>
          <p:nvPr/>
        </p:nvPicPr>
        <p:blipFill rotWithShape="1">
          <a:blip r:embed="rId5"/>
          <a:srcRect l="12264" t="12264" r="11851" b="12264"/>
          <a:stretch/>
        </p:blipFill>
        <p:spPr>
          <a:xfrm>
            <a:off x="5650679" y="0"/>
            <a:ext cx="6117988" cy="3422650"/>
          </a:xfrm>
          <a:prstGeom prst="rect">
            <a:avLst/>
          </a:prstGeom>
        </p:spPr>
      </p:pic>
      <p:pic>
        <p:nvPicPr>
          <p:cNvPr id="7" name="Image 6"/>
          <p:cNvPicPr>
            <a:picLocks noChangeAspect="1"/>
          </p:cNvPicPr>
          <p:nvPr/>
        </p:nvPicPr>
        <p:blipFill>
          <a:blip r:embed="rId6"/>
          <a:stretch>
            <a:fillRect/>
          </a:stretch>
        </p:blipFill>
        <p:spPr>
          <a:xfrm>
            <a:off x="6404036" y="3611147"/>
            <a:ext cx="4611273" cy="3454612"/>
          </a:xfrm>
          <a:prstGeom prst="rect">
            <a:avLst/>
          </a:prstGeom>
        </p:spPr>
      </p:pic>
    </p:spTree>
    <p:extLst>
      <p:ext uri="{BB962C8B-B14F-4D97-AF65-F5344CB8AC3E}">
        <p14:creationId xmlns:p14="http://schemas.microsoft.com/office/powerpoint/2010/main" val="35977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9251689F-8404-6E63-0454-D263599B8D2F}"/>
              </a:ext>
            </a:extLst>
          </p:cNvPr>
          <p:cNvGrpSpPr/>
          <p:nvPr/>
        </p:nvGrpSpPr>
        <p:grpSpPr>
          <a:xfrm>
            <a:off x="4683442" y="3810000"/>
            <a:ext cx="5374957" cy="2715766"/>
            <a:chOff x="4683442" y="3810000"/>
            <a:chExt cx="5374957" cy="2715766"/>
          </a:xfrm>
        </p:grpSpPr>
        <p:pic>
          <p:nvPicPr>
            <p:cNvPr id="4" name="object 8"/>
            <p:cNvPicPr/>
            <p:nvPr/>
          </p:nvPicPr>
          <p:blipFill>
            <a:blip r:embed="rId2" cstate="print"/>
            <a:stretch>
              <a:fillRect/>
            </a:stretch>
          </p:blipFill>
          <p:spPr>
            <a:xfrm>
              <a:off x="4683442" y="3810000"/>
              <a:ext cx="4821935" cy="2715766"/>
            </a:xfrm>
            <a:prstGeom prst="rect">
              <a:avLst/>
            </a:prstGeom>
          </p:spPr>
        </p:pic>
        <p:sp>
          <p:nvSpPr>
            <p:cNvPr id="5" name="Ellipse 4"/>
            <p:cNvSpPr/>
            <p:nvPr/>
          </p:nvSpPr>
          <p:spPr>
            <a:xfrm>
              <a:off x="7696199" y="4123285"/>
              <a:ext cx="2057400" cy="208919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001000" y="4783162"/>
              <a:ext cx="2057399" cy="769441"/>
            </a:xfrm>
            <a:prstGeom prst="rect">
              <a:avLst/>
            </a:prstGeom>
            <a:noFill/>
          </p:spPr>
          <p:txBody>
            <a:bodyPr wrap="square" rtlCol="0">
              <a:spAutoFit/>
            </a:bodyPr>
            <a:lstStyle/>
            <a:p>
              <a:r>
                <a:rPr lang="fr-FR" sz="2200" b="1"/>
                <a:t>Dispositif pédagogique</a:t>
              </a:r>
            </a:p>
          </p:txBody>
        </p:sp>
      </p:grpSp>
      <p:pic>
        <p:nvPicPr>
          <p:cNvPr id="2" name="Image 1">
            <a:extLst>
              <a:ext uri="{FF2B5EF4-FFF2-40B4-BE49-F238E27FC236}">
                <a16:creationId xmlns:a16="http://schemas.microsoft.com/office/drawing/2014/main" id="{5A781156-549F-74E2-7E4D-D06317B24A21}"/>
              </a:ext>
            </a:extLst>
          </p:cNvPr>
          <p:cNvPicPr>
            <a:picLocks noChangeAspect="1"/>
          </p:cNvPicPr>
          <p:nvPr/>
        </p:nvPicPr>
        <p:blipFill>
          <a:blip r:embed="rId3"/>
          <a:stretch>
            <a:fillRect/>
          </a:stretch>
        </p:blipFill>
        <p:spPr>
          <a:xfrm>
            <a:off x="-22155" y="645935"/>
            <a:ext cx="3590855" cy="5566130"/>
          </a:xfrm>
          <a:prstGeom prst="rect">
            <a:avLst/>
          </a:prstGeom>
          <a:solidFill>
            <a:srgbClr val="FFC000"/>
          </a:solidFill>
        </p:spPr>
      </p:pic>
      <p:sp>
        <p:nvSpPr>
          <p:cNvPr id="3" name="Espace réservé du contenu 2">
            <a:extLst>
              <a:ext uri="{FF2B5EF4-FFF2-40B4-BE49-F238E27FC236}">
                <a16:creationId xmlns:a16="http://schemas.microsoft.com/office/drawing/2014/main" id="{96E24312-406D-E04B-B5AD-C1B867866639}"/>
              </a:ext>
            </a:extLst>
          </p:cNvPr>
          <p:cNvSpPr>
            <a:spLocks noGrp="1"/>
          </p:cNvSpPr>
          <p:nvPr>
            <p:ph idx="1"/>
          </p:nvPr>
        </p:nvSpPr>
        <p:spPr>
          <a:xfrm>
            <a:off x="263285" y="473764"/>
            <a:ext cx="3019974" cy="5566130"/>
          </a:xfrm>
        </p:spPr>
        <p:txBody>
          <a:bodyPr>
            <a:normAutofit/>
          </a:bodyPr>
          <a:lstStyle/>
          <a:p>
            <a:pPr marL="0" indent="0" algn="ctr">
              <a:lnSpc>
                <a:spcPct val="150000"/>
              </a:lnSpc>
              <a:buNone/>
            </a:pPr>
            <a:r>
              <a:rPr lang="fr-FR" sz="2800" dirty="0">
                <a:latin typeface="Arial Nova Cond Light" panose="020B0306020202020204" pitchFamily="34" charset="0"/>
                <a:ea typeface="PingFang TC Light" panose="020B0300000000000000" pitchFamily="34" charset="-120"/>
              </a:rPr>
              <a:t>Selon vous, quels aspects pédagogiques permettent</a:t>
            </a:r>
          </a:p>
          <a:p>
            <a:pPr marL="0" indent="0" algn="ctr">
              <a:lnSpc>
                <a:spcPct val="150000"/>
              </a:lnSpc>
              <a:buNone/>
            </a:pPr>
            <a:r>
              <a:rPr lang="fr-FR" sz="2800" dirty="0">
                <a:latin typeface="Arial Nova Cond Light" panose="020B0306020202020204" pitchFamily="34" charset="0"/>
                <a:ea typeface="PingFang TC Light" panose="020B0300000000000000" pitchFamily="34" charset="-120"/>
              </a:rPr>
              <a:t> d’instaurer un climat positif dans une classe ?</a:t>
            </a:r>
          </a:p>
        </p:txBody>
      </p:sp>
    </p:spTree>
    <p:extLst>
      <p:ext uri="{BB962C8B-B14F-4D97-AF65-F5344CB8AC3E}">
        <p14:creationId xmlns:p14="http://schemas.microsoft.com/office/powerpoint/2010/main" val="14919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858363D-3D28-8D83-72DD-0570B1221443}"/>
              </a:ext>
            </a:extLst>
          </p:cNvPr>
          <p:cNvSpPr>
            <a:spLocks noGrp="1"/>
          </p:cNvSpPr>
          <p:nvPr>
            <p:ph type="title"/>
          </p:nvPr>
        </p:nvSpPr>
        <p:spPr>
          <a:xfrm>
            <a:off x="8161390" y="1079770"/>
            <a:ext cx="3654857" cy="1527244"/>
          </a:xfrm>
        </p:spPr>
        <p:txBody>
          <a:bodyPr>
            <a:normAutofit/>
          </a:bodyPr>
          <a:lstStyle/>
          <a:p>
            <a:r>
              <a:rPr lang="fr-FR" sz="3200"/>
              <a:t>I. Mises en situation</a:t>
            </a:r>
            <a:endParaRPr lang="fr-BE" sz="3200"/>
          </a:p>
        </p:txBody>
      </p:sp>
      <p:sp>
        <p:nvSpPr>
          <p:cNvPr id="3083" name="Rectangle 3082">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pic>
        <p:nvPicPr>
          <p:cNvPr id="3074" name="Picture 2" descr="Épinglé sur Worksheets">
            <a:extLst>
              <a:ext uri="{FF2B5EF4-FFF2-40B4-BE49-F238E27FC236}">
                <a16:creationId xmlns:a16="http://schemas.microsoft.com/office/drawing/2014/main" id="{58F2C015-5E99-19FE-1E0C-6BF79D3FE3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4515" y="1179151"/>
            <a:ext cx="6500974" cy="448567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8DB07FF-25BB-0250-2982-09B77AC2F4DE}"/>
              </a:ext>
            </a:extLst>
          </p:cNvPr>
          <p:cNvSpPr>
            <a:spLocks noGrp="1"/>
          </p:cNvSpPr>
          <p:nvPr>
            <p:ph idx="1"/>
          </p:nvPr>
        </p:nvSpPr>
        <p:spPr>
          <a:xfrm>
            <a:off x="8161390" y="2607014"/>
            <a:ext cx="3654857" cy="3157903"/>
          </a:xfrm>
        </p:spPr>
        <p:txBody>
          <a:bodyPr anchor="t">
            <a:normAutofit/>
          </a:bodyPr>
          <a:lstStyle/>
          <a:p>
            <a:r>
              <a:rPr lang="fr-FR" sz="2400" dirty="0">
                <a:solidFill>
                  <a:srgbClr val="FFFFFF"/>
                </a:solidFill>
              </a:rPr>
              <a:t>Identifier des gestes professionnels</a:t>
            </a:r>
          </a:p>
          <a:p>
            <a:r>
              <a:rPr lang="fr-FR" sz="2400" dirty="0">
                <a:solidFill>
                  <a:srgbClr val="FFFFFF"/>
                </a:solidFill>
              </a:rPr>
              <a:t>Favoriser les liens entre théorie et pratique</a:t>
            </a:r>
          </a:p>
          <a:p>
            <a:r>
              <a:rPr lang="fr-FR" sz="2400" dirty="0">
                <a:solidFill>
                  <a:srgbClr val="FFFFFF"/>
                </a:solidFill>
              </a:rPr>
              <a:t>Transférer dans la pratique professionnelle</a:t>
            </a:r>
            <a:endParaRPr lang="fr-BE" sz="2400" dirty="0">
              <a:solidFill>
                <a:srgbClr val="FFFFFF"/>
              </a:solidFill>
            </a:endParaRPr>
          </a:p>
        </p:txBody>
      </p:sp>
    </p:spTree>
    <p:extLst>
      <p:ext uri="{BB962C8B-B14F-4D97-AF65-F5344CB8AC3E}">
        <p14:creationId xmlns:p14="http://schemas.microsoft.com/office/powerpoint/2010/main" val="1414255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5E0ABA0-2902-4BF3-A849-FBF78C192CFA}"/>
              </a:ext>
            </a:extLst>
          </p:cNvPr>
          <p:cNvSpPr>
            <a:spLocks noGrp="1"/>
          </p:cNvSpPr>
          <p:nvPr>
            <p:ph idx="1"/>
          </p:nvPr>
        </p:nvSpPr>
        <p:spPr>
          <a:xfrm>
            <a:off x="3716868" y="685800"/>
            <a:ext cx="7890932" cy="6172200"/>
          </a:xfrm>
        </p:spPr>
        <p:txBody>
          <a:bodyPr>
            <a:noAutofit/>
          </a:bodyPr>
          <a:lstStyle/>
          <a:p>
            <a:pPr marL="285750" lvl="0" indent="-285750">
              <a:lnSpc>
                <a:spcPct val="100000"/>
              </a:lnSpc>
              <a:buClr>
                <a:srgbClr val="FFC000"/>
              </a:buClr>
              <a:buFont typeface="Arial" panose="020B0604020202020204" pitchFamily="34" charset="0"/>
              <a:buChar char="•"/>
            </a:pPr>
            <a:r>
              <a:rPr lang="fr-FR" sz="2200" dirty="0"/>
              <a:t>Les enfants sont acteurs de leurs apprentissages : ils réfléchissent et participent activement à la vie de la classe.</a:t>
            </a:r>
            <a:endParaRPr lang="fr-BE" sz="2200" dirty="0"/>
          </a:p>
          <a:p>
            <a:pPr marL="285750" lvl="0" indent="-285750">
              <a:lnSpc>
                <a:spcPct val="100000"/>
              </a:lnSpc>
              <a:buClr>
                <a:srgbClr val="FFC000"/>
              </a:buClr>
              <a:buFont typeface="Arial" panose="020B0604020202020204" pitchFamily="34" charset="0"/>
              <a:buChar char="•"/>
            </a:pPr>
            <a:r>
              <a:rPr lang="fr-FR" sz="2200" dirty="0"/>
              <a:t>Les projets sont réfléchis en grand groupe et émanent des intérêts des enfants.</a:t>
            </a:r>
            <a:endParaRPr lang="fr-BE" sz="2200" dirty="0"/>
          </a:p>
          <a:p>
            <a:pPr marL="285750" lvl="0" indent="-285750">
              <a:lnSpc>
                <a:spcPct val="150000"/>
              </a:lnSpc>
              <a:buClr>
                <a:srgbClr val="FFC000"/>
              </a:buClr>
              <a:buFont typeface="Arial" panose="020B0604020202020204" pitchFamily="34" charset="0"/>
              <a:buChar char="•"/>
            </a:pPr>
            <a:r>
              <a:rPr lang="fr-FR" sz="2200" dirty="0"/>
              <a:t>L’innovation et l’exploration sont valorisés.</a:t>
            </a:r>
            <a:endParaRPr lang="fr-BE" sz="2200" dirty="0"/>
          </a:p>
          <a:p>
            <a:pPr marL="285750" lvl="0" indent="-285750">
              <a:lnSpc>
                <a:spcPct val="150000"/>
              </a:lnSpc>
              <a:buClr>
                <a:srgbClr val="FFC000"/>
              </a:buClr>
              <a:buFont typeface="Arial" panose="020B0604020202020204" pitchFamily="34" charset="0"/>
              <a:buChar char="•"/>
            </a:pPr>
            <a:r>
              <a:rPr lang="fr-FR" sz="2200" dirty="0"/>
              <a:t>Des valeurs sont véhiculées.</a:t>
            </a:r>
          </a:p>
          <a:p>
            <a:pPr marL="285750" lvl="0" indent="-285750">
              <a:lnSpc>
                <a:spcPct val="100000"/>
              </a:lnSpc>
              <a:buClr>
                <a:srgbClr val="FFC000"/>
              </a:buClr>
              <a:buFont typeface="Arial" panose="020B0604020202020204" pitchFamily="34" charset="0"/>
              <a:buChar char="•"/>
            </a:pPr>
            <a:r>
              <a:rPr lang="fr-FR" sz="2200" dirty="0"/>
              <a:t>Les activités respectent un certain rythme : (séquences longues et courtes ; organisées en grand groupe et en ateliers ; requérant un engagement cognitif important et moins important ; activités libres et dirigées ; activités statiques et en mouvement ; …)</a:t>
            </a:r>
            <a:endParaRPr lang="fr-BE" sz="2200" dirty="0"/>
          </a:p>
          <a:p>
            <a:pPr marL="285750" lvl="0" indent="-285750">
              <a:lnSpc>
                <a:spcPct val="150000"/>
              </a:lnSpc>
              <a:buClr>
                <a:srgbClr val="FFC000"/>
              </a:buClr>
              <a:buFont typeface="Arial" panose="020B0604020202020204" pitchFamily="34" charset="0"/>
              <a:buChar char="•"/>
            </a:pPr>
            <a:r>
              <a:rPr lang="fr-FR" sz="2200" dirty="0"/>
              <a:t>Les activités se situent dans la ZPD des enfants.</a:t>
            </a:r>
          </a:p>
          <a:p>
            <a:pPr marL="285750" indent="-285750">
              <a:lnSpc>
                <a:spcPct val="100000"/>
              </a:lnSpc>
              <a:buClr>
                <a:srgbClr val="FFC000"/>
              </a:buClr>
              <a:buFont typeface="Arial" panose="020B0604020202020204" pitchFamily="34" charset="0"/>
              <a:buChar char="•"/>
            </a:pPr>
            <a:r>
              <a:rPr lang="fr-FR" sz="2200" dirty="0"/>
              <a:t>Le système d’évaluation n’est pas compétitif et encourage la progression individuelle.</a:t>
            </a:r>
          </a:p>
          <a:p>
            <a:pPr>
              <a:lnSpc>
                <a:spcPct val="150000"/>
              </a:lnSpc>
              <a:buClr>
                <a:srgbClr val="FFC000"/>
              </a:buClr>
            </a:pPr>
            <a:endParaRPr lang="fr-BE" sz="2200" dirty="0"/>
          </a:p>
        </p:txBody>
      </p:sp>
      <p:pic>
        <p:nvPicPr>
          <p:cNvPr id="4" name="Image 3">
            <a:extLst>
              <a:ext uri="{FF2B5EF4-FFF2-40B4-BE49-F238E27FC236}">
                <a16:creationId xmlns:a16="http://schemas.microsoft.com/office/drawing/2014/main" id="{570D072B-C4DA-B5EF-4446-07209EE446C7}"/>
              </a:ext>
            </a:extLst>
          </p:cNvPr>
          <p:cNvPicPr>
            <a:picLocks noChangeAspect="1"/>
          </p:cNvPicPr>
          <p:nvPr/>
        </p:nvPicPr>
        <p:blipFill>
          <a:blip r:embed="rId2"/>
          <a:stretch>
            <a:fillRect/>
          </a:stretch>
        </p:blipFill>
        <p:spPr>
          <a:xfrm>
            <a:off x="-22155" y="645935"/>
            <a:ext cx="3590855" cy="5566130"/>
          </a:xfrm>
          <a:prstGeom prst="rect">
            <a:avLst/>
          </a:prstGeom>
          <a:solidFill>
            <a:srgbClr val="FFC000"/>
          </a:solidFill>
        </p:spPr>
      </p:pic>
      <p:grpSp>
        <p:nvGrpSpPr>
          <p:cNvPr id="5" name="Groupe 4">
            <a:extLst>
              <a:ext uri="{FF2B5EF4-FFF2-40B4-BE49-F238E27FC236}">
                <a16:creationId xmlns:a16="http://schemas.microsoft.com/office/drawing/2014/main" id="{746A06B7-DD0C-38F7-9F79-7FDCAB058E9F}"/>
              </a:ext>
            </a:extLst>
          </p:cNvPr>
          <p:cNvGrpSpPr/>
          <p:nvPr/>
        </p:nvGrpSpPr>
        <p:grpSpPr>
          <a:xfrm>
            <a:off x="51929" y="2720624"/>
            <a:ext cx="3851265" cy="2111020"/>
            <a:chOff x="4683442" y="3810000"/>
            <a:chExt cx="5130652" cy="2715766"/>
          </a:xfrm>
        </p:grpSpPr>
        <p:pic>
          <p:nvPicPr>
            <p:cNvPr id="6" name="object 8">
              <a:extLst>
                <a:ext uri="{FF2B5EF4-FFF2-40B4-BE49-F238E27FC236}">
                  <a16:creationId xmlns:a16="http://schemas.microsoft.com/office/drawing/2014/main" id="{E85B4652-3D24-A953-071F-CC601824667A}"/>
                </a:ext>
              </a:extLst>
            </p:cNvPr>
            <p:cNvPicPr/>
            <p:nvPr/>
          </p:nvPicPr>
          <p:blipFill>
            <a:blip r:embed="rId3" cstate="print"/>
            <a:stretch>
              <a:fillRect/>
            </a:stretch>
          </p:blipFill>
          <p:spPr>
            <a:xfrm>
              <a:off x="4683442" y="3810000"/>
              <a:ext cx="4821935" cy="2715766"/>
            </a:xfrm>
            <a:prstGeom prst="rect">
              <a:avLst/>
            </a:prstGeom>
          </p:spPr>
        </p:pic>
        <p:sp>
          <p:nvSpPr>
            <p:cNvPr id="7" name="Ellipse 6">
              <a:extLst>
                <a:ext uri="{FF2B5EF4-FFF2-40B4-BE49-F238E27FC236}">
                  <a16:creationId xmlns:a16="http://schemas.microsoft.com/office/drawing/2014/main" id="{E1666726-62F0-D91D-8AAB-5AA66BE71CEE}"/>
                </a:ext>
              </a:extLst>
            </p:cNvPr>
            <p:cNvSpPr/>
            <p:nvPr/>
          </p:nvSpPr>
          <p:spPr>
            <a:xfrm>
              <a:off x="7696199" y="4123285"/>
              <a:ext cx="2057400" cy="208919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D9135C5-478C-33E5-17E8-B7BAD15DC468}"/>
                </a:ext>
              </a:extLst>
            </p:cNvPr>
            <p:cNvSpPr txBox="1"/>
            <p:nvPr/>
          </p:nvSpPr>
          <p:spPr>
            <a:xfrm>
              <a:off x="7555681" y="4703152"/>
              <a:ext cx="2258413" cy="910675"/>
            </a:xfrm>
            <a:prstGeom prst="rect">
              <a:avLst/>
            </a:prstGeom>
            <a:noFill/>
          </p:spPr>
          <p:txBody>
            <a:bodyPr wrap="square" rtlCol="0">
              <a:spAutoFit/>
            </a:bodyPr>
            <a:lstStyle/>
            <a:p>
              <a:pPr algn="ctr"/>
              <a:r>
                <a:rPr lang="fr-FR" sz="2000" b="1" dirty="0"/>
                <a:t>Dispositif pédagogique</a:t>
              </a:r>
            </a:p>
          </p:txBody>
        </p:sp>
      </p:grpSp>
    </p:spTree>
    <p:extLst>
      <p:ext uri="{BB962C8B-B14F-4D97-AF65-F5344CB8AC3E}">
        <p14:creationId xmlns:p14="http://schemas.microsoft.com/office/powerpoint/2010/main" val="359938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A6AE495-5A1C-4A6D-ABA2-3A4159344E0D}"/>
              </a:ext>
            </a:extLst>
          </p:cNvPr>
          <p:cNvSpPr>
            <a:spLocks noGrp="1"/>
          </p:cNvSpPr>
          <p:nvPr>
            <p:ph idx="1"/>
          </p:nvPr>
        </p:nvSpPr>
        <p:spPr>
          <a:xfrm>
            <a:off x="3638549" y="927100"/>
            <a:ext cx="8319581" cy="5930900"/>
          </a:xfrm>
        </p:spPr>
        <p:txBody>
          <a:bodyPr>
            <a:noAutofit/>
          </a:bodyPr>
          <a:lstStyle/>
          <a:p>
            <a:pPr marL="285750" indent="-285750">
              <a:lnSpc>
                <a:spcPct val="100000"/>
              </a:lnSpc>
              <a:buClr>
                <a:srgbClr val="FFC000"/>
              </a:buClr>
              <a:buFont typeface="Arial" panose="020B0604020202020204" pitchFamily="34" charset="0"/>
              <a:buChar char="•"/>
            </a:pPr>
            <a:r>
              <a:rPr lang="fr-FR" sz="2200" dirty="0"/>
              <a:t>Des activités de coopération sont organisées afin de renforcer l’esprit d’équipe et de favoriser le développement de compétences transversales.</a:t>
            </a:r>
            <a:endParaRPr lang="fr-BE" sz="2200" dirty="0"/>
          </a:p>
          <a:p>
            <a:pPr marL="285750" lvl="0" indent="-285750">
              <a:lnSpc>
                <a:spcPct val="100000"/>
              </a:lnSpc>
              <a:buClr>
                <a:srgbClr val="FFC000"/>
              </a:buClr>
              <a:buFont typeface="Arial" panose="020B0604020202020204" pitchFamily="34" charset="0"/>
              <a:buChar char="•"/>
            </a:pPr>
            <a:r>
              <a:rPr lang="fr-FR" sz="2200" dirty="0"/>
              <a:t>Des « temps de parole » sont organisés afin d’aider les enfants à communiquer et à développer leur sentiment d’appartenance au groupe. </a:t>
            </a:r>
            <a:endParaRPr lang="fr-BE" sz="2200" dirty="0"/>
          </a:p>
          <a:p>
            <a:pPr marL="285750" lvl="0" indent="-285750">
              <a:lnSpc>
                <a:spcPct val="100000"/>
              </a:lnSpc>
              <a:buClr>
                <a:srgbClr val="FFC000"/>
              </a:buClr>
              <a:buFont typeface="Arial" panose="020B0604020202020204" pitchFamily="34" charset="0"/>
              <a:buChar char="•"/>
            </a:pPr>
            <a:r>
              <a:rPr lang="fr-FR" sz="2200" dirty="0"/>
              <a:t>Les règles de vie et les sanctions sont claires et élaborées avec les enfants.</a:t>
            </a:r>
            <a:endParaRPr lang="fr-BE" sz="2200" dirty="0"/>
          </a:p>
          <a:p>
            <a:pPr marL="285750" lvl="0" indent="-285750">
              <a:lnSpc>
                <a:spcPct val="100000"/>
              </a:lnSpc>
              <a:buClr>
                <a:srgbClr val="FFC000"/>
              </a:buClr>
              <a:buFont typeface="Arial" panose="020B0604020202020204" pitchFamily="34" charset="0"/>
              <a:buChar char="•"/>
            </a:pPr>
            <a:r>
              <a:rPr lang="fr-FR" sz="2200" dirty="0"/>
              <a:t>Les enjeux et objectifs des apprentissages sont clairement explicités.</a:t>
            </a:r>
            <a:endParaRPr lang="fr-BE" sz="2200" dirty="0"/>
          </a:p>
          <a:p>
            <a:pPr marL="285750" lvl="0" indent="-285750">
              <a:lnSpc>
                <a:spcPct val="150000"/>
              </a:lnSpc>
              <a:buClr>
                <a:srgbClr val="FFC000"/>
              </a:buClr>
              <a:buFont typeface="Arial" panose="020B0604020202020204" pitchFamily="34" charset="0"/>
              <a:buChar char="•"/>
            </a:pPr>
            <a:r>
              <a:rPr lang="fr-FR" sz="2200" dirty="0"/>
              <a:t>Les enfants apprennent à leur rythme. </a:t>
            </a:r>
            <a:endParaRPr lang="fr-BE" sz="2200" dirty="0"/>
          </a:p>
          <a:p>
            <a:pPr marL="285750" lvl="0" indent="-285750">
              <a:lnSpc>
                <a:spcPct val="100000"/>
              </a:lnSpc>
              <a:buClr>
                <a:srgbClr val="FFC000"/>
              </a:buClr>
              <a:buFont typeface="Arial" panose="020B0604020202020204" pitchFamily="34" charset="0"/>
              <a:buChar char="•"/>
            </a:pPr>
            <a:r>
              <a:rPr lang="fr-FR" sz="2200" dirty="0"/>
              <a:t>Les dispositifs de travail sont variés (individuel, petits groupes, collectif).</a:t>
            </a:r>
            <a:endParaRPr lang="fr-BE" sz="2200" dirty="0"/>
          </a:p>
          <a:p>
            <a:pPr marL="285750" lvl="0" indent="-285750">
              <a:lnSpc>
                <a:spcPct val="100000"/>
              </a:lnSpc>
              <a:buClr>
                <a:srgbClr val="FFC000"/>
              </a:buClr>
              <a:buFont typeface="Arial" panose="020B0604020202020204" pitchFamily="34" charset="0"/>
              <a:buChar char="•"/>
            </a:pPr>
            <a:r>
              <a:rPr lang="fr-FR" sz="2200" dirty="0"/>
              <a:t>Des feedbacks constructifs sont donnés aux enfants, leur permettant de comprendre leur(s) erreur(s).</a:t>
            </a:r>
          </a:p>
          <a:p>
            <a:pPr>
              <a:lnSpc>
                <a:spcPct val="150000"/>
              </a:lnSpc>
              <a:buClr>
                <a:srgbClr val="FFC000"/>
              </a:buClr>
            </a:pPr>
            <a:endParaRPr lang="fr-BE" sz="2200" dirty="0"/>
          </a:p>
        </p:txBody>
      </p:sp>
      <p:pic>
        <p:nvPicPr>
          <p:cNvPr id="6" name="Image 5">
            <a:extLst>
              <a:ext uri="{FF2B5EF4-FFF2-40B4-BE49-F238E27FC236}">
                <a16:creationId xmlns:a16="http://schemas.microsoft.com/office/drawing/2014/main" id="{A3220957-8E8B-7438-0F72-4D2DC9809D0B}"/>
              </a:ext>
            </a:extLst>
          </p:cNvPr>
          <p:cNvPicPr>
            <a:picLocks noChangeAspect="1"/>
          </p:cNvPicPr>
          <p:nvPr/>
        </p:nvPicPr>
        <p:blipFill>
          <a:blip r:embed="rId2"/>
          <a:stretch>
            <a:fillRect/>
          </a:stretch>
        </p:blipFill>
        <p:spPr>
          <a:xfrm>
            <a:off x="-22155" y="645935"/>
            <a:ext cx="3590855" cy="5566130"/>
          </a:xfrm>
          <a:prstGeom prst="rect">
            <a:avLst/>
          </a:prstGeom>
          <a:solidFill>
            <a:srgbClr val="FFC000"/>
          </a:solidFill>
        </p:spPr>
      </p:pic>
      <p:grpSp>
        <p:nvGrpSpPr>
          <p:cNvPr id="7" name="Groupe 6">
            <a:extLst>
              <a:ext uri="{FF2B5EF4-FFF2-40B4-BE49-F238E27FC236}">
                <a16:creationId xmlns:a16="http://schemas.microsoft.com/office/drawing/2014/main" id="{9F4F83F6-F380-36EC-BDA5-72FD7C1865BE}"/>
              </a:ext>
            </a:extLst>
          </p:cNvPr>
          <p:cNvGrpSpPr/>
          <p:nvPr/>
        </p:nvGrpSpPr>
        <p:grpSpPr>
          <a:xfrm>
            <a:off x="51929" y="2720624"/>
            <a:ext cx="3851265" cy="2111020"/>
            <a:chOff x="4683442" y="3810000"/>
            <a:chExt cx="5130652" cy="2715766"/>
          </a:xfrm>
        </p:grpSpPr>
        <p:pic>
          <p:nvPicPr>
            <p:cNvPr id="8" name="object 8">
              <a:extLst>
                <a:ext uri="{FF2B5EF4-FFF2-40B4-BE49-F238E27FC236}">
                  <a16:creationId xmlns:a16="http://schemas.microsoft.com/office/drawing/2014/main" id="{34CBE664-99A6-EC3A-681F-E22AF7D38F46}"/>
                </a:ext>
              </a:extLst>
            </p:cNvPr>
            <p:cNvPicPr/>
            <p:nvPr/>
          </p:nvPicPr>
          <p:blipFill>
            <a:blip r:embed="rId3" cstate="print"/>
            <a:stretch>
              <a:fillRect/>
            </a:stretch>
          </p:blipFill>
          <p:spPr>
            <a:xfrm>
              <a:off x="4683442" y="3810000"/>
              <a:ext cx="4821935" cy="2715766"/>
            </a:xfrm>
            <a:prstGeom prst="rect">
              <a:avLst/>
            </a:prstGeom>
          </p:spPr>
        </p:pic>
        <p:sp>
          <p:nvSpPr>
            <p:cNvPr id="9" name="Ellipse 8">
              <a:extLst>
                <a:ext uri="{FF2B5EF4-FFF2-40B4-BE49-F238E27FC236}">
                  <a16:creationId xmlns:a16="http://schemas.microsoft.com/office/drawing/2014/main" id="{87BD26A1-B54B-1300-D87E-BD65A7B5C331}"/>
                </a:ext>
              </a:extLst>
            </p:cNvPr>
            <p:cNvSpPr/>
            <p:nvPr/>
          </p:nvSpPr>
          <p:spPr>
            <a:xfrm>
              <a:off x="7696199" y="4123285"/>
              <a:ext cx="2057400" cy="208919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D55BBDAA-C1E6-A312-D562-B0378607D14D}"/>
                </a:ext>
              </a:extLst>
            </p:cNvPr>
            <p:cNvSpPr txBox="1"/>
            <p:nvPr/>
          </p:nvSpPr>
          <p:spPr>
            <a:xfrm>
              <a:off x="7555681" y="4703152"/>
              <a:ext cx="2258413" cy="910675"/>
            </a:xfrm>
            <a:prstGeom prst="rect">
              <a:avLst/>
            </a:prstGeom>
            <a:noFill/>
          </p:spPr>
          <p:txBody>
            <a:bodyPr wrap="square" rtlCol="0">
              <a:spAutoFit/>
            </a:bodyPr>
            <a:lstStyle/>
            <a:p>
              <a:pPr algn="ctr"/>
              <a:r>
                <a:rPr lang="fr-FR" sz="2000" b="1" dirty="0"/>
                <a:t>Dispositif pédagogique</a:t>
              </a:r>
            </a:p>
          </p:txBody>
        </p:sp>
      </p:grpSp>
    </p:spTree>
    <p:extLst>
      <p:ext uri="{BB962C8B-B14F-4D97-AF65-F5344CB8AC3E}">
        <p14:creationId xmlns:p14="http://schemas.microsoft.com/office/powerpoint/2010/main" val="379965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475B0-A7AF-E418-0726-7C0FDBF88ABF}"/>
              </a:ext>
            </a:extLst>
          </p:cNvPr>
          <p:cNvSpPr>
            <a:spLocks noGrp="1"/>
          </p:cNvSpPr>
          <p:nvPr>
            <p:ph type="title"/>
          </p:nvPr>
        </p:nvSpPr>
        <p:spPr/>
        <p:txBody>
          <a:bodyPr/>
          <a:lstStyle/>
          <a:p>
            <a:r>
              <a:rPr lang="fr-FR" sz="3200" b="1" dirty="0">
                <a:latin typeface="Corbel"/>
              </a:rPr>
              <a:t>VI. Climat scolaire et référentiel des compétences  - programmes ?</a:t>
            </a:r>
            <a:br>
              <a:rPr lang="fr-BE" sz="3200" b="1" dirty="0">
                <a:latin typeface="Corbel"/>
              </a:rPr>
            </a:br>
            <a:endParaRPr lang="fr-BE" sz="3200" b="1" dirty="0">
              <a:latin typeface="Corbel"/>
            </a:endParaRPr>
          </a:p>
        </p:txBody>
      </p:sp>
      <p:sp>
        <p:nvSpPr>
          <p:cNvPr id="3" name="Espace réservé du contenu 2">
            <a:extLst>
              <a:ext uri="{FF2B5EF4-FFF2-40B4-BE49-F238E27FC236}">
                <a16:creationId xmlns:a16="http://schemas.microsoft.com/office/drawing/2014/main" id="{438FA63C-0B97-CC2F-FA08-69035C2BF41F}"/>
              </a:ext>
            </a:extLst>
          </p:cNvPr>
          <p:cNvSpPr>
            <a:spLocks noGrp="1"/>
          </p:cNvSpPr>
          <p:nvPr>
            <p:ph idx="1"/>
          </p:nvPr>
        </p:nvSpPr>
        <p:spPr>
          <a:xfrm>
            <a:off x="3705726" y="1123837"/>
            <a:ext cx="7315200" cy="1542208"/>
          </a:xfrm>
        </p:spPr>
        <p:txBody>
          <a:bodyPr/>
          <a:lstStyle/>
          <a:p>
            <a:pPr marL="0" indent="0" algn="ctr">
              <a:buNone/>
            </a:pPr>
            <a:r>
              <a:rPr lang="fr-FR" sz="2400" b="1" dirty="0">
                <a:effectLst/>
                <a:latin typeface="ADLaM Display" panose="02010000000000000000" pitchFamily="2" charset="0"/>
                <a:ea typeface="Calibri" panose="020F0502020204030204" pitchFamily="34" charset="0"/>
                <a:cs typeface="Times New Roman" panose="02020603050405020304" pitchFamily="18" charset="0"/>
              </a:rPr>
              <a:t>Nous avons déjà parlé du pacte pour un enseignement d’excellence et du tronc commun … à présent zoomons sur les documents de référence : référentiels et programmes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
        <p:nvSpPr>
          <p:cNvPr id="6" name="ZoneTexte 5">
            <a:extLst>
              <a:ext uri="{FF2B5EF4-FFF2-40B4-BE49-F238E27FC236}">
                <a16:creationId xmlns:a16="http://schemas.microsoft.com/office/drawing/2014/main" id="{BE5CCACA-8D08-77CF-4BE0-8659C4559518}"/>
              </a:ext>
            </a:extLst>
          </p:cNvPr>
          <p:cNvSpPr txBox="1"/>
          <p:nvPr/>
        </p:nvSpPr>
        <p:spPr>
          <a:xfrm>
            <a:off x="4313321" y="3288281"/>
            <a:ext cx="6100010" cy="1027397"/>
          </a:xfrm>
          <a:prstGeom prst="rect">
            <a:avLst/>
          </a:prstGeom>
          <a:noFill/>
        </p:spPr>
        <p:txBody>
          <a:bodyPr wrap="square">
            <a:spAutoFit/>
          </a:bodyPr>
          <a:lstStyle/>
          <a:p>
            <a:pPr algn="ctr">
              <a:lnSpc>
                <a:spcPct val="115000"/>
              </a:lnSpc>
              <a:spcAft>
                <a:spcPts val="1000"/>
              </a:spcAft>
            </a:pPr>
            <a:r>
              <a:rPr lang="fr-BE" sz="1800" b="1" dirty="0">
                <a:effectLst/>
                <a:latin typeface="Arial Nova Cond Light" panose="020B0306020202020204" pitchFamily="34" charset="0"/>
                <a:ea typeface="Calibri" panose="020F0502020204030204" pitchFamily="34" charset="0"/>
                <a:cs typeface="Cambria" panose="02040503050406030204" pitchFamily="18" charset="0"/>
              </a:rPr>
              <a:t>D’après vous, où pourriez-vous trouver les compétences à développer pour construire un climat de classe propice aux apprentissages dans le programme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90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981F9-9F2C-E0B3-9E8E-D83D4B4853B1}"/>
              </a:ext>
            </a:extLst>
          </p:cNvPr>
          <p:cNvSpPr>
            <a:spLocks noGrp="1"/>
          </p:cNvSpPr>
          <p:nvPr>
            <p:ph type="title"/>
          </p:nvPr>
        </p:nvSpPr>
        <p:spPr/>
        <p:txBody>
          <a:bodyPr>
            <a:normAutofit/>
          </a:bodyPr>
          <a:lstStyle/>
          <a:p>
            <a:r>
              <a:rPr lang="fr-FR" sz="2800" b="1" i="0" dirty="0">
                <a:effectLst/>
                <a:latin typeface="Arial Nova Cond Light" panose="020B0306020202020204" pitchFamily="34" charset="0"/>
                <a:ea typeface="Tahoma" panose="020B0604030504040204" pitchFamily="34" charset="0"/>
                <a:cs typeface="Tahoma" panose="020B0604030504040204" pitchFamily="34" charset="0"/>
              </a:rPr>
              <a:t>1. Pour une bonne compréhension des documents de référence : référentiels et programmes</a:t>
            </a:r>
            <a:br>
              <a:rPr lang="fr-BE" sz="2800" b="1" i="1" dirty="0">
                <a:effectLst/>
                <a:latin typeface="Cambria" panose="02040503050406030204" pitchFamily="18" charset="0"/>
                <a:ea typeface="Times New Roman" panose="02020603050405020304" pitchFamily="18" charset="0"/>
              </a:rPr>
            </a:br>
            <a:endParaRPr lang="fr-BE" sz="2800" dirty="0"/>
          </a:p>
        </p:txBody>
      </p:sp>
      <p:pic>
        <p:nvPicPr>
          <p:cNvPr id="4" name="Image 3" descr="Une image contenant texte, capture d’écran, nombre, Police&#10;&#10;Description générée automatiquement">
            <a:extLst>
              <a:ext uri="{FF2B5EF4-FFF2-40B4-BE49-F238E27FC236}">
                <a16:creationId xmlns:a16="http://schemas.microsoft.com/office/drawing/2014/main" id="{690E6347-7A38-61F7-713D-330DFCB27209}"/>
              </a:ext>
            </a:extLst>
          </p:cNvPr>
          <p:cNvPicPr>
            <a:picLocks noChangeAspect="1"/>
          </p:cNvPicPr>
          <p:nvPr/>
        </p:nvPicPr>
        <p:blipFill rotWithShape="1">
          <a:blip r:embed="rId2"/>
          <a:srcRect t="7627"/>
          <a:stretch/>
        </p:blipFill>
        <p:spPr bwMode="auto">
          <a:xfrm>
            <a:off x="3936640" y="854650"/>
            <a:ext cx="7323013" cy="4752066"/>
          </a:xfrm>
          <a:prstGeom prst="rect">
            <a:avLst/>
          </a:prstGeom>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8E349A50-AB45-1AB5-4E1D-1231AC6C58F5}"/>
              </a:ext>
            </a:extLst>
          </p:cNvPr>
          <p:cNvSpPr txBox="1"/>
          <p:nvPr/>
        </p:nvSpPr>
        <p:spPr>
          <a:xfrm>
            <a:off x="3807995" y="152218"/>
            <a:ext cx="6100010" cy="369332"/>
          </a:xfrm>
          <a:prstGeom prst="rect">
            <a:avLst/>
          </a:prstGeom>
          <a:noFill/>
        </p:spPr>
        <p:txBody>
          <a:bodyPr wrap="square">
            <a:spAutoFit/>
          </a:bodyPr>
          <a:lstStyle/>
          <a:p>
            <a:r>
              <a:rPr lang="fr-BE" sz="1800" b="1" u="dotted" dirty="0">
                <a:effectLst/>
                <a:latin typeface="Arial Nova Cond Light" panose="020B0306020202020204" pitchFamily="34" charset="0"/>
                <a:ea typeface="Tahoma" panose="020B0604030504040204" pitchFamily="34" charset="0"/>
                <a:cs typeface="Times New Roman" panose="02020603050405020304" pitchFamily="18" charset="0"/>
              </a:rPr>
              <a:t>Les huit domaines du tronc commun</a:t>
            </a:r>
            <a:endParaRPr lang="fr-BE" dirty="0"/>
          </a:p>
        </p:txBody>
      </p:sp>
    </p:spTree>
    <p:extLst>
      <p:ext uri="{BB962C8B-B14F-4D97-AF65-F5344CB8AC3E}">
        <p14:creationId xmlns:p14="http://schemas.microsoft.com/office/powerpoint/2010/main" val="243427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1ADA28-EAC4-D2B4-370D-77D7E969FA85}"/>
              </a:ext>
            </a:extLst>
          </p:cNvPr>
          <p:cNvSpPr txBox="1"/>
          <p:nvPr/>
        </p:nvSpPr>
        <p:spPr>
          <a:xfrm>
            <a:off x="3200401" y="585355"/>
            <a:ext cx="6100010" cy="369332"/>
          </a:xfrm>
          <a:prstGeom prst="rect">
            <a:avLst/>
          </a:prstGeom>
          <a:noFill/>
        </p:spPr>
        <p:txBody>
          <a:bodyPr wrap="square">
            <a:spAutoFit/>
          </a:bodyPr>
          <a:lstStyle/>
          <a:p>
            <a:pPr lvl="1">
              <a:spcAft>
                <a:spcPts val="750"/>
              </a:spcAft>
            </a:pPr>
            <a:r>
              <a:rPr lang="fr-BE" b="1" u="dotted" dirty="0">
                <a:latin typeface="Arial Nova Cond Light" panose="020B0306020202020204" pitchFamily="34" charset="0"/>
                <a:ea typeface="Tahoma" panose="020B0604030504040204" pitchFamily="34" charset="0"/>
                <a:cs typeface="Times New Roman" panose="02020603050405020304" pitchFamily="18" charset="0"/>
              </a:rPr>
              <a:t>Les visées transversales du tronc commun</a:t>
            </a:r>
          </a:p>
        </p:txBody>
      </p:sp>
      <p:sp>
        <p:nvSpPr>
          <p:cNvPr id="6" name="ZoneTexte 5">
            <a:extLst>
              <a:ext uri="{FF2B5EF4-FFF2-40B4-BE49-F238E27FC236}">
                <a16:creationId xmlns:a16="http://schemas.microsoft.com/office/drawing/2014/main" id="{4C008B1D-C791-AB47-B0AE-3EF49FD5719A}"/>
              </a:ext>
            </a:extLst>
          </p:cNvPr>
          <p:cNvSpPr txBox="1"/>
          <p:nvPr/>
        </p:nvSpPr>
        <p:spPr>
          <a:xfrm>
            <a:off x="3916279" y="1395937"/>
            <a:ext cx="6100010" cy="2429832"/>
          </a:xfrm>
          <a:prstGeom prst="rect">
            <a:avLst/>
          </a:prstGeom>
          <a:noFill/>
        </p:spPr>
        <p:txBody>
          <a:bodyPr wrap="square">
            <a:spAutoFit/>
          </a:bodyPr>
          <a:lstStyle/>
          <a:p>
            <a:pPr marR="1165860" algn="just">
              <a:lnSpc>
                <a:spcPct val="115000"/>
              </a:lnSpc>
              <a:spcAft>
                <a:spcPts val="1000"/>
              </a:spcAft>
            </a:pPr>
            <a:r>
              <a:rPr lang="fr-BE" sz="1800" dirty="0">
                <a:effectLst/>
                <a:latin typeface="Arial Nova Cond Light" panose="020B0306020202020204" pitchFamily="34" charset="0"/>
                <a:ea typeface="Calibri" panose="020F0502020204030204" pitchFamily="34" charset="0"/>
                <a:cs typeface="Cambria" panose="02040503050406030204" pitchFamily="18" charset="0"/>
              </a:rPr>
              <a:t>Les visées transversales sont des compétences que l’enfant peut mettre en œuvre dans des situations diverses et non limitées aux disciplines scolaires. L’équipe éducative doit les développer chez l’enfant durant tout son parcours d’apprentissage.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R="1165860" algn="just">
              <a:lnSpc>
                <a:spcPct val="115000"/>
              </a:lnSpc>
              <a:spcAft>
                <a:spcPts val="1000"/>
              </a:spcAft>
            </a:pPr>
            <a:r>
              <a:rPr lang="fr-BE" sz="1800" dirty="0">
                <a:solidFill>
                  <a:srgbClr val="000000"/>
                </a:solidFill>
                <a:effectLst/>
                <a:latin typeface="Arial Nova Cond Light" panose="020B0306020202020204" pitchFamily="34" charset="0"/>
                <a:ea typeface="Calibri" panose="020F0502020204030204" pitchFamily="34" charset="0"/>
                <a:cs typeface="Cambria" panose="02040503050406030204" pitchFamily="18" charset="0"/>
              </a:rPr>
              <a:t>Ces visées transversales </a:t>
            </a:r>
            <a:r>
              <a:rPr lang="fr-BE" sz="1800" b="1" dirty="0">
                <a:solidFill>
                  <a:srgbClr val="000000"/>
                </a:solidFill>
                <a:effectLst/>
                <a:latin typeface="Arial Nova Cond Light" panose="020B0306020202020204" pitchFamily="34" charset="0"/>
                <a:ea typeface="Calibri" panose="020F0502020204030204" pitchFamily="34" charset="0"/>
                <a:cs typeface="Cambria" panose="02040503050406030204" pitchFamily="18" charset="0"/>
              </a:rPr>
              <a:t>doivent être maitrisées à l’issue du Tronc commun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re 1">
            <a:extLst>
              <a:ext uri="{FF2B5EF4-FFF2-40B4-BE49-F238E27FC236}">
                <a16:creationId xmlns:a16="http://schemas.microsoft.com/office/drawing/2014/main" id="{8A94366B-FD46-CF31-E1C4-E1B23C39B292}"/>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fr-FR" sz="2800" b="1">
                <a:latin typeface="Arial Nova Cond Light" panose="020B0306020202020204" pitchFamily="34" charset="0"/>
                <a:ea typeface="Tahoma" panose="020B0604030504040204" pitchFamily="34" charset="0"/>
                <a:cs typeface="Tahoma" panose="020B0604030504040204" pitchFamily="34" charset="0"/>
              </a:rPr>
              <a:t>1. Pour une bonne compréhension des documents de référence : référentiels et programmes</a:t>
            </a:r>
            <a:br>
              <a:rPr lang="fr-BE" sz="2800" b="1" i="1">
                <a:latin typeface="Cambria" panose="02040503050406030204" pitchFamily="18" charset="0"/>
                <a:ea typeface="Times New Roman" panose="02020603050405020304" pitchFamily="18" charset="0"/>
              </a:rPr>
            </a:br>
            <a:endParaRPr lang="fr-BE" sz="2800" dirty="0"/>
          </a:p>
        </p:txBody>
      </p:sp>
    </p:spTree>
    <p:extLst>
      <p:ext uri="{BB962C8B-B14F-4D97-AF65-F5344CB8AC3E}">
        <p14:creationId xmlns:p14="http://schemas.microsoft.com/office/powerpoint/2010/main" val="95291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 document&#10;&#10;Description générée automatiquement">
            <a:extLst>
              <a:ext uri="{FF2B5EF4-FFF2-40B4-BE49-F238E27FC236}">
                <a16:creationId xmlns:a16="http://schemas.microsoft.com/office/drawing/2014/main" id="{CB33D548-73FE-A0C0-D5D8-541BBE9A3D39}"/>
              </a:ext>
            </a:extLst>
          </p:cNvPr>
          <p:cNvPicPr>
            <a:picLocks noChangeAspect="1"/>
          </p:cNvPicPr>
          <p:nvPr/>
        </p:nvPicPr>
        <p:blipFill>
          <a:blip r:embed="rId2"/>
          <a:stretch>
            <a:fillRect/>
          </a:stretch>
        </p:blipFill>
        <p:spPr>
          <a:xfrm>
            <a:off x="509052" y="1159448"/>
            <a:ext cx="7215221" cy="3937524"/>
          </a:xfrm>
          <a:prstGeom prst="rect">
            <a:avLst/>
          </a:prstGeom>
        </p:spPr>
      </p:pic>
      <p:sp>
        <p:nvSpPr>
          <p:cNvPr id="4" name="ZoneTexte 3">
            <a:extLst>
              <a:ext uri="{FF2B5EF4-FFF2-40B4-BE49-F238E27FC236}">
                <a16:creationId xmlns:a16="http://schemas.microsoft.com/office/drawing/2014/main" id="{85B0860D-BA97-9B6E-A032-69EE77F1428C}"/>
              </a:ext>
            </a:extLst>
          </p:cNvPr>
          <p:cNvSpPr txBox="1"/>
          <p:nvPr/>
        </p:nvSpPr>
        <p:spPr>
          <a:xfrm>
            <a:off x="664745" y="332692"/>
            <a:ext cx="6093994" cy="369332"/>
          </a:xfrm>
          <a:prstGeom prst="rect">
            <a:avLst/>
          </a:prstGeom>
          <a:noFill/>
        </p:spPr>
        <p:txBody>
          <a:bodyPr wrap="square">
            <a:spAutoFit/>
          </a:bodyPr>
          <a:lstStyle/>
          <a:p>
            <a:r>
              <a:rPr lang="fr-BE" sz="1800" b="1" i="1" u="sng" dirty="0">
                <a:effectLst/>
                <a:latin typeface="Arial Nova Cond Light" panose="020B0306020202020204" pitchFamily="34" charset="0"/>
                <a:ea typeface="Calibri" panose="020F0502020204030204" pitchFamily="34" charset="0"/>
                <a:cs typeface="Cambria" panose="02040503050406030204" pitchFamily="18" charset="0"/>
              </a:rPr>
              <a:t>Pour le maternel : visées transversales des domaines 6 et 7</a:t>
            </a:r>
            <a:endParaRPr lang="fr-BE" dirty="0"/>
          </a:p>
        </p:txBody>
      </p:sp>
      <p:sp>
        <p:nvSpPr>
          <p:cNvPr id="5" name="Zone de texte 8">
            <a:extLst>
              <a:ext uri="{FF2B5EF4-FFF2-40B4-BE49-F238E27FC236}">
                <a16:creationId xmlns:a16="http://schemas.microsoft.com/office/drawing/2014/main" id="{56E32B6E-8D3C-FDCE-50D2-CDDC2DC9EC01}"/>
              </a:ext>
            </a:extLst>
          </p:cNvPr>
          <p:cNvSpPr txBox="1"/>
          <p:nvPr/>
        </p:nvSpPr>
        <p:spPr>
          <a:xfrm>
            <a:off x="8748796" y="998287"/>
            <a:ext cx="2178050" cy="34417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BE" sz="1100">
                <a:effectLst/>
                <a:latin typeface="Arial Nova Cond Light" panose="020B0306020202020204" pitchFamily="34" charset="0"/>
                <a:ea typeface="Calibri" panose="020F0502020204030204" pitchFamily="34" charset="0"/>
                <a:cs typeface="Cambria" panose="02040503050406030204" pitchFamily="18" charset="0"/>
              </a:rPr>
              <a:t>Il est essentiel de souligner que la priorité du référentiel a été mise sur le développement psychomoteur, intellectuel, artistique, social et affectif de l’élève. Il détaille les apprentissages visés en matière : </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marL="270510" indent="-228600" algn="l">
              <a:lnSpc>
                <a:spcPct val="115000"/>
              </a:lnSpc>
              <a:spcAft>
                <a:spcPts val="750"/>
              </a:spcAft>
            </a:pPr>
            <a:r>
              <a:rPr lang="fr-BE" sz="1000">
                <a:effectLst/>
                <a:latin typeface="Arial Nova Cond Light" panose="020B0306020202020204" pitchFamily="34" charset="0"/>
                <a:ea typeface="Calibri" panose="020F0502020204030204" pitchFamily="34" charset="0"/>
                <a:cs typeface="AktivGroteskCorp-Regular"/>
              </a:rPr>
              <a:t>de développement de l’</a:t>
            </a:r>
            <a:r>
              <a:rPr lang="fr-BE" sz="1800" b="1">
                <a:effectLst/>
                <a:latin typeface="Arial Nova Cond Light" panose="020B0306020202020204" pitchFamily="34" charset="0"/>
                <a:ea typeface="Calibri" panose="020F0502020204030204" pitchFamily="34" charset="0"/>
                <a:cs typeface="AktivGroteskCorp-Regular"/>
              </a:rPr>
              <a:t>autonomie</a:t>
            </a:r>
            <a:r>
              <a:rPr lang="fr-BE" sz="1000">
                <a:effectLst/>
                <a:latin typeface="Arial Nova Cond Light" panose="020B0306020202020204" pitchFamily="34" charset="0"/>
                <a:ea typeface="Calibri" panose="020F0502020204030204" pitchFamily="34" charset="0"/>
                <a:cs typeface="AktivGroteskCorp-Regular"/>
              </a:rPr>
              <a:t>, de la créativité, de la pensée ;</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marL="270510" indent="-228600" algn="l">
              <a:lnSpc>
                <a:spcPct val="115000"/>
              </a:lnSpc>
              <a:spcAft>
                <a:spcPts val="750"/>
              </a:spcAft>
            </a:pPr>
            <a:r>
              <a:rPr lang="fr-BE" sz="1000">
                <a:effectLst/>
                <a:latin typeface="Arial Nova Cond Light" panose="020B0306020202020204" pitchFamily="34" charset="0"/>
                <a:ea typeface="Calibri" panose="020F0502020204030204" pitchFamily="34" charset="0"/>
                <a:cs typeface="AktivGroteskCorp-Regular"/>
              </a:rPr>
              <a:t>de maitrise de la langue et de la culture scolaires ;</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marL="270510" indent="-228600" algn="l">
              <a:lnSpc>
                <a:spcPct val="115000"/>
              </a:lnSpc>
              <a:spcAft>
                <a:spcPts val="750"/>
              </a:spcAft>
            </a:pPr>
            <a:r>
              <a:rPr lang="fr-BE" sz="1000">
                <a:effectLst/>
                <a:latin typeface="Arial Nova Cond Light" panose="020B0306020202020204" pitchFamily="34" charset="0"/>
                <a:ea typeface="Calibri" panose="020F0502020204030204" pitchFamily="34" charset="0"/>
                <a:cs typeface="AktivGroteskCorp-Regular"/>
              </a:rPr>
              <a:t>d’approche de la lecture et de différentes initiations artistiques ;</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marL="270510" indent="-228600" algn="l">
              <a:lnSpc>
                <a:spcPct val="115000"/>
              </a:lnSpc>
              <a:spcAft>
                <a:spcPts val="750"/>
              </a:spcAft>
            </a:pPr>
            <a:r>
              <a:rPr lang="fr-BE" sz="1000">
                <a:effectLst/>
                <a:latin typeface="Arial Nova Cond Light" panose="020B0306020202020204" pitchFamily="34" charset="0"/>
                <a:ea typeface="Calibri" panose="020F0502020204030204" pitchFamily="34" charset="0"/>
                <a:cs typeface="AktivGroteskCorp-Regular"/>
              </a:rPr>
              <a:t>des premiers d’outils d’expérimentation, de structuration, de catégorisation et d’exploration du monde.</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marL="270510" algn="l">
              <a:lnSpc>
                <a:spcPct val="115000"/>
              </a:lnSpc>
              <a:spcAft>
                <a:spcPts val="1000"/>
              </a:spcAft>
            </a:pPr>
            <a:r>
              <a:rPr lang="fr-BE" sz="1000">
                <a:effectLst/>
                <a:latin typeface="Arial Nova Cond Light" panose="020B0306020202020204" pitchFamily="34" charset="0"/>
                <a:ea typeface="Calibri" panose="020F0502020204030204" pitchFamily="34" charset="0"/>
                <a:cs typeface="AktivGroteskCorp-Regular"/>
              </a:rPr>
              <a:t>(Référentiel des compétences initiales, p. 15)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6650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ZoneTexte 2">
            <a:extLst>
              <a:ext uri="{FF2B5EF4-FFF2-40B4-BE49-F238E27FC236}">
                <a16:creationId xmlns:a16="http://schemas.microsoft.com/office/drawing/2014/main" id="{788EB743-302E-2D12-5479-31E3B8862DD2}"/>
              </a:ext>
            </a:extLst>
          </p:cNvPr>
          <p:cNvSpPr txBox="1"/>
          <p:nvPr/>
        </p:nvSpPr>
        <p:spPr>
          <a:xfrm>
            <a:off x="1069848" y="4590661"/>
            <a:ext cx="10210862" cy="1065690"/>
          </a:xfrm>
          <a:prstGeom prst="rect">
            <a:avLst/>
          </a:prstGeom>
        </p:spPr>
        <p:txBody>
          <a:bodyPr vert="horz" lIns="91440" tIns="45720" rIns="91440" bIns="45720" rtlCol="0" anchor="b">
            <a:normAutofit/>
          </a:bodyPr>
          <a:lstStyle/>
          <a:p>
            <a:pPr defTabSz="914400">
              <a:lnSpc>
                <a:spcPct val="90000"/>
              </a:lnSpc>
              <a:spcBef>
                <a:spcPct val="0"/>
              </a:spcBef>
              <a:spcAft>
                <a:spcPts val="1000"/>
              </a:spcAft>
            </a:pPr>
            <a:r>
              <a:rPr lang="en-US" sz="3200" b="1" i="1" u="sng" spc="-100">
                <a:solidFill>
                  <a:srgbClr val="FFFFFF"/>
                </a:solidFill>
                <a:effectLst/>
                <a:latin typeface="+mj-lt"/>
                <a:ea typeface="+mj-ea"/>
                <a:cs typeface="+mj-cs"/>
              </a:rPr>
              <a:t>Pour le primaire : visées transversales des domaines 6, 7 et 8</a:t>
            </a:r>
            <a:endParaRPr lang="en-US" sz="3200" spc="-100">
              <a:solidFill>
                <a:srgbClr val="FFFFFF"/>
              </a:solidFill>
              <a:effectLst/>
              <a:latin typeface="+mj-lt"/>
              <a:ea typeface="+mj-ea"/>
              <a:cs typeface="+mj-cs"/>
            </a:endParaRPr>
          </a:p>
        </p:txBody>
      </p:sp>
      <p:pic>
        <p:nvPicPr>
          <p:cNvPr id="4" name="Image 3" descr="Une image contenant texte, capture d’écran, Police&#10;&#10;Description générée automatiquement">
            <a:extLst>
              <a:ext uri="{FF2B5EF4-FFF2-40B4-BE49-F238E27FC236}">
                <a16:creationId xmlns:a16="http://schemas.microsoft.com/office/drawing/2014/main" id="{2E4548E7-9CD1-BF9A-884E-D6F234E1E596}"/>
              </a:ext>
            </a:extLst>
          </p:cNvPr>
          <p:cNvPicPr>
            <a:picLocks noChangeAspect="1"/>
          </p:cNvPicPr>
          <p:nvPr/>
        </p:nvPicPr>
        <p:blipFill>
          <a:blip r:embed="rId2"/>
          <a:stretch>
            <a:fillRect/>
          </a:stretch>
        </p:blipFill>
        <p:spPr>
          <a:xfrm>
            <a:off x="1069847" y="787054"/>
            <a:ext cx="10637520" cy="2951910"/>
          </a:xfrm>
          <a:prstGeom prst="rect">
            <a:avLst/>
          </a:prstGeom>
        </p:spPr>
      </p:pic>
    </p:spTree>
    <p:extLst>
      <p:ext uri="{BB962C8B-B14F-4D97-AF65-F5344CB8AC3E}">
        <p14:creationId xmlns:p14="http://schemas.microsoft.com/office/powerpoint/2010/main" val="281632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Appareils électroniques, capture d’écran, Police&#10;&#10;Description générée automatiquement">
            <a:extLst>
              <a:ext uri="{FF2B5EF4-FFF2-40B4-BE49-F238E27FC236}">
                <a16:creationId xmlns:a16="http://schemas.microsoft.com/office/drawing/2014/main" id="{E5EA15EE-93DF-00D7-3059-D75269E0FC50}"/>
              </a:ext>
            </a:extLst>
          </p:cNvPr>
          <p:cNvPicPr>
            <a:picLocks noChangeAspect="1"/>
          </p:cNvPicPr>
          <p:nvPr/>
        </p:nvPicPr>
        <p:blipFill rotWithShape="1">
          <a:blip r:embed="rId2"/>
          <a:srcRect t="1604"/>
          <a:stretch/>
        </p:blipFill>
        <p:spPr bwMode="auto">
          <a:xfrm>
            <a:off x="3703202" y="213769"/>
            <a:ext cx="6354189" cy="6331410"/>
          </a:xfrm>
          <a:prstGeom prst="rect">
            <a:avLst/>
          </a:prstGeom>
          <a:extLst>
            <a:ext uri="{53640926-AAD7-44D8-BBD7-CCE9431645EC}">
              <a14:shadowObscured xmlns:a14="http://schemas.microsoft.com/office/drawing/2010/main"/>
            </a:ext>
          </a:extLst>
        </p:spPr>
      </p:pic>
      <p:pic>
        <p:nvPicPr>
          <p:cNvPr id="3" name="Image 2" descr="Une image contenant texte, capture d’écran, Police, Marque&#10;&#10;Description générée automatiquement">
            <a:extLst>
              <a:ext uri="{FF2B5EF4-FFF2-40B4-BE49-F238E27FC236}">
                <a16:creationId xmlns:a16="http://schemas.microsoft.com/office/drawing/2014/main" id="{F9AEDA24-0256-E01B-403E-65B1FFB26DCE}"/>
              </a:ext>
            </a:extLst>
          </p:cNvPr>
          <p:cNvPicPr>
            <a:picLocks noChangeAspect="1"/>
          </p:cNvPicPr>
          <p:nvPr/>
        </p:nvPicPr>
        <p:blipFill>
          <a:blip r:embed="rId3"/>
          <a:stretch>
            <a:fillRect/>
          </a:stretch>
        </p:blipFill>
        <p:spPr>
          <a:xfrm>
            <a:off x="819317" y="458470"/>
            <a:ext cx="1623094" cy="2391276"/>
          </a:xfrm>
          <a:prstGeom prst="rect">
            <a:avLst/>
          </a:prstGeom>
        </p:spPr>
      </p:pic>
    </p:spTree>
    <p:extLst>
      <p:ext uri="{BB962C8B-B14F-4D97-AF65-F5344CB8AC3E}">
        <p14:creationId xmlns:p14="http://schemas.microsoft.com/office/powerpoint/2010/main" val="409157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88574-DC1F-64A9-BABC-5735137CAE6B}"/>
              </a:ext>
            </a:extLst>
          </p:cNvPr>
          <p:cNvSpPr>
            <a:spLocks noGrp="1"/>
          </p:cNvSpPr>
          <p:nvPr>
            <p:ph type="title"/>
          </p:nvPr>
        </p:nvSpPr>
        <p:spPr/>
        <p:txBody>
          <a:bodyPr/>
          <a:lstStyle/>
          <a:p>
            <a:r>
              <a:rPr lang="fr-FR" sz="2800" b="1" i="0" dirty="0">
                <a:effectLst/>
                <a:latin typeface="Arial Nova Cond Light" panose="020B0306020202020204" pitchFamily="34" charset="0"/>
                <a:ea typeface="Tahoma" panose="020B0604030504040204" pitchFamily="34" charset="0"/>
                <a:cs typeface="Tahoma" panose="020B0604030504040204" pitchFamily="34" charset="0"/>
              </a:rPr>
              <a:t>2. Des référentiels vers les programmes pour découvrir des pistes méthodologiques</a:t>
            </a:r>
            <a:br>
              <a:rPr lang="fr-BE" sz="1800" b="1" i="1" dirty="0">
                <a:effectLst/>
                <a:latin typeface="Cambria" panose="02040503050406030204" pitchFamily="18" charset="0"/>
                <a:ea typeface="Times New Roman" panose="02020603050405020304" pitchFamily="18" charset="0"/>
              </a:rPr>
            </a:br>
            <a:endParaRPr lang="fr-BE" dirty="0"/>
          </a:p>
        </p:txBody>
      </p:sp>
      <p:sp>
        <p:nvSpPr>
          <p:cNvPr id="3" name="Espace réservé du contenu 2">
            <a:extLst>
              <a:ext uri="{FF2B5EF4-FFF2-40B4-BE49-F238E27FC236}">
                <a16:creationId xmlns:a16="http://schemas.microsoft.com/office/drawing/2014/main" id="{1BC58DAB-5EFC-F0FE-A378-432A3AD58698}"/>
              </a:ext>
            </a:extLst>
          </p:cNvPr>
          <p:cNvSpPr>
            <a:spLocks noGrp="1"/>
          </p:cNvSpPr>
          <p:nvPr>
            <p:ph idx="1"/>
          </p:nvPr>
        </p:nvSpPr>
        <p:spPr/>
        <p:txBody>
          <a:bodyPr/>
          <a:lstStyle/>
          <a:p>
            <a:pPr marL="0" indent="0">
              <a:lnSpc>
                <a:spcPct val="115000"/>
              </a:lnSpc>
              <a:spcAft>
                <a:spcPts val="1000"/>
              </a:spcAft>
              <a:buNone/>
            </a:pPr>
            <a:r>
              <a:rPr lang="fr-BE" sz="1800" b="1" u="dotted" dirty="0">
                <a:effectLst/>
                <a:latin typeface="Arial Nova Cond Light" panose="020B0306020202020204" pitchFamily="34" charset="0"/>
                <a:ea typeface="Tahoma" panose="020B0604030504040204" pitchFamily="34" charset="0"/>
                <a:cs typeface="Tahoma" panose="020B0604030504040204" pitchFamily="34" charset="0"/>
              </a:rPr>
              <a:t>2,1 Visées transversales dans les programmes du maternel et du primaire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BE" sz="1800" dirty="0">
                <a:effectLst/>
                <a:latin typeface="Arial Nova Cond Light" panose="020B0306020202020204" pitchFamily="34" charset="0"/>
                <a:ea typeface="Calibri" panose="020F0502020204030204" pitchFamily="34" charset="0"/>
                <a:cs typeface="Cambria" panose="02040503050406030204" pitchFamily="18" charset="0"/>
              </a:rPr>
              <a:t>Certaines des visées transversales peuvent donc contribuer à la </a:t>
            </a:r>
            <a:r>
              <a:rPr lang="fr-BE" sz="1800" u="sng" dirty="0">
                <a:effectLst/>
                <a:latin typeface="Arial Nova Cond Light" panose="020B0306020202020204" pitchFamily="34" charset="0"/>
                <a:ea typeface="Calibri" panose="020F0502020204030204" pitchFamily="34" charset="0"/>
                <a:cs typeface="Cambria" panose="02040503050406030204" pitchFamily="18" charset="0"/>
              </a:rPr>
              <a:t>construction d’un climat propice à l’apprentissage</a:t>
            </a:r>
            <a:r>
              <a:rPr lang="fr-BE" sz="1800" dirty="0">
                <a:effectLst/>
                <a:latin typeface="Arial Nova Cond Light" panose="020B0306020202020204" pitchFamily="34" charset="0"/>
                <a:ea typeface="Calibri" panose="020F0502020204030204" pitchFamily="34" charset="0"/>
                <a:cs typeface="Cambria" panose="02040503050406030204" pitchFamily="18" charset="0"/>
              </a:rPr>
              <a:t>, parcourons ensemble le tableau de vue d’ensemble à la page suivante.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br>
              <a:rPr lang="fr-BE" sz="1800" dirty="0">
                <a:effectLst/>
                <a:latin typeface="Arial Nova Cond Light" panose="020B0306020202020204" pitchFamily="34" charset="0"/>
                <a:ea typeface="Calibri" panose="020F0502020204030204" pitchFamily="34" charset="0"/>
                <a:cs typeface="Cambria" panose="02040503050406030204" pitchFamily="18" charset="0"/>
              </a:rPr>
            </a:br>
            <a:endParaRPr lang="fr-BE" dirty="0"/>
          </a:p>
        </p:txBody>
      </p:sp>
    </p:spTree>
    <p:extLst>
      <p:ext uri="{BB962C8B-B14F-4D97-AF65-F5344CB8AC3E}">
        <p14:creationId xmlns:p14="http://schemas.microsoft.com/office/powerpoint/2010/main" val="258567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A3EBC-EBCD-C172-C78A-9CD8A2209DA5}"/>
              </a:ext>
            </a:extLst>
          </p:cNvPr>
          <p:cNvSpPr>
            <a:spLocks noGrp="1"/>
          </p:cNvSpPr>
          <p:nvPr>
            <p:ph type="title"/>
          </p:nvPr>
        </p:nvSpPr>
        <p:spPr>
          <a:xfrm>
            <a:off x="252919" y="500853"/>
            <a:ext cx="2947482" cy="4601183"/>
          </a:xfrm>
        </p:spPr>
        <p:txBody>
          <a:bodyPr/>
          <a:lstStyle/>
          <a:p>
            <a:r>
              <a:rPr lang="fr-FR" sz="3600" b="1" i="0" dirty="0">
                <a:effectLst/>
                <a:latin typeface="Arial Nova Cond Light" panose="020B0306020202020204" pitchFamily="34" charset="0"/>
                <a:ea typeface="Tahoma" panose="020B0604030504040204" pitchFamily="34" charset="0"/>
                <a:cs typeface="Tahoma" panose="020B0604030504040204" pitchFamily="34" charset="0"/>
              </a:rPr>
              <a:t>2. Des référentiels vers les programmes pour découvrir des pistes méthodologiques</a:t>
            </a:r>
            <a:br>
              <a:rPr lang="fr-BE" sz="2400" b="1" i="1" dirty="0">
                <a:effectLst/>
                <a:latin typeface="Cambria" panose="02040503050406030204" pitchFamily="18" charset="0"/>
                <a:ea typeface="Times New Roman" panose="02020603050405020304" pitchFamily="18" charset="0"/>
              </a:rPr>
            </a:br>
            <a:endParaRPr lang="fr-BE" dirty="0"/>
          </a:p>
        </p:txBody>
      </p:sp>
      <p:sp>
        <p:nvSpPr>
          <p:cNvPr id="3" name="Espace réservé du contenu 2">
            <a:extLst>
              <a:ext uri="{FF2B5EF4-FFF2-40B4-BE49-F238E27FC236}">
                <a16:creationId xmlns:a16="http://schemas.microsoft.com/office/drawing/2014/main" id="{0CC6B1F3-4DE2-EC07-E9F7-9E9B7A708CA1}"/>
              </a:ext>
            </a:extLst>
          </p:cNvPr>
          <p:cNvSpPr>
            <a:spLocks noGrp="1"/>
          </p:cNvSpPr>
          <p:nvPr>
            <p:ph idx="1"/>
          </p:nvPr>
        </p:nvSpPr>
        <p:spPr>
          <a:xfrm>
            <a:off x="3643800" y="500853"/>
            <a:ext cx="7315200" cy="1590334"/>
          </a:xfrm>
        </p:spPr>
        <p:txBody>
          <a:bodyPr/>
          <a:lstStyle/>
          <a:p>
            <a:pPr marL="0" indent="0">
              <a:buNone/>
            </a:pPr>
            <a:r>
              <a:rPr lang="fr-BE" sz="2400" b="1" u="dotted" dirty="0">
                <a:solidFill>
                  <a:schemeClr val="tx1"/>
                </a:solidFill>
                <a:effectLst/>
                <a:latin typeface="Arial Nova Cond Light" panose="020B0306020202020204" pitchFamily="34" charset="0"/>
                <a:ea typeface="Tahoma" panose="020B0604030504040204" pitchFamily="34" charset="0"/>
              </a:rPr>
              <a:t>2.2. Des compétences à développer au service du climat de classe</a:t>
            </a:r>
            <a:endParaRPr lang="fr-BE" sz="2400" b="1" dirty="0">
              <a:solidFill>
                <a:schemeClr val="tx1"/>
              </a:solidFill>
              <a:effectLst/>
              <a:latin typeface="Tahoma" panose="020B0604030504040204" pitchFamily="34" charset="0"/>
              <a:ea typeface="Times New Roman" panose="02020603050405020304" pitchFamily="18" charset="0"/>
            </a:endParaRPr>
          </a:p>
          <a:p>
            <a:pPr marL="0" indent="0">
              <a:buNone/>
            </a:pPr>
            <a:endParaRPr lang="fr-BE" dirty="0"/>
          </a:p>
        </p:txBody>
      </p:sp>
      <p:sp>
        <p:nvSpPr>
          <p:cNvPr id="4" name="Espace réservé du contenu 2">
            <a:extLst>
              <a:ext uri="{FF2B5EF4-FFF2-40B4-BE49-F238E27FC236}">
                <a16:creationId xmlns:a16="http://schemas.microsoft.com/office/drawing/2014/main" id="{F86B48A2-07CA-F77A-7E54-C1AB1BFAA0E7}"/>
              </a:ext>
            </a:extLst>
          </p:cNvPr>
          <p:cNvSpPr txBox="1">
            <a:spLocks/>
          </p:cNvSpPr>
          <p:nvPr/>
        </p:nvSpPr>
        <p:spPr>
          <a:xfrm>
            <a:off x="3869268" y="1878716"/>
            <a:ext cx="7315200" cy="2365229"/>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fr-FR" sz="2400" dirty="0"/>
          </a:p>
          <a:p>
            <a:pPr marL="0" indent="0">
              <a:buFont typeface="Wingdings 2" pitchFamily="18" charset="2"/>
              <a:buNone/>
            </a:pPr>
            <a:r>
              <a:rPr lang="fr-FR" sz="2800" dirty="0"/>
              <a:t>D’après vous, où pourriez-vous trouver les compétences à développer pour construire un climat de classe propice aux apprentissages dans le programme ? </a:t>
            </a:r>
          </a:p>
          <a:p>
            <a:endParaRPr lang="fr-BE" dirty="0"/>
          </a:p>
        </p:txBody>
      </p:sp>
      <p:pic>
        <p:nvPicPr>
          <p:cNvPr id="5" name="Picture 2" descr="Voir les détails de l’image associée. Hombre Pensativo De La Historieta Ilustración del Vector - Ilustración ...">
            <a:extLst>
              <a:ext uri="{FF2B5EF4-FFF2-40B4-BE49-F238E27FC236}">
                <a16:creationId xmlns:a16="http://schemas.microsoft.com/office/drawing/2014/main" id="{F56B2A19-67A8-0A6C-EA00-C208EEBED6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30" r="12590" b="13508"/>
          <a:stretch/>
        </p:blipFill>
        <p:spPr bwMode="auto">
          <a:xfrm>
            <a:off x="998192" y="4114345"/>
            <a:ext cx="1456935" cy="2242802"/>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contenu 2">
            <a:extLst>
              <a:ext uri="{FF2B5EF4-FFF2-40B4-BE49-F238E27FC236}">
                <a16:creationId xmlns:a16="http://schemas.microsoft.com/office/drawing/2014/main" id="{525CA601-1800-F675-6B8B-98EF3FEA2F2C}"/>
              </a:ext>
            </a:extLst>
          </p:cNvPr>
          <p:cNvSpPr txBox="1">
            <a:spLocks/>
          </p:cNvSpPr>
          <p:nvPr/>
        </p:nvSpPr>
        <p:spPr>
          <a:xfrm>
            <a:off x="5326203" y="4384110"/>
            <a:ext cx="5969346" cy="1874470"/>
          </a:xfrm>
          <a:prstGeom prst="rect">
            <a:avLst/>
          </a:prstGeom>
        </p:spPr>
        <p:txBody>
          <a:bodyPr vert="horz" lIns="91440" tIns="45720" rIns="91440" bIns="45720" rtlCol="0" anchor="ctr">
            <a:normAutofit fontScale="9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endParaRPr lang="fr-BE" sz="2400" b="1" dirty="0">
              <a:solidFill>
                <a:schemeClr val="tx2"/>
              </a:solidFill>
            </a:endParaRPr>
          </a:p>
          <a:p>
            <a:pPr marL="0" indent="0">
              <a:buFont typeface="Wingdings 2" pitchFamily="18" charset="2"/>
              <a:buNone/>
            </a:pPr>
            <a:endParaRPr lang="fr-BE" sz="2400" b="1" dirty="0">
              <a:solidFill>
                <a:schemeClr val="tx2"/>
              </a:solidFill>
            </a:endParaRPr>
          </a:p>
          <a:p>
            <a:pPr marL="0" indent="0">
              <a:buFont typeface="Wingdings 2" pitchFamily="18" charset="2"/>
              <a:buNone/>
            </a:pPr>
            <a:r>
              <a:rPr lang="fr-BE" sz="2400" b="1" dirty="0">
                <a:solidFill>
                  <a:schemeClr val="tx2"/>
                </a:solidFill>
                <a:sym typeface="Wingdings" panose="05000000000000000000" pitchFamily="2" charset="2"/>
              </a:rPr>
              <a:t> Dans le volume 1: les visées transversales</a:t>
            </a:r>
            <a:endParaRPr lang="fr-BE" sz="2400" b="1" dirty="0">
              <a:solidFill>
                <a:schemeClr val="tx2"/>
              </a:solidFill>
            </a:endParaRPr>
          </a:p>
          <a:p>
            <a:pPr marL="0" indent="0">
              <a:buFont typeface="Wingdings 2" pitchFamily="18" charset="2"/>
              <a:buNone/>
            </a:pPr>
            <a:r>
              <a:rPr lang="fr-BE" sz="2400" b="1" dirty="0">
                <a:solidFill>
                  <a:schemeClr val="tx2"/>
                </a:solidFill>
              </a:rPr>
              <a:t>But : </a:t>
            </a:r>
            <a:r>
              <a:rPr lang="fr-FR" sz="2400" b="1" dirty="0">
                <a:solidFill>
                  <a:schemeClr val="tx2"/>
                </a:solidFill>
              </a:rPr>
              <a:t>une autonomie croissante d’apprentissage des élèves</a:t>
            </a:r>
            <a:endParaRPr lang="fr-FR" sz="2800" dirty="0">
              <a:solidFill>
                <a:schemeClr val="tx2"/>
              </a:solidFill>
            </a:endParaRPr>
          </a:p>
          <a:p>
            <a:endParaRPr lang="fr-BE" dirty="0">
              <a:solidFill>
                <a:schemeClr val="tx2"/>
              </a:solidFill>
            </a:endParaRPr>
          </a:p>
        </p:txBody>
      </p:sp>
    </p:spTree>
    <p:extLst>
      <p:ext uri="{BB962C8B-B14F-4D97-AF65-F5344CB8AC3E}">
        <p14:creationId xmlns:p14="http://schemas.microsoft.com/office/powerpoint/2010/main" val="65991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 droite 4">
            <a:extLst>
              <a:ext uri="{FF2B5EF4-FFF2-40B4-BE49-F238E27FC236}">
                <a16:creationId xmlns:a16="http://schemas.microsoft.com/office/drawing/2014/main" id="{A3ACF90E-322A-5F04-6CB2-41E47C6EDD5C}"/>
              </a:ext>
            </a:extLst>
          </p:cNvPr>
          <p:cNvSpPr/>
          <p:nvPr/>
        </p:nvSpPr>
        <p:spPr>
          <a:xfrm>
            <a:off x="8563358" y="2366950"/>
            <a:ext cx="1357389" cy="6705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DED45237-C9FC-087F-03E8-02B35E273860}"/>
              </a:ext>
            </a:extLst>
          </p:cNvPr>
          <p:cNvPicPr>
            <a:picLocks noChangeAspect="1"/>
          </p:cNvPicPr>
          <p:nvPr/>
        </p:nvPicPr>
        <p:blipFill>
          <a:blip r:embed="rId2"/>
          <a:stretch>
            <a:fillRect/>
          </a:stretch>
        </p:blipFill>
        <p:spPr>
          <a:xfrm>
            <a:off x="2680930" y="349172"/>
            <a:ext cx="5604388" cy="3252547"/>
          </a:xfrm>
          <a:custGeom>
            <a:avLst/>
            <a:gdLst>
              <a:gd name="connsiteX0" fmla="*/ 0 w 5604388"/>
              <a:gd name="connsiteY0" fmla="*/ 0 h 3252547"/>
              <a:gd name="connsiteX1" fmla="*/ 678754 w 5604388"/>
              <a:gd name="connsiteY1" fmla="*/ 0 h 3252547"/>
              <a:gd name="connsiteX2" fmla="*/ 1357507 w 5604388"/>
              <a:gd name="connsiteY2" fmla="*/ 0 h 3252547"/>
              <a:gd name="connsiteX3" fmla="*/ 2092305 w 5604388"/>
              <a:gd name="connsiteY3" fmla="*/ 0 h 3252547"/>
              <a:gd name="connsiteX4" fmla="*/ 2602927 w 5604388"/>
              <a:gd name="connsiteY4" fmla="*/ 0 h 3252547"/>
              <a:gd name="connsiteX5" fmla="*/ 3281681 w 5604388"/>
              <a:gd name="connsiteY5" fmla="*/ 0 h 3252547"/>
              <a:gd name="connsiteX6" fmla="*/ 3848346 w 5604388"/>
              <a:gd name="connsiteY6" fmla="*/ 0 h 3252547"/>
              <a:gd name="connsiteX7" fmla="*/ 4302925 w 5604388"/>
              <a:gd name="connsiteY7" fmla="*/ 0 h 3252547"/>
              <a:gd name="connsiteX8" fmla="*/ 4925634 w 5604388"/>
              <a:gd name="connsiteY8" fmla="*/ 0 h 3252547"/>
              <a:gd name="connsiteX9" fmla="*/ 5604388 w 5604388"/>
              <a:gd name="connsiteY9" fmla="*/ 0 h 3252547"/>
              <a:gd name="connsiteX10" fmla="*/ 5604388 w 5604388"/>
              <a:gd name="connsiteY10" fmla="*/ 715560 h 3252547"/>
              <a:gd name="connsiteX11" fmla="*/ 5604388 w 5604388"/>
              <a:gd name="connsiteY11" fmla="*/ 1268493 h 3252547"/>
              <a:gd name="connsiteX12" fmla="*/ 5604388 w 5604388"/>
              <a:gd name="connsiteY12" fmla="*/ 1951528 h 3252547"/>
              <a:gd name="connsiteX13" fmla="*/ 5604388 w 5604388"/>
              <a:gd name="connsiteY13" fmla="*/ 2504461 h 3252547"/>
              <a:gd name="connsiteX14" fmla="*/ 5604388 w 5604388"/>
              <a:gd name="connsiteY14" fmla="*/ 3252547 h 3252547"/>
              <a:gd name="connsiteX15" fmla="*/ 5093766 w 5604388"/>
              <a:gd name="connsiteY15" fmla="*/ 3252547 h 3252547"/>
              <a:gd name="connsiteX16" fmla="*/ 4471056 w 5604388"/>
              <a:gd name="connsiteY16" fmla="*/ 3252547 h 3252547"/>
              <a:gd name="connsiteX17" fmla="*/ 3792303 w 5604388"/>
              <a:gd name="connsiteY17" fmla="*/ 3252547 h 3252547"/>
              <a:gd name="connsiteX18" fmla="*/ 3169593 w 5604388"/>
              <a:gd name="connsiteY18" fmla="*/ 3252547 h 3252547"/>
              <a:gd name="connsiteX19" fmla="*/ 2490839 w 5604388"/>
              <a:gd name="connsiteY19" fmla="*/ 3252547 h 3252547"/>
              <a:gd name="connsiteX20" fmla="*/ 1980217 w 5604388"/>
              <a:gd name="connsiteY20" fmla="*/ 3252547 h 3252547"/>
              <a:gd name="connsiteX21" fmla="*/ 1525639 w 5604388"/>
              <a:gd name="connsiteY21" fmla="*/ 3252547 h 3252547"/>
              <a:gd name="connsiteX22" fmla="*/ 846885 w 5604388"/>
              <a:gd name="connsiteY22" fmla="*/ 3252547 h 3252547"/>
              <a:gd name="connsiteX23" fmla="*/ 0 w 5604388"/>
              <a:gd name="connsiteY23" fmla="*/ 3252547 h 3252547"/>
              <a:gd name="connsiteX24" fmla="*/ 0 w 5604388"/>
              <a:gd name="connsiteY24" fmla="*/ 2536987 h 3252547"/>
              <a:gd name="connsiteX25" fmla="*/ 0 w 5604388"/>
              <a:gd name="connsiteY25" fmla="*/ 1984054 h 3252547"/>
              <a:gd name="connsiteX26" fmla="*/ 0 w 5604388"/>
              <a:gd name="connsiteY26" fmla="*/ 1333544 h 3252547"/>
              <a:gd name="connsiteX27" fmla="*/ 0 w 5604388"/>
              <a:gd name="connsiteY27" fmla="*/ 780611 h 3252547"/>
              <a:gd name="connsiteX28" fmla="*/ 0 w 5604388"/>
              <a:gd name="connsiteY28" fmla="*/ 0 h 325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4388" h="3252547" fill="none" extrusionOk="0">
                <a:moveTo>
                  <a:pt x="0" y="0"/>
                </a:moveTo>
                <a:cubicBezTo>
                  <a:pt x="234045" y="-11416"/>
                  <a:pt x="537169" y="-31840"/>
                  <a:pt x="678754" y="0"/>
                </a:cubicBezTo>
                <a:cubicBezTo>
                  <a:pt x="820339" y="31840"/>
                  <a:pt x="1069058" y="10677"/>
                  <a:pt x="1357507" y="0"/>
                </a:cubicBezTo>
                <a:cubicBezTo>
                  <a:pt x="1645956" y="-10677"/>
                  <a:pt x="1783740" y="2832"/>
                  <a:pt x="2092305" y="0"/>
                </a:cubicBezTo>
                <a:cubicBezTo>
                  <a:pt x="2400870" y="-2832"/>
                  <a:pt x="2383351" y="14464"/>
                  <a:pt x="2602927" y="0"/>
                </a:cubicBezTo>
                <a:cubicBezTo>
                  <a:pt x="2822503" y="-14464"/>
                  <a:pt x="2961711" y="23385"/>
                  <a:pt x="3281681" y="0"/>
                </a:cubicBezTo>
                <a:cubicBezTo>
                  <a:pt x="3601651" y="-23385"/>
                  <a:pt x="3649483" y="-6810"/>
                  <a:pt x="3848346" y="0"/>
                </a:cubicBezTo>
                <a:cubicBezTo>
                  <a:pt x="4047210" y="6810"/>
                  <a:pt x="4095663" y="12696"/>
                  <a:pt x="4302925" y="0"/>
                </a:cubicBezTo>
                <a:cubicBezTo>
                  <a:pt x="4510187" y="-12696"/>
                  <a:pt x="4701312" y="8243"/>
                  <a:pt x="4925634" y="0"/>
                </a:cubicBezTo>
                <a:cubicBezTo>
                  <a:pt x="5149956" y="-8243"/>
                  <a:pt x="5362719" y="-6353"/>
                  <a:pt x="5604388" y="0"/>
                </a:cubicBezTo>
                <a:cubicBezTo>
                  <a:pt x="5623917" y="208935"/>
                  <a:pt x="5588987" y="502907"/>
                  <a:pt x="5604388" y="715560"/>
                </a:cubicBezTo>
                <a:cubicBezTo>
                  <a:pt x="5619789" y="928213"/>
                  <a:pt x="5614774" y="1068340"/>
                  <a:pt x="5604388" y="1268493"/>
                </a:cubicBezTo>
                <a:cubicBezTo>
                  <a:pt x="5594002" y="1468646"/>
                  <a:pt x="5575827" y="1753628"/>
                  <a:pt x="5604388" y="1951528"/>
                </a:cubicBezTo>
                <a:cubicBezTo>
                  <a:pt x="5632949" y="2149429"/>
                  <a:pt x="5617141" y="2360434"/>
                  <a:pt x="5604388" y="2504461"/>
                </a:cubicBezTo>
                <a:cubicBezTo>
                  <a:pt x="5591635" y="2648488"/>
                  <a:pt x="5603766" y="3057428"/>
                  <a:pt x="5604388" y="3252547"/>
                </a:cubicBezTo>
                <a:cubicBezTo>
                  <a:pt x="5370276" y="3235397"/>
                  <a:pt x="5298752" y="3246120"/>
                  <a:pt x="5093766" y="3252547"/>
                </a:cubicBezTo>
                <a:cubicBezTo>
                  <a:pt x="4888780" y="3258974"/>
                  <a:pt x="4610521" y="3264748"/>
                  <a:pt x="4471056" y="3252547"/>
                </a:cubicBezTo>
                <a:cubicBezTo>
                  <a:pt x="4331591" y="3240347"/>
                  <a:pt x="3983265" y="3261706"/>
                  <a:pt x="3792303" y="3252547"/>
                </a:cubicBezTo>
                <a:cubicBezTo>
                  <a:pt x="3601341" y="3243388"/>
                  <a:pt x="3452984" y="3277863"/>
                  <a:pt x="3169593" y="3252547"/>
                </a:cubicBezTo>
                <a:cubicBezTo>
                  <a:pt x="2886202" y="3227232"/>
                  <a:pt x="2663922" y="3268778"/>
                  <a:pt x="2490839" y="3252547"/>
                </a:cubicBezTo>
                <a:cubicBezTo>
                  <a:pt x="2317756" y="3236316"/>
                  <a:pt x="2130778" y="3247937"/>
                  <a:pt x="1980217" y="3252547"/>
                </a:cubicBezTo>
                <a:cubicBezTo>
                  <a:pt x="1829656" y="3257157"/>
                  <a:pt x="1672499" y="3241419"/>
                  <a:pt x="1525639" y="3252547"/>
                </a:cubicBezTo>
                <a:cubicBezTo>
                  <a:pt x="1378779" y="3263675"/>
                  <a:pt x="1165244" y="3248861"/>
                  <a:pt x="846885" y="3252547"/>
                </a:cubicBezTo>
                <a:cubicBezTo>
                  <a:pt x="528526" y="3256233"/>
                  <a:pt x="354279" y="3250732"/>
                  <a:pt x="0" y="3252547"/>
                </a:cubicBezTo>
                <a:cubicBezTo>
                  <a:pt x="28862" y="3077087"/>
                  <a:pt x="35262" y="2881997"/>
                  <a:pt x="0" y="2536987"/>
                </a:cubicBezTo>
                <a:cubicBezTo>
                  <a:pt x="-35262" y="2191977"/>
                  <a:pt x="-14692" y="2258836"/>
                  <a:pt x="0" y="1984054"/>
                </a:cubicBezTo>
                <a:cubicBezTo>
                  <a:pt x="14692" y="1709272"/>
                  <a:pt x="22116" y="1500361"/>
                  <a:pt x="0" y="1333544"/>
                </a:cubicBezTo>
                <a:cubicBezTo>
                  <a:pt x="-22116" y="1166727"/>
                  <a:pt x="-8073" y="896327"/>
                  <a:pt x="0" y="780611"/>
                </a:cubicBezTo>
                <a:cubicBezTo>
                  <a:pt x="8073" y="664895"/>
                  <a:pt x="-7235" y="301064"/>
                  <a:pt x="0" y="0"/>
                </a:cubicBezTo>
                <a:close/>
              </a:path>
              <a:path w="5604388" h="3252547" stroke="0" extrusionOk="0">
                <a:moveTo>
                  <a:pt x="0" y="0"/>
                </a:moveTo>
                <a:cubicBezTo>
                  <a:pt x="268820" y="-27482"/>
                  <a:pt x="287716" y="-10449"/>
                  <a:pt x="566666" y="0"/>
                </a:cubicBezTo>
                <a:cubicBezTo>
                  <a:pt x="845616" y="10449"/>
                  <a:pt x="823198" y="-13410"/>
                  <a:pt x="1077288" y="0"/>
                </a:cubicBezTo>
                <a:cubicBezTo>
                  <a:pt x="1331378" y="13410"/>
                  <a:pt x="1413541" y="15592"/>
                  <a:pt x="1531866" y="0"/>
                </a:cubicBezTo>
                <a:cubicBezTo>
                  <a:pt x="1650191" y="-15592"/>
                  <a:pt x="1851565" y="-5426"/>
                  <a:pt x="2042488" y="0"/>
                </a:cubicBezTo>
                <a:cubicBezTo>
                  <a:pt x="2233411" y="5426"/>
                  <a:pt x="2403743" y="-7490"/>
                  <a:pt x="2721242" y="0"/>
                </a:cubicBezTo>
                <a:cubicBezTo>
                  <a:pt x="3038741" y="7490"/>
                  <a:pt x="3166443" y="-13292"/>
                  <a:pt x="3343952" y="0"/>
                </a:cubicBezTo>
                <a:cubicBezTo>
                  <a:pt x="3521461" y="13292"/>
                  <a:pt x="3666128" y="-6988"/>
                  <a:pt x="3798530" y="0"/>
                </a:cubicBezTo>
                <a:cubicBezTo>
                  <a:pt x="3930932" y="6988"/>
                  <a:pt x="4108709" y="-4597"/>
                  <a:pt x="4253108" y="0"/>
                </a:cubicBezTo>
                <a:cubicBezTo>
                  <a:pt x="4397507" y="4597"/>
                  <a:pt x="4548340" y="14992"/>
                  <a:pt x="4763730" y="0"/>
                </a:cubicBezTo>
                <a:cubicBezTo>
                  <a:pt x="4979120" y="-14992"/>
                  <a:pt x="5333330" y="24236"/>
                  <a:pt x="5604388" y="0"/>
                </a:cubicBezTo>
                <a:cubicBezTo>
                  <a:pt x="5576036" y="291193"/>
                  <a:pt x="5614707" y="476114"/>
                  <a:pt x="5604388" y="650509"/>
                </a:cubicBezTo>
                <a:cubicBezTo>
                  <a:pt x="5594069" y="824904"/>
                  <a:pt x="5622594" y="1042100"/>
                  <a:pt x="5604388" y="1333544"/>
                </a:cubicBezTo>
                <a:cubicBezTo>
                  <a:pt x="5586182" y="1624989"/>
                  <a:pt x="5602270" y="1724239"/>
                  <a:pt x="5604388" y="2016579"/>
                </a:cubicBezTo>
                <a:cubicBezTo>
                  <a:pt x="5606506" y="2308919"/>
                  <a:pt x="5622520" y="2430367"/>
                  <a:pt x="5604388" y="2569512"/>
                </a:cubicBezTo>
                <a:cubicBezTo>
                  <a:pt x="5586256" y="2708657"/>
                  <a:pt x="5611367" y="3111230"/>
                  <a:pt x="5604388" y="3252547"/>
                </a:cubicBezTo>
                <a:cubicBezTo>
                  <a:pt x="5355034" y="3252305"/>
                  <a:pt x="5209785" y="3261311"/>
                  <a:pt x="5093766" y="3252547"/>
                </a:cubicBezTo>
                <a:cubicBezTo>
                  <a:pt x="4977747" y="3243783"/>
                  <a:pt x="4828105" y="3247368"/>
                  <a:pt x="4583144" y="3252547"/>
                </a:cubicBezTo>
                <a:cubicBezTo>
                  <a:pt x="4338183" y="3257726"/>
                  <a:pt x="4157010" y="3218850"/>
                  <a:pt x="3848346" y="3252547"/>
                </a:cubicBezTo>
                <a:cubicBezTo>
                  <a:pt x="3539682" y="3286244"/>
                  <a:pt x="3568604" y="3231124"/>
                  <a:pt x="3337724" y="3252547"/>
                </a:cubicBezTo>
                <a:cubicBezTo>
                  <a:pt x="3106844" y="3273970"/>
                  <a:pt x="2910200" y="3247915"/>
                  <a:pt x="2771059" y="3252547"/>
                </a:cubicBezTo>
                <a:cubicBezTo>
                  <a:pt x="2631918" y="3257179"/>
                  <a:pt x="2514691" y="3256109"/>
                  <a:pt x="2260436" y="3252547"/>
                </a:cubicBezTo>
                <a:cubicBezTo>
                  <a:pt x="2006181" y="3248985"/>
                  <a:pt x="1873258" y="3252258"/>
                  <a:pt x="1525639" y="3252547"/>
                </a:cubicBezTo>
                <a:cubicBezTo>
                  <a:pt x="1178020" y="3252836"/>
                  <a:pt x="1174804" y="3228539"/>
                  <a:pt x="958973" y="3252547"/>
                </a:cubicBezTo>
                <a:cubicBezTo>
                  <a:pt x="743142" y="3276555"/>
                  <a:pt x="344207" y="3279685"/>
                  <a:pt x="0" y="3252547"/>
                </a:cubicBezTo>
                <a:cubicBezTo>
                  <a:pt x="-12357" y="3027165"/>
                  <a:pt x="-1832" y="2789228"/>
                  <a:pt x="0" y="2667089"/>
                </a:cubicBezTo>
                <a:cubicBezTo>
                  <a:pt x="1832" y="2544950"/>
                  <a:pt x="32919" y="2252221"/>
                  <a:pt x="0" y="1984054"/>
                </a:cubicBezTo>
                <a:cubicBezTo>
                  <a:pt x="-32919" y="1715887"/>
                  <a:pt x="-12536" y="1556885"/>
                  <a:pt x="0" y="1398595"/>
                </a:cubicBezTo>
                <a:cubicBezTo>
                  <a:pt x="12536" y="1240305"/>
                  <a:pt x="29977" y="1027403"/>
                  <a:pt x="0" y="715560"/>
                </a:cubicBezTo>
                <a:cubicBezTo>
                  <a:pt x="-29977" y="403717"/>
                  <a:pt x="8831" y="226522"/>
                  <a:pt x="0" y="0"/>
                </a:cubicBezTo>
                <a:close/>
              </a:path>
            </a:pathLst>
          </a:custGeom>
          <a:ln w="38100">
            <a:solidFill>
              <a:srgbClr val="F2A286"/>
            </a:solidFill>
            <a:extLst>
              <a:ext uri="{C807C97D-BFC1-408E-A445-0C87EB9F89A2}">
                <ask:lineSketchStyleProps xmlns:ask="http://schemas.microsoft.com/office/drawing/2018/sketchyshapes" sd="2259666023">
                  <a:prstGeom prst="rect">
                    <a:avLst/>
                  </a:prstGeom>
                  <ask:type>
                    <ask:lineSketchFreehand/>
                  </ask:type>
                </ask:lineSketchStyleProps>
              </a:ext>
            </a:extLst>
          </a:ln>
        </p:spPr>
      </p:pic>
      <p:pic>
        <p:nvPicPr>
          <p:cNvPr id="9" name="Image 8">
            <a:extLst>
              <a:ext uri="{FF2B5EF4-FFF2-40B4-BE49-F238E27FC236}">
                <a16:creationId xmlns:a16="http://schemas.microsoft.com/office/drawing/2014/main" id="{C575F816-C862-ACD3-7AB7-E5BCB6BC0ED4}"/>
              </a:ext>
            </a:extLst>
          </p:cNvPr>
          <p:cNvPicPr>
            <a:picLocks noChangeAspect="1"/>
          </p:cNvPicPr>
          <p:nvPr/>
        </p:nvPicPr>
        <p:blipFill>
          <a:blip r:embed="rId3"/>
          <a:stretch>
            <a:fillRect/>
          </a:stretch>
        </p:blipFill>
        <p:spPr>
          <a:xfrm>
            <a:off x="186814" y="3962696"/>
            <a:ext cx="8347586" cy="2679987"/>
          </a:xfrm>
          <a:prstGeom prst="rect">
            <a:avLst/>
          </a:prstGeom>
        </p:spPr>
      </p:pic>
      <p:sp>
        <p:nvSpPr>
          <p:cNvPr id="10" name="Bulle narrative : rectangle 9">
            <a:extLst>
              <a:ext uri="{FF2B5EF4-FFF2-40B4-BE49-F238E27FC236}">
                <a16:creationId xmlns:a16="http://schemas.microsoft.com/office/drawing/2014/main" id="{80406740-8B4D-1B6E-2140-35A15CA820CE}"/>
              </a:ext>
            </a:extLst>
          </p:cNvPr>
          <p:cNvSpPr/>
          <p:nvPr/>
        </p:nvSpPr>
        <p:spPr>
          <a:xfrm>
            <a:off x="10198787" y="1288026"/>
            <a:ext cx="1403278" cy="2418735"/>
          </a:xfrm>
          <a:prstGeom prst="wedgeRectCallout">
            <a:avLst>
              <a:gd name="adj1" fmla="val -76185"/>
              <a:gd name="adj2" fmla="val 255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Journal de classe +</a:t>
            </a:r>
          </a:p>
          <a:p>
            <a:pPr algn="ctr"/>
            <a:r>
              <a:rPr lang="fr-BE" dirty="0"/>
              <a:t>Matérialiser le matériel</a:t>
            </a:r>
          </a:p>
        </p:txBody>
      </p:sp>
      <p:sp>
        <p:nvSpPr>
          <p:cNvPr id="11" name="Bulle narrative : rectangle 10">
            <a:extLst>
              <a:ext uri="{FF2B5EF4-FFF2-40B4-BE49-F238E27FC236}">
                <a16:creationId xmlns:a16="http://schemas.microsoft.com/office/drawing/2014/main" id="{2CFC9D27-418C-442E-D78A-8EBD78CAF0CD}"/>
              </a:ext>
            </a:extLst>
          </p:cNvPr>
          <p:cNvSpPr/>
          <p:nvPr/>
        </p:nvSpPr>
        <p:spPr>
          <a:xfrm>
            <a:off x="9301316" y="4709652"/>
            <a:ext cx="1632155" cy="1120877"/>
          </a:xfrm>
          <a:prstGeom prst="wedgeRectCallout">
            <a:avLst>
              <a:gd name="adj1" fmla="val -84086"/>
              <a:gd name="adj2" fmla="val 344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A télécharger dans le dossier chapitre 1 - LECHA</a:t>
            </a:r>
          </a:p>
        </p:txBody>
      </p:sp>
    </p:spTree>
    <p:extLst>
      <p:ext uri="{BB962C8B-B14F-4D97-AF65-F5344CB8AC3E}">
        <p14:creationId xmlns:p14="http://schemas.microsoft.com/office/powerpoint/2010/main" val="34009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74337-A5FF-4643-9FA9-A883EA6120E8}"/>
              </a:ext>
            </a:extLst>
          </p:cNvPr>
          <p:cNvSpPr>
            <a:spLocks noGrp="1"/>
          </p:cNvSpPr>
          <p:nvPr>
            <p:ph type="ctrTitle"/>
          </p:nvPr>
        </p:nvSpPr>
        <p:spPr/>
        <p:txBody>
          <a:bodyPr/>
          <a:lstStyle/>
          <a:p>
            <a:r>
              <a:rPr lang="fr-BE" dirty="0"/>
              <a:t>Les autonomies affectives et sociales</a:t>
            </a:r>
          </a:p>
        </p:txBody>
      </p:sp>
    </p:spTree>
    <p:extLst>
      <p:ext uri="{BB962C8B-B14F-4D97-AF65-F5344CB8AC3E}">
        <p14:creationId xmlns:p14="http://schemas.microsoft.com/office/powerpoint/2010/main" val="138197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1970" y="1613201"/>
            <a:ext cx="6598920" cy="2862322"/>
          </a:xfrm>
          <a:prstGeom prst="rect">
            <a:avLst/>
          </a:prstGeom>
          <a:solidFill>
            <a:schemeClr val="bg1"/>
          </a:solidFill>
          <a:ln>
            <a:solidFill>
              <a:schemeClr val="tx1"/>
            </a:solidFill>
          </a:ln>
        </p:spPr>
        <p:txBody>
          <a:bodyPr wrap="square">
            <a:spAutoFit/>
          </a:bodyPr>
          <a:lstStyle/>
          <a:p>
            <a:pPr>
              <a:spcAft>
                <a:spcPts val="0"/>
              </a:spcAft>
            </a:pPr>
            <a:r>
              <a:rPr lang="fr-FR" b="1" dirty="0">
                <a:solidFill>
                  <a:srgbClr val="000000"/>
                </a:solidFill>
                <a:ea typeface="Calibri" panose="020F0502020204030204" pitchFamily="34" charset="0"/>
                <a:cs typeface="Times New Roman" panose="02020603050405020304" pitchFamily="18" charset="0"/>
              </a:rPr>
              <a:t>Une conscience de soi et de l’autre</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Confiance en soi, expression des besoins, des goûts, des projets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droits et devoirs</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règles de civilité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comportement, opinions personnelles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relations humaines (bienveillance, respect)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égalité des genres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empathie, régulation des émotions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coopération, contestation, négociation, décision ;</a:t>
            </a:r>
            <a:endParaRPr lang="fr-BE" dirty="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projets, initiatives, stratégie collective</a:t>
            </a:r>
            <a:endParaRPr lang="fr-BE" dirty="0">
              <a:ea typeface="Calibri" panose="020F0502020204030204" pitchFamily="34" charset="0"/>
              <a:cs typeface="Times New Roman" panose="02020603050405020304" pitchFamily="18" charset="0"/>
            </a:endParaRPr>
          </a:p>
        </p:txBody>
      </p:sp>
      <p:sp>
        <p:nvSpPr>
          <p:cNvPr id="7" name="Rectangle 6"/>
          <p:cNvSpPr/>
          <p:nvPr/>
        </p:nvSpPr>
        <p:spPr>
          <a:xfrm>
            <a:off x="521970" y="4701481"/>
            <a:ext cx="6598920" cy="1477328"/>
          </a:xfrm>
          <a:prstGeom prst="rect">
            <a:avLst/>
          </a:prstGeom>
          <a:solidFill>
            <a:schemeClr val="bg1"/>
          </a:solidFill>
          <a:ln>
            <a:solidFill>
              <a:schemeClr val="tx1"/>
            </a:solidFill>
          </a:ln>
        </p:spPr>
        <p:txBody>
          <a:bodyPr wrap="square">
            <a:spAutoFit/>
          </a:bodyPr>
          <a:lstStyle/>
          <a:p>
            <a:pPr>
              <a:spcAft>
                <a:spcPts val="0"/>
              </a:spcAft>
            </a:pPr>
            <a:r>
              <a:rPr lang="fr-FR" b="1" dirty="0">
                <a:solidFill>
                  <a:srgbClr val="000000"/>
                </a:solidFill>
                <a:ea typeface="Calibri" panose="020F0502020204030204" pitchFamily="34" charset="0"/>
                <a:cs typeface="Times New Roman" panose="02020603050405020304" pitchFamily="18" charset="0"/>
              </a:rPr>
              <a:t>Une conscience du temps et de l’espace (limites et possibilités)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Référence au passé, projection dans l’avenir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Son environnement, la réalité encadrante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Anticipation, organisation et planification</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Résistance à l’immédiateté.</a:t>
            </a:r>
            <a:endParaRPr lang="fr-BE" dirty="0">
              <a:ea typeface="Calibri" panose="020F0502020204030204" pitchFamily="34" charset="0"/>
              <a:cs typeface="Times New Roman" panose="02020603050405020304" pitchFamily="18" charset="0"/>
            </a:endParaRPr>
          </a:p>
        </p:txBody>
      </p:sp>
      <p:sp>
        <p:nvSpPr>
          <p:cNvPr id="8" name="Rectangle 7"/>
          <p:cNvSpPr/>
          <p:nvPr/>
        </p:nvSpPr>
        <p:spPr>
          <a:xfrm>
            <a:off x="7305592" y="1613201"/>
            <a:ext cx="4462338" cy="1477328"/>
          </a:xfrm>
          <a:prstGeom prst="rect">
            <a:avLst/>
          </a:prstGeom>
          <a:solidFill>
            <a:schemeClr val="bg1"/>
          </a:solidFill>
          <a:ln>
            <a:solidFill>
              <a:schemeClr val="tx1"/>
            </a:solidFill>
          </a:ln>
        </p:spPr>
        <p:txBody>
          <a:bodyPr wrap="square">
            <a:spAutoFit/>
          </a:bodyPr>
          <a:lstStyle/>
          <a:p>
            <a:pPr>
              <a:spcAft>
                <a:spcPts val="0"/>
              </a:spcAft>
            </a:pPr>
            <a:r>
              <a:rPr lang="fr-FR" b="1" dirty="0">
                <a:solidFill>
                  <a:srgbClr val="000000"/>
                </a:solidFill>
                <a:ea typeface="Calibri" panose="020F0502020204030204" pitchFamily="34" charset="0"/>
                <a:cs typeface="Times New Roman" panose="02020603050405020304" pitchFamily="18" charset="0"/>
              </a:rPr>
              <a:t>Une conscience du collectif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groupes d’appartenance, ses identités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Décentration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facteurs d’influence au vivre ensemble ;</a:t>
            </a:r>
            <a:endParaRPr lang="fr-BE" dirty="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fr-FR" dirty="0">
                <a:solidFill>
                  <a:srgbClr val="000000"/>
                </a:solidFill>
                <a:ea typeface="Calibri" panose="020F0502020204030204" pitchFamily="34" charset="0"/>
                <a:cs typeface="Times New Roman" panose="02020603050405020304" pitchFamily="18" charset="0"/>
              </a:rPr>
              <a:t>appartenance commune</a:t>
            </a:r>
            <a:endParaRPr lang="fr-BE" dirty="0">
              <a:ea typeface="Calibri" panose="020F0502020204030204" pitchFamily="34" charset="0"/>
              <a:cs typeface="Times New Roman" panose="02020603050405020304" pitchFamily="18" charset="0"/>
            </a:endParaRPr>
          </a:p>
        </p:txBody>
      </p:sp>
      <p:sp>
        <p:nvSpPr>
          <p:cNvPr id="9" name="Rectangle 8"/>
          <p:cNvSpPr/>
          <p:nvPr/>
        </p:nvSpPr>
        <p:spPr>
          <a:xfrm>
            <a:off x="521970" y="433136"/>
            <a:ext cx="10966027" cy="954107"/>
          </a:xfrm>
          <a:prstGeom prst="rect">
            <a:avLst/>
          </a:prstGeom>
          <a:solidFill>
            <a:schemeClr val="bg1"/>
          </a:solidFill>
          <a:ln>
            <a:solidFill>
              <a:schemeClr val="tx1"/>
            </a:solidFill>
          </a:ln>
        </p:spPr>
        <p:txBody>
          <a:bodyPr wrap="square">
            <a:spAutoFit/>
          </a:bodyPr>
          <a:lstStyle/>
          <a:p>
            <a:pPr lvl="0">
              <a:spcAft>
                <a:spcPts val="0"/>
              </a:spcAft>
            </a:pPr>
            <a:r>
              <a:rPr lang="fr-FR" sz="2800" b="1" dirty="0">
                <a:solidFill>
                  <a:schemeClr val="tx1">
                    <a:lumMod val="65000"/>
                    <a:lumOff val="35000"/>
                  </a:schemeClr>
                </a:solidFill>
                <a:ea typeface="Calibri" panose="020F0502020204030204" pitchFamily="34" charset="0"/>
                <a:cs typeface="Times New Roman" panose="02020603050405020304" pitchFamily="18" charset="0"/>
                <a:sym typeface="Wingdings" panose="05000000000000000000" pitchFamily="2" charset="2"/>
              </a:rPr>
              <a:t> </a:t>
            </a:r>
            <a:r>
              <a:rPr lang="fr-FR" sz="2800" b="1" dirty="0">
                <a:solidFill>
                  <a:schemeClr val="tx1">
                    <a:lumMod val="65000"/>
                    <a:lumOff val="35000"/>
                  </a:schemeClr>
                </a:solidFill>
                <a:ea typeface="Calibri" panose="020F0502020204030204" pitchFamily="34" charset="0"/>
                <a:cs typeface="Times New Roman" panose="02020603050405020304" pitchFamily="18" charset="0"/>
              </a:rPr>
              <a:t>SE CONNAITRE SOI-MÊME ET S’OUVRIR AUX AUTRES POUR POSER DES CHOIX</a:t>
            </a:r>
            <a:endParaRPr lang="fr-BE" sz="2800" b="1"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2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Comment développer les visées transversales relatives à </a:t>
            </a:r>
            <a:r>
              <a:rPr lang="fr-FR" dirty="0"/>
              <a:t>la connaissance de soi et l’ouverture aux autres pour poser des choix ?</a:t>
            </a:r>
            <a:br>
              <a:rPr lang="fr-BE" b="1" dirty="0">
                <a:ea typeface="Calibri" panose="020F0502020204030204" pitchFamily="34" charset="0"/>
                <a:cs typeface="Times New Roman" panose="02020603050405020304" pitchFamily="18" charset="0"/>
              </a:rPr>
            </a:br>
            <a:endParaRPr lang="fr-BE" dirty="0"/>
          </a:p>
        </p:txBody>
      </p:sp>
      <p:sp>
        <p:nvSpPr>
          <p:cNvPr id="3" name="Espace réservé du contenu 2"/>
          <p:cNvSpPr>
            <a:spLocks noGrp="1"/>
          </p:cNvSpPr>
          <p:nvPr>
            <p:ph sz="half" idx="1"/>
          </p:nvPr>
        </p:nvSpPr>
        <p:spPr/>
        <p:txBody>
          <a:bodyPr>
            <a:normAutofit/>
          </a:bodyPr>
          <a:lstStyle/>
          <a:p>
            <a:pPr marL="0" indent="0">
              <a:buNone/>
            </a:pPr>
            <a:r>
              <a:rPr lang="fr-BE" sz="4000" dirty="0">
                <a:sym typeface="Wingdings" panose="05000000000000000000" pitchFamily="2" charset="2"/>
              </a:rPr>
              <a:t></a:t>
            </a:r>
            <a:r>
              <a:rPr lang="fr-BE" sz="4000" dirty="0"/>
              <a:t>L’autonomie affective</a:t>
            </a:r>
          </a:p>
        </p:txBody>
      </p:sp>
      <p:sp>
        <p:nvSpPr>
          <p:cNvPr id="4" name="Espace réservé du contenu 3"/>
          <p:cNvSpPr>
            <a:spLocks noGrp="1"/>
          </p:cNvSpPr>
          <p:nvPr>
            <p:ph sz="half" idx="2"/>
          </p:nvPr>
        </p:nvSpPr>
        <p:spPr/>
        <p:txBody>
          <a:bodyPr>
            <a:normAutofit/>
          </a:bodyPr>
          <a:lstStyle/>
          <a:p>
            <a:pPr marL="0" indent="0">
              <a:buNone/>
            </a:pPr>
            <a:r>
              <a:rPr lang="fr-BE" sz="4000" dirty="0">
                <a:sym typeface="Wingdings" panose="05000000000000000000" pitchFamily="2" charset="2"/>
              </a:rPr>
              <a:t></a:t>
            </a:r>
            <a:r>
              <a:rPr lang="fr-BE" sz="4000" dirty="0"/>
              <a:t>L’autonomie sociale</a:t>
            </a:r>
          </a:p>
        </p:txBody>
      </p:sp>
    </p:spTree>
    <p:extLst>
      <p:ext uri="{BB962C8B-B14F-4D97-AF65-F5344CB8AC3E}">
        <p14:creationId xmlns:p14="http://schemas.microsoft.com/office/powerpoint/2010/main" val="48877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EAF27-8DC5-4C1C-BFC3-9486B99E54B9}"/>
              </a:ext>
            </a:extLst>
          </p:cNvPr>
          <p:cNvSpPr>
            <a:spLocks noGrp="1"/>
          </p:cNvSpPr>
          <p:nvPr>
            <p:ph type="title"/>
          </p:nvPr>
        </p:nvSpPr>
        <p:spPr/>
        <p:txBody>
          <a:bodyPr/>
          <a:lstStyle/>
          <a:p>
            <a:r>
              <a:rPr lang="fr-BE" dirty="0"/>
              <a:t>L’autonomie affective</a:t>
            </a:r>
          </a:p>
        </p:txBody>
      </p:sp>
      <p:sp>
        <p:nvSpPr>
          <p:cNvPr id="3" name="Espace réservé du contenu 2">
            <a:extLst>
              <a:ext uri="{FF2B5EF4-FFF2-40B4-BE49-F238E27FC236}">
                <a16:creationId xmlns:a16="http://schemas.microsoft.com/office/drawing/2014/main" id="{DA96C58F-E7F4-4678-8AC8-C07A4F8A3F09}"/>
              </a:ext>
            </a:extLst>
          </p:cNvPr>
          <p:cNvSpPr>
            <a:spLocks noGrp="1"/>
          </p:cNvSpPr>
          <p:nvPr>
            <p:ph idx="1"/>
          </p:nvPr>
        </p:nvSpPr>
        <p:spPr>
          <a:xfrm>
            <a:off x="3743538" y="742950"/>
            <a:ext cx="7315200" cy="5241798"/>
          </a:xfrm>
        </p:spPr>
        <p:txBody>
          <a:bodyPr>
            <a:normAutofit/>
          </a:bodyPr>
          <a:lstStyle/>
          <a:p>
            <a:pPr marL="0" indent="0">
              <a:buNone/>
            </a:pPr>
            <a:r>
              <a:rPr lang="fr-BE" sz="2400" b="1" dirty="0"/>
              <a:t>But</a:t>
            </a:r>
            <a:r>
              <a:rPr lang="fr-BE" sz="2400" dirty="0"/>
              <a:t> : réguler ses émotions et interpréter les émotions d’autrui </a:t>
            </a:r>
          </a:p>
          <a:p>
            <a:pPr marL="0" indent="0">
              <a:buNone/>
            </a:pPr>
            <a:endParaRPr lang="fr-FR" sz="2400" dirty="0"/>
          </a:p>
          <a:p>
            <a:pPr marL="0" indent="0">
              <a:buNone/>
            </a:pPr>
            <a:r>
              <a:rPr lang="fr-FR" sz="2400" dirty="0"/>
              <a:t>Dans l’autonomie affective, nous retrouvons :</a:t>
            </a:r>
          </a:p>
          <a:p>
            <a:pPr>
              <a:buFont typeface="Wingdings" panose="05000000000000000000" pitchFamily="2" charset="2"/>
              <a:buChar char="Ø"/>
            </a:pPr>
            <a:r>
              <a:rPr lang="fr-FR" sz="2400" dirty="0"/>
              <a:t>Réguler ses émotions</a:t>
            </a:r>
          </a:p>
          <a:p>
            <a:pPr>
              <a:buFont typeface="Wingdings" panose="05000000000000000000" pitchFamily="2" charset="2"/>
              <a:buChar char="Ø"/>
            </a:pPr>
            <a:r>
              <a:rPr lang="fr-FR" sz="2400" dirty="0"/>
              <a:t>Vivre sereinement les changements</a:t>
            </a:r>
          </a:p>
          <a:p>
            <a:pPr>
              <a:buFont typeface="Wingdings" panose="05000000000000000000" pitchFamily="2" charset="2"/>
              <a:buChar char="Ø"/>
            </a:pPr>
            <a:r>
              <a:rPr lang="fr-FR" sz="2400" dirty="0"/>
              <a:t>S’affirmer</a:t>
            </a:r>
          </a:p>
          <a:p>
            <a:pPr>
              <a:buFont typeface="Wingdings" panose="05000000000000000000" pitchFamily="2" charset="2"/>
              <a:buChar char="Ø"/>
            </a:pPr>
            <a:endParaRPr lang="fr-FR" sz="2400" dirty="0"/>
          </a:p>
          <a:p>
            <a:endParaRPr lang="fr-BE" dirty="0"/>
          </a:p>
        </p:txBody>
      </p:sp>
      <p:grpSp>
        <p:nvGrpSpPr>
          <p:cNvPr id="5" name="Grouper 29"/>
          <p:cNvGrpSpPr/>
          <p:nvPr/>
        </p:nvGrpSpPr>
        <p:grpSpPr>
          <a:xfrm>
            <a:off x="6880860" y="4948428"/>
            <a:ext cx="3815080" cy="949452"/>
            <a:chOff x="0" y="0"/>
            <a:chExt cx="2057400" cy="575945"/>
          </a:xfrm>
        </p:grpSpPr>
        <p:sp>
          <p:nvSpPr>
            <p:cNvPr id="6" name="Zone de texte 28"/>
            <p:cNvSpPr txBox="1"/>
            <p:nvPr/>
          </p:nvSpPr>
          <p:spPr>
            <a:xfrm>
              <a:off x="0" y="0"/>
              <a:ext cx="2057400" cy="575945"/>
            </a:xfrm>
            <a:prstGeom prst="rect">
              <a:avLst/>
            </a:prstGeom>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200" dirty="0">
                  <a:effectLst/>
                  <a:ea typeface="Calibri" panose="020F0502020204030204" pitchFamily="34" charset="0"/>
                  <a:cs typeface="Times New Roman" panose="02020603050405020304" pitchFamily="18" charset="0"/>
                </a:rPr>
                <a:t>                 </a:t>
              </a:r>
              <a:endParaRPr lang="fr-BE" sz="1200" dirty="0">
                <a:effectLst/>
                <a:ea typeface="Calibri" panose="020F0502020204030204" pitchFamily="34" charset="0"/>
                <a:cs typeface="Times New Roman" panose="02020603050405020304" pitchFamily="18" charset="0"/>
              </a:endParaRPr>
            </a:p>
            <a:p>
              <a:pPr>
                <a:spcAft>
                  <a:spcPts val="0"/>
                </a:spcAft>
              </a:pPr>
              <a:r>
                <a:rPr lang="nl-BE" sz="1200" dirty="0">
                  <a:effectLst/>
                  <a:ea typeface="Calibri" panose="020F0502020204030204" pitchFamily="34" charset="0"/>
                  <a:cs typeface="Times New Roman" panose="02020603050405020304" pitchFamily="18" charset="0"/>
                </a:rPr>
                <a:t>   </a:t>
              </a:r>
              <a:r>
                <a:rPr lang="nl-BE" sz="2400" dirty="0">
                  <a:effectLst/>
                  <a:ea typeface="Calibri" panose="020F0502020204030204" pitchFamily="34" charset="0"/>
                  <a:cs typeface="Times New Roman" panose="02020603050405020304" pitchFamily="18" charset="0"/>
                  <a:sym typeface="Wingdings" panose="05000000000000000000" pitchFamily="2" charset="2"/>
                </a:rPr>
                <a:t></a:t>
              </a:r>
              <a:r>
                <a:rPr lang="nl-BE" sz="2400" dirty="0">
                  <a:effectLst/>
                  <a:ea typeface="Calibri" panose="020F0502020204030204" pitchFamily="34" charset="0"/>
                  <a:cs typeface="Times New Roman" panose="02020603050405020304" pitchFamily="18" charset="0"/>
                </a:rPr>
                <a:t> Lien vers EPC</a:t>
              </a:r>
              <a:endParaRPr lang="fr-BE" sz="2400" dirty="0">
                <a:effectLst/>
                <a:ea typeface="Calibri" panose="020F0502020204030204" pitchFamily="34" charset="0"/>
                <a:cs typeface="Times New Roman" panose="02020603050405020304" pitchFamily="18" charset="0"/>
              </a:endParaRPr>
            </a:p>
          </p:txBody>
        </p:sp>
        <p:pic>
          <p:nvPicPr>
            <p:cNvPr id="7" name="Image 6" descr="../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6388" y="85407"/>
              <a:ext cx="520700" cy="405130"/>
            </a:xfrm>
            <a:prstGeom prst="rect">
              <a:avLst/>
            </a:prstGeom>
            <a:noFill/>
            <a:ln>
              <a:solidFill>
                <a:schemeClr val="tx1"/>
              </a:solidFill>
            </a:ln>
          </p:spPr>
        </p:pic>
      </p:grpSp>
    </p:spTree>
    <p:extLst>
      <p:ext uri="{BB962C8B-B14F-4D97-AF65-F5344CB8AC3E}">
        <p14:creationId xmlns:p14="http://schemas.microsoft.com/office/powerpoint/2010/main" val="7156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re 1"/>
          <p:cNvSpPr>
            <a:spLocks noGrp="1"/>
          </p:cNvSpPr>
          <p:nvPr>
            <p:ph type="title"/>
          </p:nvPr>
        </p:nvSpPr>
        <p:spPr>
          <a:xfrm>
            <a:off x="289248" y="1123837"/>
            <a:ext cx="4998963" cy="1255469"/>
          </a:xfrm>
        </p:spPr>
        <p:txBody>
          <a:bodyPr>
            <a:normAutofit/>
          </a:bodyPr>
          <a:lstStyle/>
          <a:p>
            <a:r>
              <a:rPr lang="fr-BE" dirty="0"/>
              <a:t>Exercice</a:t>
            </a:r>
          </a:p>
        </p:txBody>
      </p:sp>
      <p:sp>
        <p:nvSpPr>
          <p:cNvPr id="3" name="Espace réservé du contenu 2"/>
          <p:cNvSpPr>
            <a:spLocks noGrp="1"/>
          </p:cNvSpPr>
          <p:nvPr>
            <p:ph idx="1"/>
          </p:nvPr>
        </p:nvSpPr>
        <p:spPr>
          <a:xfrm>
            <a:off x="289249" y="2510395"/>
            <a:ext cx="4998962" cy="3274586"/>
          </a:xfrm>
        </p:spPr>
        <p:txBody>
          <a:bodyPr anchor="t">
            <a:normAutofit/>
          </a:bodyPr>
          <a:lstStyle/>
          <a:p>
            <a:pPr marL="0" indent="0">
              <a:buNone/>
            </a:pPr>
            <a:r>
              <a:rPr lang="fr-FR" sz="3200" dirty="0">
                <a:solidFill>
                  <a:srgbClr val="FFFFFF"/>
                </a:solidFill>
              </a:rPr>
              <a:t>En observant les outils proposés sur chaque page de droite, expliquez en quoi ceux-ci sont au service de la construction de la compétence spécifique de la page de gauche.</a:t>
            </a:r>
            <a:endParaRPr lang="fr-BE" sz="3200" dirty="0">
              <a:solidFill>
                <a:srgbClr val="FFFFFF"/>
              </a:solidFill>
            </a:endParaRPr>
          </a:p>
          <a:p>
            <a:endParaRPr lang="fr-BE" dirty="0">
              <a:solidFill>
                <a:srgbClr val="FFFFFF"/>
              </a:solidFill>
            </a:endParaRPr>
          </a:p>
        </p:txBody>
      </p:sp>
      <p:pic>
        <p:nvPicPr>
          <p:cNvPr id="1026" name="Picture 2" descr="Résultat d’images pour loupe dessin">
            <a:extLst>
              <a:ext uri="{FF2B5EF4-FFF2-40B4-BE49-F238E27FC236}">
                <a16:creationId xmlns:a16="http://schemas.microsoft.com/office/drawing/2014/main" id="{F1C94610-4576-0C60-FEE7-5157D85C5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0" b="-1"/>
          <a:stretch/>
        </p:blipFill>
        <p:spPr bwMode="auto">
          <a:xfrm>
            <a:off x="6083162" y="759254"/>
            <a:ext cx="5238340" cy="533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23D40-FA0A-EE5D-3EAA-D7E392ABB688}"/>
              </a:ext>
            </a:extLst>
          </p:cNvPr>
          <p:cNvSpPr>
            <a:spLocks noGrp="1"/>
          </p:cNvSpPr>
          <p:nvPr>
            <p:ph type="title"/>
          </p:nvPr>
        </p:nvSpPr>
        <p:spPr>
          <a:xfrm>
            <a:off x="258006" y="1641195"/>
            <a:ext cx="2947482" cy="4601183"/>
          </a:xfrm>
        </p:spPr>
        <p:txBody>
          <a:bodyPr/>
          <a:lstStyle/>
          <a:p>
            <a:pPr algn="ctr"/>
            <a:r>
              <a:rPr lang="fr-FR" dirty="0"/>
              <a:t>Quid du travail sur l’autonomie affective en P1/P2?</a:t>
            </a:r>
            <a:endParaRPr lang="fr-BE" dirty="0"/>
          </a:p>
        </p:txBody>
      </p:sp>
      <p:pic>
        <p:nvPicPr>
          <p:cNvPr id="5" name="Image 4">
            <a:extLst>
              <a:ext uri="{FF2B5EF4-FFF2-40B4-BE49-F238E27FC236}">
                <a16:creationId xmlns:a16="http://schemas.microsoft.com/office/drawing/2014/main" id="{98DCE4F3-0E48-78F6-2768-88DFF8552D39}"/>
              </a:ext>
            </a:extLst>
          </p:cNvPr>
          <p:cNvPicPr>
            <a:picLocks noChangeAspect="1"/>
          </p:cNvPicPr>
          <p:nvPr/>
        </p:nvPicPr>
        <p:blipFill>
          <a:blip r:embed="rId2"/>
          <a:stretch>
            <a:fillRect/>
          </a:stretch>
        </p:blipFill>
        <p:spPr>
          <a:xfrm>
            <a:off x="0" y="264696"/>
            <a:ext cx="3463494" cy="2177715"/>
          </a:xfrm>
          <a:prstGeom prst="rect">
            <a:avLst/>
          </a:prstGeom>
        </p:spPr>
      </p:pic>
      <p:pic>
        <p:nvPicPr>
          <p:cNvPr id="6" name="Image 5" descr="Une image contenant texte, capture d’écran, Police, nombre&#10;&#10;Description générée automatiquement">
            <a:extLst>
              <a:ext uri="{FF2B5EF4-FFF2-40B4-BE49-F238E27FC236}">
                <a16:creationId xmlns:a16="http://schemas.microsoft.com/office/drawing/2014/main" id="{87858833-066B-D800-61DD-780CA013BF92}"/>
              </a:ext>
            </a:extLst>
          </p:cNvPr>
          <p:cNvPicPr>
            <a:picLocks noChangeAspect="1"/>
          </p:cNvPicPr>
          <p:nvPr/>
        </p:nvPicPr>
        <p:blipFill rotWithShape="1">
          <a:blip r:embed="rId3"/>
          <a:srcRect t="40743"/>
          <a:stretch/>
        </p:blipFill>
        <p:spPr bwMode="auto">
          <a:xfrm>
            <a:off x="4163027" y="1123837"/>
            <a:ext cx="7011565" cy="4287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31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4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Visage humain, capture d’écran, personne&#10;&#10;Description générée automatiquement">
            <a:extLst>
              <a:ext uri="{FF2B5EF4-FFF2-40B4-BE49-F238E27FC236}">
                <a16:creationId xmlns:a16="http://schemas.microsoft.com/office/drawing/2014/main" id="{8347C837-5BB9-BB63-18F8-714F546558A2}"/>
              </a:ext>
            </a:extLst>
          </p:cNvPr>
          <p:cNvPicPr>
            <a:picLocks noChangeAspect="1"/>
          </p:cNvPicPr>
          <p:nvPr/>
        </p:nvPicPr>
        <p:blipFill>
          <a:blip r:embed="rId2"/>
          <a:stretch>
            <a:fillRect/>
          </a:stretch>
        </p:blipFill>
        <p:spPr>
          <a:xfrm>
            <a:off x="2406316" y="337519"/>
            <a:ext cx="6832001" cy="6182962"/>
          </a:xfrm>
          <a:prstGeom prst="rect">
            <a:avLst/>
          </a:prstGeom>
        </p:spPr>
      </p:pic>
    </p:spTree>
    <p:extLst>
      <p:ext uri="{BB962C8B-B14F-4D97-AF65-F5344CB8AC3E}">
        <p14:creationId xmlns:p14="http://schemas.microsoft.com/office/powerpoint/2010/main" val="52037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CCD05-9A1D-4E45-AE60-309FEBD6051C}"/>
              </a:ext>
            </a:extLst>
          </p:cNvPr>
          <p:cNvSpPr>
            <a:spLocks noGrp="1"/>
          </p:cNvSpPr>
          <p:nvPr>
            <p:ph type="title"/>
          </p:nvPr>
        </p:nvSpPr>
        <p:spPr>
          <a:xfrm>
            <a:off x="252918" y="1123837"/>
            <a:ext cx="3105423" cy="4601183"/>
          </a:xfrm>
        </p:spPr>
        <p:txBody>
          <a:bodyPr>
            <a:normAutofit/>
          </a:bodyPr>
          <a:lstStyle/>
          <a:p>
            <a:r>
              <a:rPr lang="fr-BE" sz="3200" dirty="0"/>
              <a:t>Pistes méthodologiques pour développer l’autonomie affective</a:t>
            </a:r>
          </a:p>
        </p:txBody>
      </p:sp>
      <p:sp>
        <p:nvSpPr>
          <p:cNvPr id="3" name="Espace réservé du contenu 2">
            <a:extLst>
              <a:ext uri="{FF2B5EF4-FFF2-40B4-BE49-F238E27FC236}">
                <a16:creationId xmlns:a16="http://schemas.microsoft.com/office/drawing/2014/main" id="{AD318A7F-3B16-44BF-B93C-C89C2FFACA70}"/>
              </a:ext>
            </a:extLst>
          </p:cNvPr>
          <p:cNvSpPr>
            <a:spLocks noGrp="1"/>
          </p:cNvSpPr>
          <p:nvPr>
            <p:ph idx="1"/>
          </p:nvPr>
        </p:nvSpPr>
        <p:spPr/>
        <p:txBody>
          <a:bodyPr>
            <a:normAutofit/>
          </a:bodyPr>
          <a:lstStyle/>
          <a:p>
            <a:pPr marL="0" indent="0">
              <a:buNone/>
            </a:pPr>
            <a:r>
              <a:rPr lang="fr-BE" sz="2400" dirty="0"/>
              <a:t>Il faut proposer des activités liées au développement de </a:t>
            </a:r>
            <a:r>
              <a:rPr lang="fr-BE" sz="2400" b="1" dirty="0"/>
              <a:t>l’identité</a:t>
            </a:r>
            <a:r>
              <a:rPr lang="fr-BE" sz="2400" dirty="0"/>
              <a:t>. Des activités qui : </a:t>
            </a:r>
          </a:p>
          <a:p>
            <a:pPr>
              <a:buFont typeface="Wingdings" panose="05000000000000000000" pitchFamily="2" charset="2"/>
              <a:buChar char="Ø"/>
            </a:pPr>
            <a:r>
              <a:rPr lang="fr-FR" sz="2400" dirty="0"/>
              <a:t>développent la personnalité;</a:t>
            </a:r>
          </a:p>
          <a:p>
            <a:pPr>
              <a:buFont typeface="Wingdings" panose="05000000000000000000" pitchFamily="2" charset="2"/>
              <a:buChar char="Ø"/>
            </a:pPr>
            <a:r>
              <a:rPr lang="fr-FR" sz="2400" dirty="0"/>
              <a:t>permettent une meilleure connaissance de ses besoins, désirs et potentialités.</a:t>
            </a:r>
          </a:p>
          <a:p>
            <a:endParaRPr lang="fr-FR" sz="2400" dirty="0"/>
          </a:p>
          <a:p>
            <a:pPr marL="0" indent="0">
              <a:buNone/>
            </a:pPr>
            <a:r>
              <a:rPr lang="fr-BE" sz="2400" dirty="0"/>
              <a:t>Quelques exemples d’activités pour développer :</a:t>
            </a:r>
          </a:p>
          <a:p>
            <a:r>
              <a:rPr lang="fr-BE" sz="2400" dirty="0"/>
              <a:t>L’autonomie</a:t>
            </a:r>
          </a:p>
          <a:p>
            <a:r>
              <a:rPr lang="fr-BE" sz="2400" dirty="0"/>
              <a:t>La personnalité</a:t>
            </a:r>
          </a:p>
          <a:p>
            <a:r>
              <a:rPr lang="fr-BE" sz="2400" dirty="0"/>
              <a:t>Le courage</a:t>
            </a:r>
          </a:p>
          <a:p>
            <a:endParaRPr lang="fr-BE" sz="2400" dirty="0"/>
          </a:p>
        </p:txBody>
      </p:sp>
    </p:spTree>
    <p:extLst>
      <p:ext uri="{BB962C8B-B14F-4D97-AF65-F5344CB8AC3E}">
        <p14:creationId xmlns:p14="http://schemas.microsoft.com/office/powerpoint/2010/main" val="180909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L’autonomie sociale</a:t>
            </a:r>
          </a:p>
        </p:txBody>
      </p:sp>
      <p:sp>
        <p:nvSpPr>
          <p:cNvPr id="3" name="Espace réservé du contenu 2"/>
          <p:cNvSpPr>
            <a:spLocks noGrp="1"/>
          </p:cNvSpPr>
          <p:nvPr>
            <p:ph idx="1"/>
          </p:nvPr>
        </p:nvSpPr>
        <p:spPr>
          <a:xfrm>
            <a:off x="3869268" y="864108"/>
            <a:ext cx="7835052" cy="5120640"/>
          </a:xfrm>
        </p:spPr>
        <p:txBody>
          <a:bodyPr>
            <a:noAutofit/>
          </a:bodyPr>
          <a:lstStyle/>
          <a:p>
            <a:pPr marL="0" indent="0">
              <a:buNone/>
            </a:pPr>
            <a:r>
              <a:rPr lang="fr-FR" sz="2400" dirty="0"/>
              <a:t>Vers 3 ans : </a:t>
            </a:r>
          </a:p>
          <a:p>
            <a:pPr marL="0" indent="0">
              <a:buNone/>
            </a:pPr>
            <a:r>
              <a:rPr lang="fr-FR" sz="2400" dirty="0"/>
              <a:t>Acquisition de la conscience du moi et début de l’ouverture aux autres grâce à la décentration et la prise en compte de l’avis des autres. </a:t>
            </a:r>
          </a:p>
          <a:p>
            <a:pPr marL="0" indent="0">
              <a:buNone/>
            </a:pPr>
            <a:r>
              <a:rPr lang="fr-FR" sz="2400" dirty="0">
                <a:sym typeface="Wingdings" panose="05000000000000000000" pitchFamily="2" charset="2"/>
              </a:rPr>
              <a:t></a:t>
            </a:r>
            <a:r>
              <a:rPr lang="fr-FR" sz="2400" dirty="0"/>
              <a:t>Début de la coopération.</a:t>
            </a:r>
          </a:p>
          <a:p>
            <a:pPr marL="0" indent="0">
              <a:buNone/>
            </a:pPr>
            <a:r>
              <a:rPr lang="fr-FR" sz="2400" dirty="0">
                <a:sym typeface="Wingdings" panose="05000000000000000000" pitchFamily="2" charset="2"/>
              </a:rPr>
              <a:t></a:t>
            </a:r>
            <a:r>
              <a:rPr lang="fr-FR" sz="2400" dirty="0"/>
              <a:t>Travailler sur les règles de vie en groupe renforce le sentiment d’appartenance et prévient les conflits.</a:t>
            </a:r>
          </a:p>
          <a:p>
            <a:pPr marL="0" indent="0">
              <a:buNone/>
            </a:pPr>
            <a:endParaRPr lang="fr-FR" dirty="0"/>
          </a:p>
        </p:txBody>
      </p:sp>
    </p:spTree>
    <p:extLst>
      <p:ext uri="{BB962C8B-B14F-4D97-AF65-F5344CB8AC3E}">
        <p14:creationId xmlns:p14="http://schemas.microsoft.com/office/powerpoint/2010/main" val="1380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L’autonomie sociale</a:t>
            </a:r>
          </a:p>
        </p:txBody>
      </p:sp>
      <p:sp>
        <p:nvSpPr>
          <p:cNvPr id="3" name="Espace réservé du contenu 2"/>
          <p:cNvSpPr>
            <a:spLocks noGrp="1"/>
          </p:cNvSpPr>
          <p:nvPr>
            <p:ph idx="1"/>
          </p:nvPr>
        </p:nvSpPr>
        <p:spPr>
          <a:xfrm>
            <a:off x="3869268" y="864108"/>
            <a:ext cx="7835052" cy="5120640"/>
          </a:xfrm>
        </p:spPr>
        <p:txBody>
          <a:bodyPr>
            <a:noAutofit/>
          </a:bodyPr>
          <a:lstStyle/>
          <a:p>
            <a:pPr marL="0" indent="0">
              <a:buNone/>
            </a:pPr>
            <a:r>
              <a:rPr lang="fr-FR" sz="2400" dirty="0"/>
              <a:t>Il faut proposer des activités qui aident à développer une vie sociale. </a:t>
            </a:r>
          </a:p>
          <a:p>
            <a:pPr>
              <a:lnSpc>
                <a:spcPct val="150000"/>
              </a:lnSpc>
              <a:buFont typeface="Wingdings" panose="05000000000000000000" pitchFamily="2" charset="2"/>
              <a:buChar char="Ø"/>
            </a:pPr>
            <a:r>
              <a:rPr lang="fr-FR" sz="2400" dirty="0"/>
              <a:t>leur apprendre à s’intéresser aux autres et à les respecter ; </a:t>
            </a:r>
          </a:p>
          <a:p>
            <a:pPr>
              <a:lnSpc>
                <a:spcPct val="150000"/>
              </a:lnSpc>
              <a:buFont typeface="Wingdings" panose="05000000000000000000" pitchFamily="2" charset="2"/>
              <a:buChar char="Ø"/>
            </a:pPr>
            <a:r>
              <a:rPr lang="fr-FR" sz="2400" dirty="0"/>
              <a:t>leur apprendre à écouter et à dialoguer ; </a:t>
            </a:r>
          </a:p>
          <a:p>
            <a:pPr>
              <a:lnSpc>
                <a:spcPct val="150000"/>
              </a:lnSpc>
              <a:buFont typeface="Wingdings" panose="05000000000000000000" pitchFamily="2" charset="2"/>
              <a:buChar char="Ø"/>
            </a:pPr>
            <a:r>
              <a:rPr lang="fr-FR" sz="2400" dirty="0"/>
              <a:t>leur apprendre à faire des compromis ;</a:t>
            </a:r>
          </a:p>
          <a:p>
            <a:pPr>
              <a:lnSpc>
                <a:spcPct val="150000"/>
              </a:lnSpc>
              <a:buFont typeface="Wingdings" panose="05000000000000000000" pitchFamily="2" charset="2"/>
              <a:buChar char="Ø"/>
            </a:pPr>
            <a:r>
              <a:rPr lang="fr-FR" sz="2400" dirty="0"/>
              <a:t> leur apprendre à s’ouvrir à d’autres idées et points de vue que les leurs ;</a:t>
            </a:r>
          </a:p>
          <a:p>
            <a:pPr>
              <a:lnSpc>
                <a:spcPct val="150000"/>
              </a:lnSpc>
              <a:buFont typeface="Wingdings" panose="05000000000000000000" pitchFamily="2" charset="2"/>
              <a:buChar char="Ø"/>
            </a:pPr>
            <a:r>
              <a:rPr lang="fr-FR" sz="2400" dirty="0"/>
              <a:t> leur apprendre à coopérer et à travailler en équipe ;</a:t>
            </a:r>
          </a:p>
          <a:p>
            <a:pPr>
              <a:lnSpc>
                <a:spcPct val="150000"/>
              </a:lnSpc>
              <a:buFont typeface="Wingdings" panose="05000000000000000000" pitchFamily="2" charset="2"/>
              <a:buChar char="Ø"/>
            </a:pPr>
            <a:r>
              <a:rPr lang="fr-FR" sz="2400" dirty="0"/>
              <a:t> leur apprendre à respecter les règles de vie, …</a:t>
            </a:r>
            <a:endParaRPr lang="fr-BE" sz="2400" dirty="0"/>
          </a:p>
          <a:p>
            <a:pPr marL="0" indent="0">
              <a:buNone/>
            </a:pPr>
            <a:endParaRPr lang="fr-FR" dirty="0"/>
          </a:p>
        </p:txBody>
      </p:sp>
    </p:spTree>
    <p:extLst>
      <p:ext uri="{BB962C8B-B14F-4D97-AF65-F5344CB8AC3E}">
        <p14:creationId xmlns:p14="http://schemas.microsoft.com/office/powerpoint/2010/main" val="16994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61A98-4D93-3AC1-2D74-72DE80534B79}"/>
              </a:ext>
            </a:extLst>
          </p:cNvPr>
          <p:cNvSpPr>
            <a:spLocks noGrp="1"/>
          </p:cNvSpPr>
          <p:nvPr>
            <p:ph type="title"/>
          </p:nvPr>
        </p:nvSpPr>
        <p:spPr/>
        <p:txBody>
          <a:bodyPr/>
          <a:lstStyle/>
          <a:p>
            <a:r>
              <a:rPr lang="fr-FR" dirty="0"/>
              <a:t>Vivons une première mise en situation</a:t>
            </a:r>
            <a:br>
              <a:rPr lang="fr-FR" dirty="0"/>
            </a:br>
            <a:r>
              <a:rPr lang="fr-FR" dirty="0">
                <a:sym typeface="Wingdings" panose="05000000000000000000" pitchFamily="2" charset="2"/>
              </a:rPr>
              <a:t>9 rôles = 9 personnes</a:t>
            </a:r>
            <a:br>
              <a:rPr lang="fr-FR" dirty="0">
                <a:sym typeface="Wingdings" panose="05000000000000000000" pitchFamily="2" charset="2"/>
              </a:rPr>
            </a:br>
            <a:r>
              <a:rPr lang="fr-FR" dirty="0">
                <a:sym typeface="Wingdings" panose="05000000000000000000" pitchFamily="2" charset="2"/>
              </a:rPr>
              <a:t>Couloir</a:t>
            </a:r>
            <a:endParaRPr lang="fr-BE" dirty="0"/>
          </a:p>
        </p:txBody>
      </p:sp>
      <p:pic>
        <p:nvPicPr>
          <p:cNvPr id="4098" name="Picture 2" descr="Une nouvelle maternelle ? – Lala aime sa classe">
            <a:extLst>
              <a:ext uri="{FF2B5EF4-FFF2-40B4-BE49-F238E27FC236}">
                <a16:creationId xmlns:a16="http://schemas.microsoft.com/office/drawing/2014/main" id="{5D55F65E-7710-6A05-2CCB-EFD156B95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160" y="232409"/>
            <a:ext cx="4521199" cy="302920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B6093D4-4B62-0C3E-BCFF-B8CD81C5EA92}"/>
              </a:ext>
            </a:extLst>
          </p:cNvPr>
          <p:cNvSpPr txBox="1"/>
          <p:nvPr/>
        </p:nvSpPr>
        <p:spPr>
          <a:xfrm>
            <a:off x="3667760" y="3342640"/>
            <a:ext cx="7132320" cy="1754326"/>
          </a:xfrm>
          <a:prstGeom prst="rect">
            <a:avLst/>
          </a:prstGeom>
          <a:noFill/>
        </p:spPr>
        <p:txBody>
          <a:bodyPr wrap="square" rtlCol="0">
            <a:spAutoFit/>
          </a:bodyPr>
          <a:lstStyle/>
          <a:p>
            <a:r>
              <a:rPr lang="fr-FR" dirty="0"/>
              <a:t>Consignes aux observateurs: </a:t>
            </a:r>
          </a:p>
          <a:p>
            <a:pPr marL="285750" indent="-285750">
              <a:buFont typeface="Arial" panose="020B0604020202020204" pitchFamily="34" charset="0"/>
              <a:buChar char="•"/>
            </a:pPr>
            <a:r>
              <a:rPr lang="fr-FR" dirty="0"/>
              <a:t>relevez chaque geste professionnel de l’enseignant qui favorise une relation positive à l’enfant et au groupe (le cas échéant);</a:t>
            </a:r>
          </a:p>
          <a:p>
            <a:pPr marL="285750" indent="-285750">
              <a:buFont typeface="Arial" panose="020B0604020202020204" pitchFamily="34" charset="0"/>
              <a:buChar char="•"/>
            </a:pPr>
            <a:r>
              <a:rPr lang="fr-FR" dirty="0"/>
              <a:t>formulez des pistes (d’autres gestes professionnels) pour favoriser encore plus cette relation (sur la base de votre vécu de stage notamment)</a:t>
            </a:r>
            <a:endParaRPr lang="fr-BE" dirty="0"/>
          </a:p>
        </p:txBody>
      </p:sp>
    </p:spTree>
    <p:extLst>
      <p:ext uri="{BB962C8B-B14F-4D97-AF65-F5344CB8AC3E}">
        <p14:creationId xmlns:p14="http://schemas.microsoft.com/office/powerpoint/2010/main" val="24232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Exercice</a:t>
            </a:r>
          </a:p>
        </p:txBody>
      </p:sp>
      <p:sp>
        <p:nvSpPr>
          <p:cNvPr id="3" name="Espace réservé du contenu 2"/>
          <p:cNvSpPr>
            <a:spLocks noGrp="1"/>
          </p:cNvSpPr>
          <p:nvPr>
            <p:ph idx="1"/>
          </p:nvPr>
        </p:nvSpPr>
        <p:spPr/>
        <p:txBody>
          <a:bodyPr/>
          <a:lstStyle/>
          <a:p>
            <a:pPr marL="0" indent="0">
              <a:buNone/>
            </a:pPr>
            <a:r>
              <a:rPr lang="fr-BE" sz="4000" b="1" dirty="0"/>
              <a:t> </a:t>
            </a:r>
            <a:r>
              <a:rPr lang="fr-FR" sz="4000" b="1" dirty="0"/>
              <a:t>Voici une série d’outils, associez ceux-ci à la compétence et aux objectifs poursuivis.</a:t>
            </a:r>
            <a:endParaRPr lang="fr-BE" sz="4000" dirty="0"/>
          </a:p>
          <a:p>
            <a:endParaRPr lang="fr-BE" dirty="0"/>
          </a:p>
        </p:txBody>
      </p:sp>
    </p:spTree>
    <p:extLst>
      <p:ext uri="{BB962C8B-B14F-4D97-AF65-F5344CB8AC3E}">
        <p14:creationId xmlns:p14="http://schemas.microsoft.com/office/powerpoint/2010/main" val="17323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r 21"/>
          <p:cNvGrpSpPr/>
          <p:nvPr/>
        </p:nvGrpSpPr>
        <p:grpSpPr>
          <a:xfrm>
            <a:off x="287241" y="251406"/>
            <a:ext cx="2646045" cy="1765935"/>
            <a:chOff x="287241" y="251406"/>
            <a:chExt cx="2646045" cy="1765935"/>
          </a:xfrm>
        </p:grpSpPr>
        <p:pic>
          <p:nvPicPr>
            <p:cNvPr id="2" name="Image 1"/>
            <p:cNvPicPr/>
            <p:nvPr/>
          </p:nvPicPr>
          <p:blipFill>
            <a:blip r:embed="rId3">
              <a:extLst>
                <a:ext uri="{28A0092B-C50C-407E-A947-70E740481C1C}">
                  <a14:useLocalDpi xmlns:a14="http://schemas.microsoft.com/office/drawing/2010/main" val="0"/>
                </a:ext>
              </a:extLst>
            </a:blip>
            <a:stretch>
              <a:fillRect/>
            </a:stretch>
          </p:blipFill>
          <p:spPr>
            <a:xfrm>
              <a:off x="287241" y="251406"/>
              <a:ext cx="2646045" cy="1765935"/>
            </a:xfrm>
            <a:prstGeom prst="rect">
              <a:avLst/>
            </a:prstGeom>
            <a:ln>
              <a:solidFill>
                <a:schemeClr val="dk1"/>
              </a:solidFill>
            </a:ln>
          </p:spPr>
        </p:pic>
        <p:sp>
          <p:nvSpPr>
            <p:cNvPr id="4" name="Zone de texte 43"/>
            <p:cNvSpPr txBox="1"/>
            <p:nvPr/>
          </p:nvSpPr>
          <p:spPr>
            <a:xfrm>
              <a:off x="287242" y="251406"/>
              <a:ext cx="277470" cy="353712"/>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1</a:t>
              </a:r>
              <a:endParaRPr lang="fr-FR" sz="1200" dirty="0">
                <a:effectLst/>
                <a:ea typeface="Calibri" charset="0"/>
                <a:cs typeface="Times New Roman" charset="0"/>
              </a:endParaRPr>
            </a:p>
          </p:txBody>
        </p:sp>
      </p:grpSp>
      <p:grpSp>
        <p:nvGrpSpPr>
          <p:cNvPr id="23" name="Grouper 22"/>
          <p:cNvGrpSpPr/>
          <p:nvPr/>
        </p:nvGrpSpPr>
        <p:grpSpPr>
          <a:xfrm>
            <a:off x="4292162" y="111387"/>
            <a:ext cx="3045460" cy="2282190"/>
            <a:chOff x="4292162" y="111387"/>
            <a:chExt cx="3045460" cy="2282190"/>
          </a:xfrm>
        </p:grpSpPr>
        <p:pic>
          <p:nvPicPr>
            <p:cNvPr id="3" name="Image 2"/>
            <p:cNvPicPr/>
            <p:nvPr/>
          </p:nvPicPr>
          <p:blipFill>
            <a:blip r:embed="rId4">
              <a:extLst>
                <a:ext uri="{28A0092B-C50C-407E-A947-70E740481C1C}">
                  <a14:useLocalDpi xmlns:a14="http://schemas.microsoft.com/office/drawing/2010/main" val="0"/>
                </a:ext>
              </a:extLst>
            </a:blip>
            <a:srcRect/>
            <a:stretch>
              <a:fillRect/>
            </a:stretch>
          </p:blipFill>
          <p:spPr bwMode="auto">
            <a:xfrm>
              <a:off x="4292162" y="111387"/>
              <a:ext cx="3045460" cy="2282190"/>
            </a:xfrm>
            <a:prstGeom prst="rect">
              <a:avLst/>
            </a:prstGeom>
            <a:noFill/>
            <a:ln>
              <a:solidFill>
                <a:schemeClr val="dk1"/>
              </a:solidFill>
            </a:ln>
          </p:spPr>
        </p:pic>
        <p:sp>
          <p:nvSpPr>
            <p:cNvPr id="5" name="Zone de texte 44"/>
            <p:cNvSpPr txBox="1"/>
            <p:nvPr/>
          </p:nvSpPr>
          <p:spPr>
            <a:xfrm>
              <a:off x="4322632" y="147266"/>
              <a:ext cx="376555" cy="335280"/>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2</a:t>
              </a:r>
              <a:endParaRPr lang="fr-FR" sz="1200" dirty="0">
                <a:effectLst/>
                <a:ea typeface="Calibri" charset="0"/>
                <a:cs typeface="Times New Roman" charset="0"/>
              </a:endParaRPr>
            </a:p>
          </p:txBody>
        </p:sp>
      </p:grpSp>
      <p:grpSp>
        <p:nvGrpSpPr>
          <p:cNvPr id="24" name="Grouper 23"/>
          <p:cNvGrpSpPr/>
          <p:nvPr/>
        </p:nvGrpSpPr>
        <p:grpSpPr>
          <a:xfrm>
            <a:off x="8871175" y="111387"/>
            <a:ext cx="3044190" cy="2654935"/>
            <a:chOff x="8871175" y="111387"/>
            <a:chExt cx="3044190" cy="2654935"/>
          </a:xfrm>
        </p:grpSpPr>
        <p:pic>
          <p:nvPicPr>
            <p:cNvPr id="6" name="Image 5"/>
            <p:cNvPicPr/>
            <p:nvPr/>
          </p:nvPicPr>
          <p:blipFill rotWithShape="1">
            <a:blip r:embed="rId5" cstate="hqprint">
              <a:extLst>
                <a:ext uri="{28A0092B-C50C-407E-A947-70E740481C1C}">
                  <a14:useLocalDpi xmlns:a14="http://schemas.microsoft.com/office/drawing/2010/main" val="0"/>
                </a:ext>
              </a:extLst>
            </a:blip>
            <a:srcRect l="4205" r="9823"/>
            <a:stretch/>
          </p:blipFill>
          <p:spPr bwMode="auto">
            <a:xfrm>
              <a:off x="8871175" y="111387"/>
              <a:ext cx="3044190" cy="2654935"/>
            </a:xfrm>
            <a:prstGeom prst="rect">
              <a:avLst/>
            </a:prstGeom>
            <a:noFill/>
            <a:ln>
              <a:solidFill>
                <a:schemeClr val="dk1"/>
              </a:solidFill>
            </a:ln>
            <a:extLst>
              <a:ext uri="{53640926-AAD7-44D8-BBD7-CCE9431645EC}">
                <a14:shadowObscured xmlns:a14="http://schemas.microsoft.com/office/drawing/2010/main"/>
              </a:ext>
            </a:extLst>
          </p:spPr>
        </p:pic>
        <p:sp>
          <p:nvSpPr>
            <p:cNvPr id="7" name="Zone de texte 41"/>
            <p:cNvSpPr txBox="1"/>
            <p:nvPr/>
          </p:nvSpPr>
          <p:spPr>
            <a:xfrm>
              <a:off x="8969391" y="163627"/>
              <a:ext cx="300355" cy="341630"/>
            </a:xfrm>
            <a:prstGeom prst="rect">
              <a:avLst/>
            </a:prstGeom>
            <a:solidFill>
              <a:schemeClr val="bg1"/>
            </a:solidFill>
            <a:ln>
              <a:solidFill>
                <a:schemeClr val="dk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dirty="0">
                  <a:effectLst/>
                  <a:ea typeface="Calibri" charset="0"/>
                  <a:cs typeface="Times New Roman" charset="0"/>
                </a:rPr>
                <a:t>3</a:t>
              </a:r>
              <a:endParaRPr lang="fr-FR" sz="1200" dirty="0">
                <a:effectLst/>
                <a:ea typeface="Calibri" charset="0"/>
                <a:cs typeface="Times New Roman" charset="0"/>
              </a:endParaRPr>
            </a:p>
          </p:txBody>
        </p:sp>
      </p:grpSp>
      <p:grpSp>
        <p:nvGrpSpPr>
          <p:cNvPr id="17" name="Grouper 16"/>
          <p:cNvGrpSpPr/>
          <p:nvPr/>
        </p:nvGrpSpPr>
        <p:grpSpPr>
          <a:xfrm>
            <a:off x="723779" y="2247182"/>
            <a:ext cx="3105785" cy="1888490"/>
            <a:chOff x="85969" y="2177677"/>
            <a:chExt cx="3105785" cy="1888490"/>
          </a:xfrm>
        </p:grpSpPr>
        <p:pic>
          <p:nvPicPr>
            <p:cNvPr id="8" name="Image 7"/>
            <p:cNvPicPr/>
            <p:nvPr/>
          </p:nvPicPr>
          <p:blipFill>
            <a:blip r:embed="rId6">
              <a:extLst>
                <a:ext uri="{28A0092B-C50C-407E-A947-70E740481C1C}">
                  <a14:useLocalDpi xmlns:a14="http://schemas.microsoft.com/office/drawing/2010/main" val="0"/>
                </a:ext>
              </a:extLst>
            </a:blip>
            <a:stretch>
              <a:fillRect/>
            </a:stretch>
          </p:blipFill>
          <p:spPr>
            <a:xfrm>
              <a:off x="85969" y="2177677"/>
              <a:ext cx="3105785" cy="1888490"/>
            </a:xfrm>
            <a:prstGeom prst="rect">
              <a:avLst/>
            </a:prstGeom>
            <a:ln>
              <a:solidFill>
                <a:schemeClr val="dk1"/>
              </a:solidFill>
            </a:ln>
          </p:spPr>
        </p:pic>
        <p:sp>
          <p:nvSpPr>
            <p:cNvPr id="9" name="Zone de texte 42"/>
            <p:cNvSpPr txBox="1"/>
            <p:nvPr/>
          </p:nvSpPr>
          <p:spPr>
            <a:xfrm>
              <a:off x="2825359" y="2222762"/>
              <a:ext cx="309245" cy="341630"/>
            </a:xfrm>
            <a:prstGeom prst="rect">
              <a:avLst/>
            </a:prstGeom>
            <a:solidFill>
              <a:schemeClr val="bg1"/>
            </a:solidFill>
            <a:ln>
              <a:solidFill>
                <a:schemeClr val="dk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4</a:t>
              </a:r>
              <a:endParaRPr lang="fr-FR" sz="1200" dirty="0">
                <a:effectLst/>
                <a:ea typeface="Calibri" charset="0"/>
                <a:cs typeface="Times New Roman" charset="0"/>
              </a:endParaRPr>
            </a:p>
          </p:txBody>
        </p:sp>
      </p:grpSp>
      <p:grpSp>
        <p:nvGrpSpPr>
          <p:cNvPr id="16" name="Grouper 15"/>
          <p:cNvGrpSpPr/>
          <p:nvPr/>
        </p:nvGrpSpPr>
        <p:grpSpPr>
          <a:xfrm>
            <a:off x="4492093" y="2531312"/>
            <a:ext cx="3074670" cy="1502410"/>
            <a:chOff x="3358636" y="2707213"/>
            <a:chExt cx="3074670" cy="1502410"/>
          </a:xfrm>
        </p:grpSpPr>
        <p:pic>
          <p:nvPicPr>
            <p:cNvPr id="10" name="Image 9"/>
            <p:cNvPicPr/>
            <p:nvPr/>
          </p:nvPicPr>
          <p:blipFill>
            <a:blip r:embed="rId7">
              <a:extLst>
                <a:ext uri="{28A0092B-C50C-407E-A947-70E740481C1C}">
                  <a14:useLocalDpi xmlns:a14="http://schemas.microsoft.com/office/drawing/2010/main" val="0"/>
                </a:ext>
              </a:extLst>
            </a:blip>
            <a:stretch>
              <a:fillRect/>
            </a:stretch>
          </p:blipFill>
          <p:spPr>
            <a:xfrm>
              <a:off x="3359271" y="2708483"/>
              <a:ext cx="3074035" cy="1501140"/>
            </a:xfrm>
            <a:prstGeom prst="rect">
              <a:avLst/>
            </a:prstGeom>
            <a:ln>
              <a:solidFill>
                <a:schemeClr val="dk1"/>
              </a:solidFill>
            </a:ln>
          </p:spPr>
        </p:pic>
        <p:sp>
          <p:nvSpPr>
            <p:cNvPr id="11" name="Zone de texte 50"/>
            <p:cNvSpPr txBox="1"/>
            <p:nvPr/>
          </p:nvSpPr>
          <p:spPr>
            <a:xfrm>
              <a:off x="3358636" y="2707213"/>
              <a:ext cx="309245" cy="381000"/>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5</a:t>
              </a:r>
              <a:endParaRPr lang="fr-FR" sz="1200">
                <a:effectLst/>
                <a:ea typeface="Calibri" charset="0"/>
                <a:cs typeface="Times New Roman" charset="0"/>
              </a:endParaRPr>
            </a:p>
          </p:txBody>
        </p:sp>
      </p:grpSp>
      <p:grpSp>
        <p:nvGrpSpPr>
          <p:cNvPr id="25" name="Grouper 24"/>
          <p:cNvGrpSpPr/>
          <p:nvPr/>
        </p:nvGrpSpPr>
        <p:grpSpPr>
          <a:xfrm>
            <a:off x="8885145" y="3003752"/>
            <a:ext cx="3030220" cy="2059940"/>
            <a:chOff x="8885145" y="3003752"/>
            <a:chExt cx="3030220" cy="2059940"/>
          </a:xfrm>
        </p:grpSpPr>
        <p:pic>
          <p:nvPicPr>
            <p:cNvPr id="12" name="Image 11" descr="../../../../../2.jpeg"/>
            <p:cNvPicPr/>
            <p:nvPr/>
          </p:nvPicPr>
          <p:blipFill>
            <a:blip r:embed="rId8">
              <a:extLst>
                <a:ext uri="{28A0092B-C50C-407E-A947-70E740481C1C}">
                  <a14:useLocalDpi xmlns:a14="http://schemas.microsoft.com/office/drawing/2010/main" val="0"/>
                </a:ext>
              </a:extLst>
            </a:blip>
            <a:srcRect/>
            <a:stretch>
              <a:fillRect/>
            </a:stretch>
          </p:blipFill>
          <p:spPr bwMode="auto">
            <a:xfrm>
              <a:off x="8885145" y="3003752"/>
              <a:ext cx="3030220" cy="2059940"/>
            </a:xfrm>
            <a:prstGeom prst="rect">
              <a:avLst/>
            </a:prstGeom>
            <a:noFill/>
            <a:ln>
              <a:solidFill>
                <a:schemeClr val="dk1"/>
              </a:solidFill>
            </a:ln>
          </p:spPr>
        </p:pic>
        <p:sp>
          <p:nvSpPr>
            <p:cNvPr id="13" name="Zone de texte 51"/>
            <p:cNvSpPr txBox="1"/>
            <p:nvPr/>
          </p:nvSpPr>
          <p:spPr>
            <a:xfrm>
              <a:off x="8885145" y="3046820"/>
              <a:ext cx="309245" cy="381000"/>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dirty="0">
                  <a:effectLst/>
                  <a:ea typeface="Calibri" charset="0"/>
                  <a:cs typeface="Times New Roman" charset="0"/>
                </a:rPr>
                <a:t>6</a:t>
              </a:r>
              <a:endParaRPr lang="fr-FR" sz="1200" dirty="0">
                <a:effectLst/>
                <a:ea typeface="Calibri" charset="0"/>
                <a:cs typeface="Times New Roman" charset="0"/>
              </a:endParaRPr>
            </a:p>
          </p:txBody>
        </p:sp>
      </p:grpSp>
      <p:grpSp>
        <p:nvGrpSpPr>
          <p:cNvPr id="18" name="Grouper 17"/>
          <p:cNvGrpSpPr/>
          <p:nvPr/>
        </p:nvGrpSpPr>
        <p:grpSpPr>
          <a:xfrm>
            <a:off x="564711" y="4701690"/>
            <a:ext cx="3053080" cy="1908810"/>
            <a:chOff x="138674" y="4365513"/>
            <a:chExt cx="3053080" cy="1908810"/>
          </a:xfrm>
        </p:grpSpPr>
        <p:pic>
          <p:nvPicPr>
            <p:cNvPr id="14" name="Image 13" descr="../../../../../1.jpeg"/>
            <p:cNvPicPr/>
            <p:nvPr/>
          </p:nvPicPr>
          <p:blipFill>
            <a:blip r:embed="rId9">
              <a:extLst>
                <a:ext uri="{28A0092B-C50C-407E-A947-70E740481C1C}">
                  <a14:useLocalDpi xmlns:a14="http://schemas.microsoft.com/office/drawing/2010/main" val="0"/>
                </a:ext>
              </a:extLst>
            </a:blip>
            <a:srcRect/>
            <a:stretch>
              <a:fillRect/>
            </a:stretch>
          </p:blipFill>
          <p:spPr bwMode="auto">
            <a:xfrm>
              <a:off x="138674" y="4365513"/>
              <a:ext cx="3053080" cy="1908810"/>
            </a:xfrm>
            <a:prstGeom prst="rect">
              <a:avLst/>
            </a:prstGeom>
            <a:noFill/>
            <a:ln>
              <a:solidFill>
                <a:schemeClr val="dk1"/>
              </a:solidFill>
            </a:ln>
          </p:spPr>
        </p:pic>
        <p:sp>
          <p:nvSpPr>
            <p:cNvPr id="15" name="Zone de texte 52"/>
            <p:cNvSpPr txBox="1"/>
            <p:nvPr/>
          </p:nvSpPr>
          <p:spPr>
            <a:xfrm>
              <a:off x="139309" y="4368053"/>
              <a:ext cx="309245" cy="381000"/>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7</a:t>
              </a:r>
              <a:endParaRPr lang="fr-FR" sz="1200">
                <a:effectLst/>
                <a:ea typeface="Calibri" charset="0"/>
                <a:cs typeface="Times New Roman" charset="0"/>
              </a:endParaRPr>
            </a:p>
          </p:txBody>
        </p:sp>
      </p:grpSp>
      <p:grpSp>
        <p:nvGrpSpPr>
          <p:cNvPr id="19" name="Grouper 18"/>
          <p:cNvGrpSpPr/>
          <p:nvPr/>
        </p:nvGrpSpPr>
        <p:grpSpPr>
          <a:xfrm>
            <a:off x="4113437" y="4135672"/>
            <a:ext cx="4487835" cy="2629684"/>
            <a:chOff x="0" y="0"/>
            <a:chExt cx="5485765" cy="3221355"/>
          </a:xfrm>
        </p:grpSpPr>
        <p:pic>
          <p:nvPicPr>
            <p:cNvPr id="20" name="Image 19"/>
            <p:cNvPicPr>
              <a:picLocks noChangeAspect="1"/>
            </p:cNvPicPr>
            <p:nvPr/>
          </p:nvPicPr>
          <p:blipFill rotWithShape="1">
            <a:blip r:embed="rId10">
              <a:extLst>
                <a:ext uri="{BEBA8EAE-BF5A-486C-A8C5-ECC9F3942E4B}">
                  <a14:imgProps xmlns:a14="http://schemas.microsoft.com/office/drawing/2010/main">
                    <a14:imgLayer r:embed="rId11">
                      <a14:imgEffect>
                        <a14:sharpenSoften amount="81000"/>
                      </a14:imgEffect>
                      <a14:imgEffect>
                        <a14:brightnessContrast bright="41000"/>
                      </a14:imgEffect>
                    </a14:imgLayer>
                  </a14:imgProps>
                </a:ext>
                <a:ext uri="{28A0092B-C50C-407E-A947-70E740481C1C}">
                  <a14:useLocalDpi xmlns:a14="http://schemas.microsoft.com/office/drawing/2010/main" val="0"/>
                </a:ext>
              </a:extLst>
            </a:blip>
            <a:srcRect l="6621" r="3677"/>
            <a:stretch/>
          </p:blipFill>
          <p:spPr bwMode="auto">
            <a:xfrm>
              <a:off x="0" y="0"/>
              <a:ext cx="5485765" cy="322135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1" name="Zone de texte 53"/>
            <p:cNvSpPr txBox="1"/>
            <p:nvPr/>
          </p:nvSpPr>
          <p:spPr>
            <a:xfrm>
              <a:off x="63500" y="228600"/>
              <a:ext cx="309245" cy="381000"/>
            </a:xfrm>
            <a:prstGeom prst="rect">
              <a:avLst/>
            </a:prstGeom>
            <a:solidFill>
              <a:schemeClr val="bg1"/>
            </a:solidFill>
            <a:ln w="0">
              <a:solidFill>
                <a:schemeClr val="dk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BE" sz="1400" b="1">
                  <a:effectLst/>
                  <a:ea typeface="Calibri" charset="0"/>
                  <a:cs typeface="Times New Roman" charset="0"/>
                </a:rPr>
                <a:t>8</a:t>
              </a:r>
              <a:endParaRPr lang="fr-FR" sz="1200">
                <a:effectLst/>
                <a:ea typeface="Calibri" charset="0"/>
                <a:cs typeface="Times New Roman" charset="0"/>
              </a:endParaRPr>
            </a:p>
          </p:txBody>
        </p:sp>
      </p:grpSp>
    </p:spTree>
    <p:extLst>
      <p:ext uri="{BB962C8B-B14F-4D97-AF65-F5344CB8AC3E}">
        <p14:creationId xmlns:p14="http://schemas.microsoft.com/office/powerpoint/2010/main" val="19914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C4590-389F-4498-B76B-E676353F3FC5}"/>
              </a:ext>
            </a:extLst>
          </p:cNvPr>
          <p:cNvSpPr>
            <a:spLocks noGrp="1"/>
          </p:cNvSpPr>
          <p:nvPr>
            <p:ph type="title"/>
          </p:nvPr>
        </p:nvSpPr>
        <p:spPr/>
        <p:txBody>
          <a:bodyPr>
            <a:normAutofit fontScale="90000"/>
          </a:bodyPr>
          <a:lstStyle/>
          <a:p>
            <a:r>
              <a:rPr lang="fr-FR" b="1" dirty="0"/>
              <a:t>Exemples d’activités qui amènent l’enfant à développer une vie sociale et lui apprennent à interagir</a:t>
            </a:r>
            <a:br>
              <a:rPr lang="fr-BE" dirty="0"/>
            </a:br>
            <a:endParaRPr lang="fr-BE" dirty="0"/>
          </a:p>
        </p:txBody>
      </p:sp>
      <p:sp>
        <p:nvSpPr>
          <p:cNvPr id="3" name="Espace réservé du contenu 2">
            <a:extLst>
              <a:ext uri="{FF2B5EF4-FFF2-40B4-BE49-F238E27FC236}">
                <a16:creationId xmlns:a16="http://schemas.microsoft.com/office/drawing/2014/main" id="{A3F28CAF-3576-4ACD-AB93-234CF2F47928}"/>
              </a:ext>
            </a:extLst>
          </p:cNvPr>
          <p:cNvSpPr>
            <a:spLocks noGrp="1"/>
          </p:cNvSpPr>
          <p:nvPr>
            <p:ph idx="1"/>
          </p:nvPr>
        </p:nvSpPr>
        <p:spPr/>
        <p:txBody>
          <a:bodyPr>
            <a:normAutofit/>
          </a:bodyPr>
          <a:lstStyle/>
          <a:p>
            <a:r>
              <a:rPr lang="fr-BE" sz="2800" dirty="0"/>
              <a:t>Quelques minutes de réflexion.</a:t>
            </a:r>
          </a:p>
          <a:p>
            <a:endParaRPr lang="fr-BE" sz="2800" dirty="0"/>
          </a:p>
          <a:p>
            <a:endParaRPr lang="fr-BE" sz="2800" dirty="0"/>
          </a:p>
          <a:p>
            <a:r>
              <a:rPr lang="fr-BE" sz="2800" dirty="0"/>
              <a:t>Mise en commun </a:t>
            </a:r>
          </a:p>
        </p:txBody>
      </p:sp>
      <p:pic>
        <p:nvPicPr>
          <p:cNvPr id="5" name="Image 4" descr="Une image contenant avion&#10;&#10;Description générée automatiquement">
            <a:extLst>
              <a:ext uri="{FF2B5EF4-FFF2-40B4-BE49-F238E27FC236}">
                <a16:creationId xmlns:a16="http://schemas.microsoft.com/office/drawing/2014/main" id="{93B6510F-CF14-4E6E-9868-1BBA61BF8629}"/>
              </a:ext>
            </a:extLst>
          </p:cNvPr>
          <p:cNvPicPr>
            <a:picLocks noChangeAspect="1"/>
          </p:cNvPicPr>
          <p:nvPr/>
        </p:nvPicPr>
        <p:blipFill>
          <a:blip r:embed="rId2"/>
          <a:stretch>
            <a:fillRect/>
          </a:stretch>
        </p:blipFill>
        <p:spPr>
          <a:xfrm>
            <a:off x="6720625" y="3075802"/>
            <a:ext cx="1953818" cy="1953818"/>
          </a:xfrm>
          <a:prstGeom prst="rect">
            <a:avLst/>
          </a:prstGeom>
        </p:spPr>
      </p:pic>
      <p:pic>
        <p:nvPicPr>
          <p:cNvPr id="6" name="Image 5" descr="Résultat de recherche d'images pour &quot;réfléchir&quot;&quot;">
            <a:hlinkClick r:id="rId3" tgtFrame="&quot;_blank&quot;"/>
            <a:extLst>
              <a:ext uri="{FF2B5EF4-FFF2-40B4-BE49-F238E27FC236}">
                <a16:creationId xmlns:a16="http://schemas.microsoft.com/office/drawing/2014/main" id="{13A48262-99DA-423F-9C6B-EF49223A3A8F}"/>
              </a:ext>
            </a:extLst>
          </p:cNvPr>
          <p:cNvPicPr/>
          <p:nvPr/>
        </p:nvPicPr>
        <p:blipFill rotWithShape="1">
          <a:blip r:embed="rId4">
            <a:extLst>
              <a:ext uri="{28A0092B-C50C-407E-A947-70E740481C1C}">
                <a14:useLocalDpi xmlns:a14="http://schemas.microsoft.com/office/drawing/2010/main" val="0"/>
              </a:ext>
            </a:extLst>
          </a:blip>
          <a:srcRect b="61364"/>
          <a:stretch/>
        </p:blipFill>
        <p:spPr bwMode="auto">
          <a:xfrm>
            <a:off x="8831793" y="1780402"/>
            <a:ext cx="2352675" cy="129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106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000" dirty="0"/>
              <a:t>Pistes méthodologiques pour développer l’autonomie sociale</a:t>
            </a:r>
          </a:p>
        </p:txBody>
      </p:sp>
      <p:sp>
        <p:nvSpPr>
          <p:cNvPr id="3" name="Espace réservé du contenu 2"/>
          <p:cNvSpPr>
            <a:spLocks noGrp="1"/>
          </p:cNvSpPr>
          <p:nvPr>
            <p:ph idx="1"/>
          </p:nvPr>
        </p:nvSpPr>
        <p:spPr>
          <a:xfrm>
            <a:off x="3818468" y="984758"/>
            <a:ext cx="7315200" cy="5120640"/>
          </a:xfrm>
        </p:spPr>
        <p:txBody>
          <a:bodyPr>
            <a:normAutofit lnSpcReduction="10000"/>
          </a:bodyPr>
          <a:lstStyle/>
          <a:p>
            <a:pPr marL="0" indent="0" algn="just">
              <a:buNone/>
            </a:pPr>
            <a:endParaRPr lang="fr-BE" sz="2400" b="1" dirty="0"/>
          </a:p>
          <a:p>
            <a:pPr marL="0" indent="0" algn="just">
              <a:buNone/>
            </a:pPr>
            <a:r>
              <a:rPr lang="fr-BE" sz="2800" b="1" dirty="0"/>
              <a:t>L’ouverture aux autres</a:t>
            </a:r>
          </a:p>
          <a:p>
            <a:pPr algn="just"/>
            <a:r>
              <a:rPr lang="fr-FR" sz="2800" dirty="0"/>
              <a:t>Les jeux pour apprendre à mieux se connaitre et à mieux connaitre l’autre : se présenter, présenter un camarade, faire son portrait chinois, …</a:t>
            </a:r>
          </a:p>
          <a:p>
            <a:pPr algn="just"/>
            <a:endParaRPr lang="fr-FR" sz="1100" dirty="0"/>
          </a:p>
          <a:p>
            <a:pPr algn="just"/>
            <a:r>
              <a:rPr lang="fr-FR" sz="2800" dirty="0"/>
              <a:t>Les discussions et « temps de parole » permettant aux enfants de s’ouvrir aux autres</a:t>
            </a:r>
          </a:p>
          <a:p>
            <a:pPr marL="0" indent="0" algn="just">
              <a:buNone/>
            </a:pPr>
            <a:r>
              <a:rPr lang="fr-FR" sz="2800" dirty="0"/>
              <a:t> (ex : chacun raconte un événement marquant de son weekend), mais également d’aborder des sujets qui concernent toute la classe (ex : projets, sorties, …)</a:t>
            </a:r>
            <a:endParaRPr lang="fr-BE" sz="2800" dirty="0"/>
          </a:p>
          <a:p>
            <a:pPr algn="just"/>
            <a:endParaRPr lang="fr-BE" dirty="0"/>
          </a:p>
          <a:p>
            <a:pPr algn="just"/>
            <a:endParaRPr lang="fr-BE" dirty="0"/>
          </a:p>
          <a:p>
            <a:pPr algn="just"/>
            <a:endParaRPr lang="fr-BE" dirty="0"/>
          </a:p>
          <a:p>
            <a:pPr algn="just"/>
            <a:endParaRPr lang="fr-BE" dirty="0"/>
          </a:p>
        </p:txBody>
      </p:sp>
    </p:spTree>
    <p:extLst>
      <p:ext uri="{BB962C8B-B14F-4D97-AF65-F5344CB8AC3E}">
        <p14:creationId xmlns:p14="http://schemas.microsoft.com/office/powerpoint/2010/main" val="17964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000" dirty="0"/>
              <a:t>Pistes méthodologiques pour développer l’autonomie sociale</a:t>
            </a:r>
          </a:p>
        </p:txBody>
      </p:sp>
      <p:sp>
        <p:nvSpPr>
          <p:cNvPr id="3" name="Espace réservé du contenu 2"/>
          <p:cNvSpPr>
            <a:spLocks noGrp="1"/>
          </p:cNvSpPr>
          <p:nvPr>
            <p:ph idx="1"/>
          </p:nvPr>
        </p:nvSpPr>
        <p:spPr>
          <a:xfrm>
            <a:off x="3750735" y="762508"/>
            <a:ext cx="7846482" cy="5822442"/>
          </a:xfrm>
        </p:spPr>
        <p:txBody>
          <a:bodyPr>
            <a:noAutofit/>
          </a:bodyPr>
          <a:lstStyle/>
          <a:p>
            <a:pPr algn="just"/>
            <a:endParaRPr lang="fr-BE" sz="2400" dirty="0"/>
          </a:p>
          <a:p>
            <a:pPr marL="0" indent="0" algn="just">
              <a:buNone/>
            </a:pPr>
            <a:r>
              <a:rPr lang="fr-BE" sz="2800" b="1" dirty="0"/>
              <a:t>L’engagement</a:t>
            </a:r>
          </a:p>
          <a:p>
            <a:pPr algn="just"/>
            <a:r>
              <a:rPr lang="fr-FR" sz="2400" dirty="0"/>
              <a:t>Les jeux coopératifs pour développer l’esprit d’équipe et apprendre à agir </a:t>
            </a:r>
            <a:r>
              <a:rPr lang="fr-FR" sz="2400" i="1" dirty="0"/>
              <a:t>avec</a:t>
            </a:r>
            <a:r>
              <a:rPr lang="fr-FR" sz="2400" dirty="0"/>
              <a:t> les autres et non contre les autres : les défis et énigmes à résoudre en groupes.</a:t>
            </a:r>
            <a:endParaRPr lang="fr-BE" sz="2400" dirty="0"/>
          </a:p>
          <a:p>
            <a:pPr algn="just"/>
            <a:endParaRPr lang="fr-BE" sz="1050" dirty="0"/>
          </a:p>
          <a:p>
            <a:pPr algn="just"/>
            <a:r>
              <a:rPr lang="fr-FR" sz="2400" dirty="0"/>
              <a:t>La création d’un livre, album photo (ou autre) commun à la classe, renforçant la mémoire collective et développant le sentiment d’appartenance au groupe. </a:t>
            </a:r>
            <a:endParaRPr lang="fr-BE" sz="2400" dirty="0"/>
          </a:p>
          <a:p>
            <a:pPr marL="0" indent="0" algn="just">
              <a:buNone/>
            </a:pPr>
            <a:endParaRPr lang="fr-BE" sz="1050" dirty="0"/>
          </a:p>
          <a:p>
            <a:pPr algn="just"/>
            <a:r>
              <a:rPr lang="fr-FR" sz="2400" dirty="0"/>
              <a:t>Activités pour apprendre à s’intéresser aux autres et à les respecter ; leur apprendre à écouter et à dialoguer ; leur apprendre à faire des compromis ; leur apprendre à s’ouvrir à d’autres idées et points de vue que les leurs ; leur apprendre à coopérer et à travailler en équipe ; leur apprendre à respecter les règles de vie, …</a:t>
            </a:r>
            <a:endParaRPr lang="fr-BE" sz="2400" dirty="0"/>
          </a:p>
          <a:p>
            <a:pPr algn="just"/>
            <a:endParaRPr lang="fr-BE" sz="2400" dirty="0"/>
          </a:p>
          <a:p>
            <a:pPr algn="just"/>
            <a:endParaRPr lang="fr-BE" sz="2400" dirty="0"/>
          </a:p>
        </p:txBody>
      </p:sp>
    </p:spTree>
    <p:extLst>
      <p:ext uri="{BB962C8B-B14F-4D97-AF65-F5344CB8AC3E}">
        <p14:creationId xmlns:p14="http://schemas.microsoft.com/office/powerpoint/2010/main" val="16187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41B7-8A17-7728-991B-BF87D30C49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0FB590A-2A7D-6526-5B36-1F7C8DC1A902}"/>
              </a:ext>
            </a:extLst>
          </p:cNvPr>
          <p:cNvSpPr>
            <a:spLocks noGrp="1"/>
          </p:cNvSpPr>
          <p:nvPr>
            <p:ph type="title"/>
          </p:nvPr>
        </p:nvSpPr>
        <p:spPr/>
        <p:txBody>
          <a:bodyPr/>
          <a:lstStyle/>
          <a:p>
            <a:pPr algn="ctr"/>
            <a:r>
              <a:rPr lang="fr-FR" dirty="0"/>
              <a:t>Quid du travail sur l’autonomie sociale en P1/P2</a:t>
            </a:r>
            <a:endParaRPr lang="fr-BE" dirty="0"/>
          </a:p>
        </p:txBody>
      </p:sp>
      <p:pic>
        <p:nvPicPr>
          <p:cNvPr id="3" name="Image 2" descr="Une image contenant texte, capture d’écran, Police, nombre&#10;&#10;Description générée automatiquement">
            <a:extLst>
              <a:ext uri="{FF2B5EF4-FFF2-40B4-BE49-F238E27FC236}">
                <a16:creationId xmlns:a16="http://schemas.microsoft.com/office/drawing/2014/main" id="{94882C76-1584-B7A8-BFB4-8A8C7F47E26B}"/>
              </a:ext>
            </a:extLst>
          </p:cNvPr>
          <p:cNvPicPr>
            <a:picLocks noChangeAspect="1"/>
          </p:cNvPicPr>
          <p:nvPr/>
        </p:nvPicPr>
        <p:blipFill rotWithShape="1">
          <a:blip r:embed="rId2"/>
          <a:srcRect t="9648"/>
          <a:stretch/>
        </p:blipFill>
        <p:spPr bwMode="auto">
          <a:xfrm>
            <a:off x="3716938" y="155588"/>
            <a:ext cx="7929629" cy="653767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2959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age web&#10;&#10;Description générée automatiquement">
            <a:extLst>
              <a:ext uri="{FF2B5EF4-FFF2-40B4-BE49-F238E27FC236}">
                <a16:creationId xmlns:a16="http://schemas.microsoft.com/office/drawing/2014/main" id="{D440E356-84E6-B413-1090-DB68BA7E4448}"/>
              </a:ext>
            </a:extLst>
          </p:cNvPr>
          <p:cNvPicPr>
            <a:picLocks noChangeAspect="1"/>
          </p:cNvPicPr>
          <p:nvPr/>
        </p:nvPicPr>
        <p:blipFill>
          <a:blip r:embed="rId2"/>
          <a:stretch>
            <a:fillRect/>
          </a:stretch>
        </p:blipFill>
        <p:spPr>
          <a:xfrm>
            <a:off x="729998" y="269056"/>
            <a:ext cx="11085012" cy="6319888"/>
          </a:xfrm>
          <a:prstGeom prst="rect">
            <a:avLst/>
          </a:prstGeom>
        </p:spPr>
      </p:pic>
    </p:spTree>
    <p:extLst>
      <p:ext uri="{BB962C8B-B14F-4D97-AF65-F5344CB8AC3E}">
        <p14:creationId xmlns:p14="http://schemas.microsoft.com/office/powerpoint/2010/main" val="173849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95C5A-DD1B-98D1-36AB-5CD4C5F422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8E955D-3EF1-5435-95E7-AEA0504841B6}"/>
              </a:ext>
            </a:extLst>
          </p:cNvPr>
          <p:cNvSpPr>
            <a:spLocks noGrp="1"/>
          </p:cNvSpPr>
          <p:nvPr>
            <p:ph type="title"/>
          </p:nvPr>
        </p:nvSpPr>
        <p:spPr/>
        <p:txBody>
          <a:bodyPr/>
          <a:lstStyle/>
          <a:p>
            <a:pPr algn="ctr"/>
            <a:r>
              <a:rPr lang="fr-FR" dirty="0"/>
              <a:t>Quid du travail sur l’autonomie sociale en P1/P2</a:t>
            </a:r>
            <a:endParaRPr lang="fr-BE" dirty="0"/>
          </a:p>
        </p:txBody>
      </p:sp>
      <p:pic>
        <p:nvPicPr>
          <p:cNvPr id="4" name="Image 3" descr="Une image contenant texte, Police, ligne, nombre&#10;&#10;Description générée automatiquement">
            <a:extLst>
              <a:ext uri="{FF2B5EF4-FFF2-40B4-BE49-F238E27FC236}">
                <a16:creationId xmlns:a16="http://schemas.microsoft.com/office/drawing/2014/main" id="{38D50ADE-ABD5-FA56-89B6-4B62CA596389}"/>
              </a:ext>
            </a:extLst>
          </p:cNvPr>
          <p:cNvPicPr>
            <a:picLocks noChangeAspect="1"/>
          </p:cNvPicPr>
          <p:nvPr/>
        </p:nvPicPr>
        <p:blipFill>
          <a:blip r:embed="rId2"/>
          <a:stretch>
            <a:fillRect/>
          </a:stretch>
        </p:blipFill>
        <p:spPr>
          <a:xfrm>
            <a:off x="3531024" y="789675"/>
            <a:ext cx="8255995" cy="1913021"/>
          </a:xfrm>
          <a:prstGeom prst="rect">
            <a:avLst/>
          </a:prstGeom>
        </p:spPr>
      </p:pic>
      <p:pic>
        <p:nvPicPr>
          <p:cNvPr id="5" name="Image 4" descr="Une image contenant texte, capture d’écran&#10;&#10;Description générée automatiquement">
            <a:extLst>
              <a:ext uri="{FF2B5EF4-FFF2-40B4-BE49-F238E27FC236}">
                <a16:creationId xmlns:a16="http://schemas.microsoft.com/office/drawing/2014/main" id="{F7E50908-82BF-5C21-496F-F785F1F5D4AF}"/>
              </a:ext>
            </a:extLst>
          </p:cNvPr>
          <p:cNvPicPr>
            <a:picLocks noChangeAspect="1"/>
          </p:cNvPicPr>
          <p:nvPr/>
        </p:nvPicPr>
        <p:blipFill>
          <a:blip r:embed="rId3"/>
          <a:stretch>
            <a:fillRect/>
          </a:stretch>
        </p:blipFill>
        <p:spPr>
          <a:xfrm>
            <a:off x="3531024" y="2821169"/>
            <a:ext cx="8373410" cy="3247156"/>
          </a:xfrm>
          <a:prstGeom prst="rect">
            <a:avLst/>
          </a:prstGeom>
        </p:spPr>
      </p:pic>
    </p:spTree>
    <p:extLst>
      <p:ext uri="{BB962C8B-B14F-4D97-AF65-F5344CB8AC3E}">
        <p14:creationId xmlns:p14="http://schemas.microsoft.com/office/powerpoint/2010/main" val="294360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624F0-21A7-40FF-A4FB-0B41507C3518}"/>
              </a:ext>
            </a:extLst>
          </p:cNvPr>
          <p:cNvSpPr>
            <a:spLocks noGrp="1"/>
          </p:cNvSpPr>
          <p:nvPr>
            <p:ph type="title"/>
          </p:nvPr>
        </p:nvSpPr>
        <p:spPr/>
        <p:txBody>
          <a:bodyPr/>
          <a:lstStyle/>
          <a:p>
            <a:r>
              <a:rPr lang="fr-BE" dirty="0"/>
              <a:t>Exercice</a:t>
            </a:r>
            <a:br>
              <a:rPr lang="fr-BE" dirty="0"/>
            </a:br>
            <a:br>
              <a:rPr lang="fr-BE" dirty="0"/>
            </a:br>
            <a:r>
              <a:rPr lang="fr-BE" dirty="0"/>
              <a:t>// parties 2 et 3 de l’examen </a:t>
            </a:r>
            <a:br>
              <a:rPr lang="fr-BE" dirty="0"/>
            </a:br>
            <a:endParaRPr lang="fr-BE" dirty="0"/>
          </a:p>
        </p:txBody>
      </p:sp>
      <p:sp>
        <p:nvSpPr>
          <p:cNvPr id="3" name="Espace réservé du contenu 2">
            <a:extLst>
              <a:ext uri="{FF2B5EF4-FFF2-40B4-BE49-F238E27FC236}">
                <a16:creationId xmlns:a16="http://schemas.microsoft.com/office/drawing/2014/main" id="{AD002A09-4CCA-4941-9228-43E79EFB3AE4}"/>
              </a:ext>
            </a:extLst>
          </p:cNvPr>
          <p:cNvSpPr>
            <a:spLocks noGrp="1"/>
          </p:cNvSpPr>
          <p:nvPr>
            <p:ph idx="1"/>
          </p:nvPr>
        </p:nvSpPr>
        <p:spPr>
          <a:xfrm>
            <a:off x="3733801" y="864108"/>
            <a:ext cx="7315200" cy="5120640"/>
          </a:xfrm>
        </p:spPr>
        <p:txBody>
          <a:bodyPr>
            <a:normAutofit/>
          </a:bodyPr>
          <a:lstStyle/>
          <a:p>
            <a:pPr marL="0" indent="0" algn="just">
              <a:buNone/>
            </a:pPr>
            <a:r>
              <a:rPr lang="fr-BE" sz="2800" b="1" dirty="0"/>
              <a:t>Sur la base de vos observations de la 103</a:t>
            </a:r>
            <a:endParaRPr lang="fr-BE" sz="2400" b="1" dirty="0"/>
          </a:p>
          <a:p>
            <a:pPr marL="0" indent="0" algn="just">
              <a:buNone/>
            </a:pPr>
            <a:r>
              <a:rPr lang="fr-BE" sz="2400" dirty="0"/>
              <a:t>1. Notez les éléments manquants que vous avez pu repérer (en lien avec le climat de classe et/ou les autonomies affective et sociale et/ou avec les visées transversales).</a:t>
            </a:r>
          </a:p>
          <a:p>
            <a:pPr marL="0" indent="0" algn="just">
              <a:buNone/>
            </a:pPr>
            <a:r>
              <a:rPr lang="fr-BE" sz="2400" dirty="0"/>
              <a:t>2. Sélectionnez 1 objectif d’une autonomie qu’il vous semble pertinent de développer dans votre classe.</a:t>
            </a:r>
          </a:p>
          <a:p>
            <a:pPr marL="0" indent="0" algn="just">
              <a:buNone/>
            </a:pPr>
            <a:r>
              <a:rPr lang="fr-BE" sz="2400" dirty="0"/>
              <a:t>3. Justifiez vos choix à l’aide d’au moins un élément vu au cours.</a:t>
            </a:r>
          </a:p>
          <a:p>
            <a:pPr marL="0" indent="0" algn="just">
              <a:buNone/>
            </a:pPr>
            <a:r>
              <a:rPr lang="fr-BE" sz="2400" dirty="0"/>
              <a:t>4. Imaginez des pistes d’actions concrètes qui vous permettront d’aider les enfants à développer ces compétences.</a:t>
            </a:r>
          </a:p>
        </p:txBody>
      </p:sp>
    </p:spTree>
    <p:extLst>
      <p:ext uri="{BB962C8B-B14F-4D97-AF65-F5344CB8AC3E}">
        <p14:creationId xmlns:p14="http://schemas.microsoft.com/office/powerpoint/2010/main" val="14025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2915F9-CCDE-4BFF-49A8-1097C38342D5}"/>
              </a:ext>
            </a:extLst>
          </p:cNvPr>
          <p:cNvSpPr>
            <a:spLocks noGrp="1"/>
          </p:cNvSpPr>
          <p:nvPr>
            <p:ph idx="1"/>
          </p:nvPr>
        </p:nvSpPr>
        <p:spPr/>
        <p:txBody>
          <a:bodyPr/>
          <a:lstStyle/>
          <a:p>
            <a:pPr marL="270510" marR="424180" algn="just">
              <a:lnSpc>
                <a:spcPct val="115000"/>
              </a:lnSpc>
              <a:spcAft>
                <a:spcPts val="1000"/>
              </a:spcAft>
            </a:pPr>
            <a:r>
              <a:rPr lang="fr-BE" sz="3200" dirty="0">
                <a:effectLst/>
                <a:latin typeface="Arial Nova Cond Light" panose="020B0306020202020204" pitchFamily="34" charset="0"/>
                <a:ea typeface="Calibri" panose="020F0502020204030204" pitchFamily="34" charset="0"/>
                <a:cs typeface="Cambria" panose="02040503050406030204" pitchFamily="18" charset="0"/>
              </a:rPr>
              <a:t>A présent, regardons deux vidéos dans deux classes dans le but d’analyser le climat de classe : une première vidéo dans une classe maternelle et une deuxième dans une classe de première primaire. </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p>
            <a:pPr marL="87630" marR="424180" indent="0" algn="just">
              <a:lnSpc>
                <a:spcPct val="115000"/>
              </a:lnSpc>
              <a:spcAft>
                <a:spcPts val="1000"/>
              </a:spcAft>
              <a:buNone/>
            </a:pPr>
            <a:r>
              <a:rPr lang="fr-BE" sz="3200" dirty="0">
                <a:effectLst/>
                <a:latin typeface="Arial Nova Cond Light" panose="020B0306020202020204" pitchFamily="34" charset="0"/>
                <a:ea typeface="Calibri" panose="020F0502020204030204" pitchFamily="34" charset="0"/>
                <a:cs typeface="Cambria" panose="02040503050406030204" pitchFamily="18" charset="0"/>
                <a:sym typeface="Wingdings" panose="05000000000000000000" pitchFamily="2" charset="2"/>
              </a:rPr>
              <a:t></a:t>
            </a:r>
            <a:r>
              <a:rPr lang="fr-BE" sz="3200" dirty="0">
                <a:effectLst/>
                <a:latin typeface="Arial Nova Cond Light" panose="020B0306020202020204" pitchFamily="34" charset="0"/>
                <a:ea typeface="Calibri" panose="020F0502020204030204" pitchFamily="34" charset="0"/>
                <a:cs typeface="Cambria" panose="02040503050406030204" pitchFamily="18" charset="0"/>
              </a:rPr>
              <a:t>Prenez des notes dans le document annexe. </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BE" dirty="0"/>
          </a:p>
        </p:txBody>
      </p:sp>
      <p:sp>
        <p:nvSpPr>
          <p:cNvPr id="4" name="Titre 1">
            <a:extLst>
              <a:ext uri="{FF2B5EF4-FFF2-40B4-BE49-F238E27FC236}">
                <a16:creationId xmlns:a16="http://schemas.microsoft.com/office/drawing/2014/main" id="{04370E39-E4C4-7040-2F5D-6734B7508FCA}"/>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fr-FR" sz="3200" b="1" dirty="0">
                <a:latin typeface="Corbel"/>
              </a:rPr>
              <a:t>VII. Tâche d’intégration</a:t>
            </a:r>
            <a:br>
              <a:rPr lang="fr-BE" sz="3200" b="1" dirty="0">
                <a:latin typeface="Corbel"/>
              </a:rPr>
            </a:br>
            <a:endParaRPr lang="fr-BE" sz="3200" b="1" dirty="0">
              <a:latin typeface="Corbel"/>
            </a:endParaRPr>
          </a:p>
        </p:txBody>
      </p:sp>
    </p:spTree>
    <p:extLst>
      <p:ext uri="{BB962C8B-B14F-4D97-AF65-F5344CB8AC3E}">
        <p14:creationId xmlns:p14="http://schemas.microsoft.com/office/powerpoint/2010/main" val="38955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F74F3B88-E1F5-CC08-1B32-8F1BCC5841CB}"/>
              </a:ext>
            </a:extLst>
          </p:cNvPr>
          <p:cNvGraphicFramePr>
            <a:graphicFrameLocks noGrp="1"/>
          </p:cNvGraphicFramePr>
          <p:nvPr>
            <p:ph idx="1"/>
            <p:extLst>
              <p:ext uri="{D42A27DB-BD31-4B8C-83A1-F6EECF244321}">
                <p14:modId xmlns:p14="http://schemas.microsoft.com/office/powerpoint/2010/main" val="4279187098"/>
              </p:ext>
            </p:extLst>
          </p:nvPr>
        </p:nvGraphicFramePr>
        <p:xfrm>
          <a:off x="3563938" y="1508760"/>
          <a:ext cx="7998144" cy="1656080"/>
        </p:xfrm>
        <a:graphic>
          <a:graphicData uri="http://schemas.openxmlformats.org/drawingml/2006/table">
            <a:tbl>
              <a:tblPr firstRow="1" bandRow="1">
                <a:tableStyleId>{5C22544A-7EE6-4342-B048-85BDC9FD1C3A}</a:tableStyleId>
              </a:tblPr>
              <a:tblGrid>
                <a:gridCol w="1999536">
                  <a:extLst>
                    <a:ext uri="{9D8B030D-6E8A-4147-A177-3AD203B41FA5}">
                      <a16:colId xmlns:a16="http://schemas.microsoft.com/office/drawing/2014/main" val="3716932034"/>
                    </a:ext>
                  </a:extLst>
                </a:gridCol>
                <a:gridCol w="1999536">
                  <a:extLst>
                    <a:ext uri="{9D8B030D-6E8A-4147-A177-3AD203B41FA5}">
                      <a16:colId xmlns:a16="http://schemas.microsoft.com/office/drawing/2014/main" val="2219435285"/>
                    </a:ext>
                  </a:extLst>
                </a:gridCol>
                <a:gridCol w="1999536">
                  <a:extLst>
                    <a:ext uri="{9D8B030D-6E8A-4147-A177-3AD203B41FA5}">
                      <a16:colId xmlns:a16="http://schemas.microsoft.com/office/drawing/2014/main" val="3608986701"/>
                    </a:ext>
                  </a:extLst>
                </a:gridCol>
                <a:gridCol w="1999536">
                  <a:extLst>
                    <a:ext uri="{9D8B030D-6E8A-4147-A177-3AD203B41FA5}">
                      <a16:colId xmlns:a16="http://schemas.microsoft.com/office/drawing/2014/main" val="2341262002"/>
                    </a:ext>
                  </a:extLst>
                </a:gridCol>
              </a:tblGrid>
              <a:tr h="0">
                <a:tc>
                  <a:txBody>
                    <a:bodyPr/>
                    <a:lstStyle/>
                    <a:p>
                      <a:endParaRPr lang="fr-BE"/>
                    </a:p>
                  </a:txBody>
                  <a:tcPr/>
                </a:tc>
                <a:tc>
                  <a:txBody>
                    <a:bodyPr/>
                    <a:lstStyle/>
                    <a:p>
                      <a:r>
                        <a:rPr lang="fr-FR" dirty="0"/>
                        <a:t>Ce que je dis</a:t>
                      </a:r>
                      <a:endParaRPr lang="fr-BE" dirty="0"/>
                    </a:p>
                  </a:txBody>
                  <a:tcPr/>
                </a:tc>
                <a:tc>
                  <a:txBody>
                    <a:bodyPr/>
                    <a:lstStyle/>
                    <a:p>
                      <a:r>
                        <a:rPr lang="fr-FR" dirty="0"/>
                        <a:t>Ce que je fais</a:t>
                      </a:r>
                      <a:endParaRPr lang="fr-BE" dirty="0"/>
                    </a:p>
                  </a:txBody>
                  <a:tcPr/>
                </a:tc>
                <a:tc>
                  <a:txBody>
                    <a:bodyPr/>
                    <a:lstStyle/>
                    <a:p>
                      <a:r>
                        <a:rPr lang="fr-FR" dirty="0"/>
                        <a:t>Comment j’aménage l’espace</a:t>
                      </a:r>
                      <a:endParaRPr lang="fr-BE" dirty="0"/>
                    </a:p>
                  </a:txBody>
                  <a:tcPr/>
                </a:tc>
                <a:extLst>
                  <a:ext uri="{0D108BD9-81ED-4DB2-BD59-A6C34878D82A}">
                    <a16:rowId xmlns:a16="http://schemas.microsoft.com/office/drawing/2014/main" val="248835073"/>
                  </a:ext>
                </a:extLst>
              </a:tr>
              <a:tr h="370840">
                <a:tc>
                  <a:txBody>
                    <a:bodyPr/>
                    <a:lstStyle/>
                    <a:p>
                      <a:r>
                        <a:rPr lang="fr-FR" dirty="0"/>
                        <a:t>Relation à l’enfant</a:t>
                      </a:r>
                      <a:endParaRPr lang="fr-BE" dirty="0"/>
                    </a:p>
                  </a:txBody>
                  <a:tcPr/>
                </a:tc>
                <a:tc>
                  <a:txBody>
                    <a:bodyPr/>
                    <a:lstStyle/>
                    <a:p>
                      <a:endParaRPr lang="fr-BE"/>
                    </a:p>
                  </a:txBody>
                  <a:tcPr/>
                </a:tc>
                <a:tc>
                  <a:txBody>
                    <a:bodyPr/>
                    <a:lstStyle/>
                    <a:p>
                      <a:endParaRPr lang="fr-BE"/>
                    </a:p>
                  </a:txBody>
                  <a:tcPr/>
                </a:tc>
                <a:tc>
                  <a:txBody>
                    <a:bodyPr/>
                    <a:lstStyle/>
                    <a:p>
                      <a:endParaRPr lang="fr-BE"/>
                    </a:p>
                  </a:txBody>
                  <a:tcPr/>
                </a:tc>
                <a:extLst>
                  <a:ext uri="{0D108BD9-81ED-4DB2-BD59-A6C34878D82A}">
                    <a16:rowId xmlns:a16="http://schemas.microsoft.com/office/drawing/2014/main" val="960755787"/>
                  </a:ext>
                </a:extLst>
              </a:tr>
              <a:tr h="370840">
                <a:tc>
                  <a:txBody>
                    <a:bodyPr/>
                    <a:lstStyle/>
                    <a:p>
                      <a:r>
                        <a:rPr lang="fr-FR" dirty="0"/>
                        <a:t>Relation au groupe</a:t>
                      </a:r>
                      <a:endParaRPr lang="fr-BE" dirty="0"/>
                    </a:p>
                  </a:txBody>
                  <a:tcPr/>
                </a:tc>
                <a:tc>
                  <a:txBody>
                    <a:bodyPr/>
                    <a:lstStyle/>
                    <a:p>
                      <a:endParaRPr lang="fr-BE" dirty="0"/>
                    </a:p>
                  </a:txBody>
                  <a:tcPr/>
                </a:tc>
                <a:tc>
                  <a:txBody>
                    <a:bodyPr/>
                    <a:lstStyle/>
                    <a:p>
                      <a:endParaRPr lang="fr-BE"/>
                    </a:p>
                  </a:txBody>
                  <a:tcPr/>
                </a:tc>
                <a:tc>
                  <a:txBody>
                    <a:bodyPr/>
                    <a:lstStyle/>
                    <a:p>
                      <a:endParaRPr lang="fr-BE" dirty="0"/>
                    </a:p>
                  </a:txBody>
                  <a:tcPr/>
                </a:tc>
                <a:extLst>
                  <a:ext uri="{0D108BD9-81ED-4DB2-BD59-A6C34878D82A}">
                    <a16:rowId xmlns:a16="http://schemas.microsoft.com/office/drawing/2014/main" val="63869825"/>
                  </a:ext>
                </a:extLst>
              </a:tr>
            </a:tbl>
          </a:graphicData>
        </a:graphic>
      </p:graphicFrame>
      <p:sp>
        <p:nvSpPr>
          <p:cNvPr id="4" name="Titre 1">
            <a:extLst>
              <a:ext uri="{FF2B5EF4-FFF2-40B4-BE49-F238E27FC236}">
                <a16:creationId xmlns:a16="http://schemas.microsoft.com/office/drawing/2014/main" id="{8A178AE0-71B7-80D8-1415-F6AFD55066BD}"/>
              </a:ext>
            </a:extLst>
          </p:cNvPr>
          <p:cNvSpPr>
            <a:spLocks noGrp="1"/>
          </p:cNvSpPr>
          <p:nvPr>
            <p:ph type="title"/>
          </p:nvPr>
        </p:nvSpPr>
        <p:spPr>
          <a:xfrm>
            <a:off x="252919" y="1123837"/>
            <a:ext cx="2947482" cy="4601183"/>
          </a:xfrm>
        </p:spPr>
        <p:txBody>
          <a:bodyPr/>
          <a:lstStyle/>
          <a:p>
            <a:r>
              <a:rPr lang="fr-FR" dirty="0"/>
              <a:t>Gardons une trace de l’analyse de la situation </a:t>
            </a:r>
            <a:br>
              <a:rPr lang="fr-FR" dirty="0"/>
            </a:br>
            <a:r>
              <a:rPr lang="fr-FR" dirty="0"/>
              <a:t>= identification des gestes professionnels</a:t>
            </a:r>
            <a:endParaRPr lang="fr-BE" dirty="0"/>
          </a:p>
        </p:txBody>
      </p:sp>
    </p:spTree>
    <p:extLst>
      <p:ext uri="{BB962C8B-B14F-4D97-AF65-F5344CB8AC3E}">
        <p14:creationId xmlns:p14="http://schemas.microsoft.com/office/powerpoint/2010/main" val="897031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01C3D-3B98-3EE0-4D2F-5D3B5F95433C}"/>
              </a:ext>
            </a:extLst>
          </p:cNvPr>
          <p:cNvSpPr>
            <a:spLocks noGrp="1"/>
          </p:cNvSpPr>
          <p:nvPr>
            <p:ph type="title"/>
          </p:nvPr>
        </p:nvSpPr>
        <p:spPr/>
        <p:txBody>
          <a:bodyPr/>
          <a:lstStyle/>
          <a:p>
            <a:pPr algn="ctr"/>
            <a:r>
              <a:rPr lang="fr-FR" dirty="0"/>
              <a:t>Merci de votre attention</a:t>
            </a:r>
            <a:endParaRPr lang="fr-BE" dirty="0"/>
          </a:p>
        </p:txBody>
      </p:sp>
    </p:spTree>
    <p:extLst>
      <p:ext uri="{BB962C8B-B14F-4D97-AF65-F5344CB8AC3E}">
        <p14:creationId xmlns:p14="http://schemas.microsoft.com/office/powerpoint/2010/main" val="423134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B5A7D-583F-4A4B-9DD4-9BC006704F75}"/>
              </a:ext>
            </a:extLst>
          </p:cNvPr>
          <p:cNvSpPr>
            <a:spLocks noGrp="1"/>
          </p:cNvSpPr>
          <p:nvPr>
            <p:ph type="ctrTitle"/>
          </p:nvPr>
        </p:nvSpPr>
        <p:spPr>
          <a:xfrm>
            <a:off x="1763193" y="1455610"/>
            <a:ext cx="7187529" cy="1973390"/>
          </a:xfrm>
        </p:spPr>
        <p:txBody>
          <a:bodyPr anchor="b">
            <a:normAutofit/>
          </a:bodyPr>
          <a:lstStyle/>
          <a:p>
            <a:r>
              <a:rPr lang="fr-FR" sz="5800" dirty="0">
                <a:latin typeface="PingFang TC Thin" panose="020B0200000000000000" pitchFamily="34" charset="-120"/>
                <a:ea typeface="PingFang TC Thin" panose="020B0200000000000000" pitchFamily="34" charset="-120"/>
                <a:cs typeface="Shree Devanagari 714" panose="02000600000000000000" pitchFamily="2" charset="0"/>
              </a:rPr>
              <a:t>Le climat scolaire</a:t>
            </a:r>
          </a:p>
        </p:txBody>
      </p:sp>
      <p:sp>
        <p:nvSpPr>
          <p:cNvPr id="3" name="Sous-titre 2">
            <a:extLst>
              <a:ext uri="{FF2B5EF4-FFF2-40B4-BE49-F238E27FC236}">
                <a16:creationId xmlns:a16="http://schemas.microsoft.com/office/drawing/2014/main" id="{4AAAFA90-EA4F-4E49-9B39-C00B03B40AA6}"/>
              </a:ext>
            </a:extLst>
          </p:cNvPr>
          <p:cNvSpPr>
            <a:spLocks noGrp="1"/>
          </p:cNvSpPr>
          <p:nvPr>
            <p:ph type="subTitle" idx="1"/>
          </p:nvPr>
        </p:nvSpPr>
        <p:spPr>
          <a:xfrm>
            <a:off x="886156" y="5402390"/>
            <a:ext cx="8064566" cy="577233"/>
          </a:xfrm>
        </p:spPr>
        <p:txBody>
          <a:bodyPr anchor="t">
            <a:normAutofit fontScale="62500" lnSpcReduction="20000"/>
          </a:bodyPr>
          <a:lstStyle/>
          <a:p>
            <a:pPr algn="r"/>
            <a:r>
              <a:rPr lang="fr-FR" sz="2400" b="1" dirty="0">
                <a:solidFill>
                  <a:schemeClr val="bg1"/>
                </a:solidFill>
                <a:latin typeface="PingFang TC Ultralight" panose="020B0100000000000000" pitchFamily="34" charset="-120"/>
                <a:ea typeface="PingFang TC Ultralight" panose="020B0100000000000000" pitchFamily="34" charset="-120"/>
              </a:rPr>
              <a:t>UE103</a:t>
            </a:r>
          </a:p>
          <a:p>
            <a:pPr algn="r"/>
            <a:r>
              <a:rPr lang="fr-FR" sz="2400" b="1" dirty="0">
                <a:solidFill>
                  <a:schemeClr val="bg1"/>
                </a:solidFill>
                <a:latin typeface="PingFang TC Ultralight" panose="020B0100000000000000" pitchFamily="34" charset="-120"/>
                <a:ea typeface="PingFang TC Ultralight" panose="020B0100000000000000" pitchFamily="34" charset="-120"/>
              </a:rPr>
              <a:t>LECHA sur la base des supports de CAMAN DEHAL &amp; ERKJO</a:t>
            </a:r>
          </a:p>
        </p:txBody>
      </p:sp>
    </p:spTree>
    <p:extLst>
      <p:ext uri="{BB962C8B-B14F-4D97-AF65-F5344CB8AC3E}">
        <p14:creationId xmlns:p14="http://schemas.microsoft.com/office/powerpoint/2010/main" val="7375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adr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7947e9-526c-4636-9ac2-949416f9377f">
      <Terms xmlns="http://schemas.microsoft.com/office/infopath/2007/PartnerControls"/>
    </lcf76f155ced4ddcb4097134ff3c332f>
    <TaxCatchAll xmlns="7fc263ef-d1a5-44d6-9060-2d2095aa64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E931267A0A104A829AD31F7167DE2D" ma:contentTypeVersion="12" ma:contentTypeDescription="Crée un document." ma:contentTypeScope="" ma:versionID="9e22faf4952b91ea655f8786a0632942">
  <xsd:schema xmlns:xsd="http://www.w3.org/2001/XMLSchema" xmlns:xs="http://www.w3.org/2001/XMLSchema" xmlns:p="http://schemas.microsoft.com/office/2006/metadata/properties" xmlns:ns2="5c7947e9-526c-4636-9ac2-949416f9377f" xmlns:ns3="7fc263ef-d1a5-44d6-9060-2d2095aa64fb" targetNamespace="http://schemas.microsoft.com/office/2006/metadata/properties" ma:root="true" ma:fieldsID="e3fdebf64b3fc03c5f09ba1d9d305dbb" ns2:_="" ns3:_="">
    <xsd:import namespace="5c7947e9-526c-4636-9ac2-949416f9377f"/>
    <xsd:import namespace="7fc263ef-d1a5-44d6-9060-2d2095aa64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947e9-526c-4636-9ac2-949416f937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0b6a2ec7-4460-416d-86cb-abc62d7adb7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263ef-d1a5-44d6-9060-2d2095aa64f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2cdaaf5-ace4-45d8-bb94-311009687984}" ma:internalName="TaxCatchAll" ma:showField="CatchAllData" ma:web="7fc263ef-d1a5-44d6-9060-2d2095aa64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377851-19CA-41B7-B339-49C31BACFE62}">
  <ds:schemaRefs>
    <ds:schemaRef ds:uri="http://schemas.microsoft.com/sharepoint/v3/contenttype/forms"/>
  </ds:schemaRefs>
</ds:datastoreItem>
</file>

<file path=customXml/itemProps2.xml><?xml version="1.0" encoding="utf-8"?>
<ds:datastoreItem xmlns:ds="http://schemas.openxmlformats.org/officeDocument/2006/customXml" ds:itemID="{FB552EEE-4ACD-47B0-9F36-1E88154CB104}">
  <ds:schemaRefs>
    <ds:schemaRef ds:uri="http://purl.org/dc/elements/1.1/"/>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http://schemas.microsoft.com/office/infopath/2007/PartnerControls"/>
    <ds:schemaRef ds:uri="7fc263ef-d1a5-44d6-9060-2d2095aa64fb"/>
    <ds:schemaRef ds:uri="5c7947e9-526c-4636-9ac2-949416f9377f"/>
  </ds:schemaRefs>
</ds:datastoreItem>
</file>

<file path=customXml/itemProps3.xml><?xml version="1.0" encoding="utf-8"?>
<ds:datastoreItem xmlns:ds="http://schemas.openxmlformats.org/officeDocument/2006/customXml" ds:itemID="{5B287671-C8D2-43D4-A200-AB9335FB0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7947e9-526c-4636-9ac2-949416f9377f"/>
    <ds:schemaRef ds:uri="7fc263ef-d1a5-44d6-9060-2d2095aa6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4340</Words>
  <Application>Microsoft Office PowerPoint</Application>
  <PresentationFormat>Grand écran</PresentationFormat>
  <Paragraphs>478</Paragraphs>
  <Slides>80</Slides>
  <Notes>22</Notes>
  <HiddenSlides>0</HiddenSlides>
  <MMClips>1</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80</vt:i4>
      </vt:variant>
    </vt:vector>
  </HeadingPairs>
  <TitlesOfParts>
    <vt:vector size="100" baseType="lpstr">
      <vt:lpstr>ADLaM Display</vt:lpstr>
      <vt:lpstr>Arial</vt:lpstr>
      <vt:lpstr>Arial Nova Cond Light</vt:lpstr>
      <vt:lpstr>Britannic Bold</vt:lpstr>
      <vt:lpstr>Calibri</vt:lpstr>
      <vt:lpstr>Cambria</vt:lpstr>
      <vt:lpstr>Comic Sans MS</vt:lpstr>
      <vt:lpstr>Congenial</vt:lpstr>
      <vt:lpstr>Cooper Black</vt:lpstr>
      <vt:lpstr>Corbel</vt:lpstr>
      <vt:lpstr>PingFang TC Light</vt:lpstr>
      <vt:lpstr>PingFang TC Thin</vt:lpstr>
      <vt:lpstr>PingFang TC Ultralight</vt:lpstr>
      <vt:lpstr>Poppins</vt:lpstr>
      <vt:lpstr>Tahoma</vt:lpstr>
      <vt:lpstr>Times New Roman</vt:lpstr>
      <vt:lpstr>Verdana</vt:lpstr>
      <vt:lpstr>Wingdings</vt:lpstr>
      <vt:lpstr>Wingdings 2</vt:lpstr>
      <vt:lpstr>Cadre</vt:lpstr>
      <vt:lpstr>Le climat scolaire</vt:lpstr>
      <vt:lpstr>Cadrage</vt:lpstr>
      <vt:lpstr>Présentation PowerPoint</vt:lpstr>
      <vt:lpstr>Wooclap Echelle de Likert</vt:lpstr>
      <vt:lpstr>I. Mises en situation</vt:lpstr>
      <vt:lpstr>Présentation PowerPoint</vt:lpstr>
      <vt:lpstr>Vivons une première mise en situation 9 rôles = 9 personnes Couloir</vt:lpstr>
      <vt:lpstr>Gardons une trace de l’analyse de la situation  = identification des gestes professionnels</vt:lpstr>
      <vt:lpstr>Le climat scolaire</vt:lpstr>
      <vt:lpstr>II. Souvenez-vous…</vt:lpstr>
      <vt:lpstr>Présentation PowerPoint</vt:lpstr>
      <vt:lpstr>II. Vers une définition du  climat scolaire</vt:lpstr>
      <vt:lpstr>WORK CAFE: ateliers tournants</vt:lpstr>
      <vt:lpstr>2. Définition du climat scolaire</vt:lpstr>
      <vt:lpstr>Présentation PowerPoint</vt:lpstr>
      <vt:lpstr>Une vision très systémique</vt:lpstr>
      <vt:lpstr>Présentation PowerPoint</vt:lpstr>
      <vt:lpstr>Présentation PowerPoint</vt:lpstr>
      <vt:lpstr>La réflexion sur le climat scolaire au cœur de la réforme que vit notre système éducatif actuellement</vt:lpstr>
      <vt:lpstr>Présentation PowerPoint</vt:lpstr>
      <vt:lpstr>Travail collaboratif Définitions Pistes pédagogiques</vt:lpstr>
      <vt:lpstr>Présentation PowerPoint</vt:lpstr>
      <vt:lpstr>D ’une vision plus systémique vers une vision plus micro …</vt:lpstr>
      <vt:lpstr>Le climat  de classe… </vt:lpstr>
      <vt:lpstr>Présentation PowerPoint</vt:lpstr>
      <vt:lpstr>Une mise en bouche …</vt:lpstr>
      <vt:lpstr>Présentation PowerPoint</vt:lpstr>
      <vt:lpstr>IV. Les 7  caractéristiques qui influencent le climat de classe       </vt:lpstr>
      <vt:lpstr>Les caractéristiques qui influencent le climat de classe   </vt:lpstr>
      <vt:lpstr>Les caractéristiques qui influencent le climat de classe   </vt:lpstr>
      <vt:lpstr>Les caractéristiques qui influencent le climat de classe    </vt:lpstr>
      <vt:lpstr>Notre définition provisoire</vt:lpstr>
      <vt:lpstr>Vidéo 1: lecture d’album</vt:lpstr>
      <vt:lpstr> QUESTIONS D’OBSERVATION </vt:lpstr>
      <vt:lpstr> QUESTIONS D’INTERPRETATION </vt:lpstr>
      <vt:lpstr> CONCLUSIONS  </vt:lpstr>
      <vt:lpstr>Présentation PowerPoint</vt:lpstr>
      <vt:lpstr>V. Le climat de la  classe: sur  quels leviers,  puis-je agir?</vt:lpstr>
      <vt:lpstr>Présentation PowerPoint</vt:lpstr>
      <vt:lpstr>Présentation PowerPoint</vt:lpstr>
      <vt:lpstr>Présentation PowerPoint</vt:lpstr>
      <vt:lpstr>Exercice 1</vt:lpstr>
      <vt:lpstr>Exercice 2</vt:lpstr>
      <vt:lpstr>Présentation PowerPoint</vt:lpstr>
      <vt:lpstr>Présentation PowerPoint</vt:lpstr>
      <vt:lpstr>Au niveau de la structure de la classe …</vt:lpstr>
      <vt:lpstr>Présentation PowerPoint</vt:lpstr>
      <vt:lpstr>Présentation PowerPoint</vt:lpstr>
      <vt:lpstr>Présentation PowerPoint</vt:lpstr>
      <vt:lpstr>Présentation PowerPoint</vt:lpstr>
      <vt:lpstr>Présentation PowerPoint</vt:lpstr>
      <vt:lpstr>VI. Climat scolaire et référentiel des compétences  - programmes ? </vt:lpstr>
      <vt:lpstr>1. Pour une bonne compréhension des documents de référence : référentiels et programmes </vt:lpstr>
      <vt:lpstr>Présentation PowerPoint</vt:lpstr>
      <vt:lpstr>Présentation PowerPoint</vt:lpstr>
      <vt:lpstr>Présentation PowerPoint</vt:lpstr>
      <vt:lpstr>Présentation PowerPoint</vt:lpstr>
      <vt:lpstr>2. Des référentiels vers les programmes pour découvrir des pistes méthodologiques </vt:lpstr>
      <vt:lpstr>2. Des référentiels vers les programmes pour découvrir des pistes méthodologiques </vt:lpstr>
      <vt:lpstr>Les autonomies affectives et sociales</vt:lpstr>
      <vt:lpstr>Présentation PowerPoint</vt:lpstr>
      <vt:lpstr>Comment développer les visées transversales relatives à la connaissance de soi et l’ouverture aux autres pour poser des choix ? </vt:lpstr>
      <vt:lpstr>L’autonomie affective</vt:lpstr>
      <vt:lpstr>Exercice</vt:lpstr>
      <vt:lpstr>Quid du travail sur l’autonomie affective en P1/P2?</vt:lpstr>
      <vt:lpstr>Présentation PowerPoint</vt:lpstr>
      <vt:lpstr>Pistes méthodologiques pour développer l’autonomie affective</vt:lpstr>
      <vt:lpstr>L’autonomie sociale</vt:lpstr>
      <vt:lpstr>L’autonomie sociale</vt:lpstr>
      <vt:lpstr>Exercice</vt:lpstr>
      <vt:lpstr>Présentation PowerPoint</vt:lpstr>
      <vt:lpstr>Exemples d’activités qui amènent l’enfant à développer une vie sociale et lui apprennent à interagir </vt:lpstr>
      <vt:lpstr>Pistes méthodologiques pour développer l’autonomie sociale</vt:lpstr>
      <vt:lpstr>Pistes méthodologiques pour développer l’autonomie sociale</vt:lpstr>
      <vt:lpstr>Quid du travail sur l’autonomie sociale en P1/P2</vt:lpstr>
      <vt:lpstr>Présentation PowerPoint</vt:lpstr>
      <vt:lpstr>Quid du travail sur l’autonomie sociale en P1/P2</vt:lpstr>
      <vt:lpstr>Exercice  // parties 2 et 3 de l’examen  </vt:lpstr>
      <vt:lpstr>Présentation PowerPoint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climat de classe</dc:title>
  <dc:creator>PC001</dc:creator>
  <cp:lastModifiedBy>Charlène LEROY</cp:lastModifiedBy>
  <cp:revision>81</cp:revision>
  <cp:lastPrinted>2026-02-04T20:33:29Z</cp:lastPrinted>
  <dcterms:created xsi:type="dcterms:W3CDTF">2020-02-02T15:00:39Z</dcterms:created>
  <dcterms:modified xsi:type="dcterms:W3CDTF">2026-02-16T12:48:01Z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0x010100C2E931267A0A104A829AD31F7167DE2D</vt:lpwstr>
  </property>
</Properties>
</file>