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04" r:id="rId5"/>
    <p:sldId id="256" r:id="rId6"/>
    <p:sldId id="293" r:id="rId7"/>
    <p:sldId id="286" r:id="rId8"/>
    <p:sldId id="307" r:id="rId9"/>
    <p:sldId id="308" r:id="rId10"/>
    <p:sldId id="301" r:id="rId11"/>
    <p:sldId id="309" r:id="rId12"/>
    <p:sldId id="305" r:id="rId13"/>
    <p:sldId id="310" r:id="rId14"/>
    <p:sldId id="311" r:id="rId15"/>
    <p:sldId id="312" r:id="rId16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339966"/>
    <a:srgbClr val="FFCC66"/>
    <a:srgbClr val="FF99CC"/>
    <a:srgbClr val="DEEAE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77458" autoAdjust="0"/>
  </p:normalViewPr>
  <p:slideViewPr>
    <p:cSldViewPr snapToGrid="0" showGuides="1">
      <p:cViewPr varScale="1">
        <p:scale>
          <a:sx n="87" d="100"/>
          <a:sy n="87" d="100"/>
        </p:scale>
        <p:origin x="108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CBF1F-9A4F-4517-A82D-FE64FB46AADD}" type="datetimeFigureOut">
              <a:rPr lang="fr-BE" smtClean="0"/>
              <a:t>2/02/26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360EC-353A-417A-A4F8-0D6598719CC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5853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60EC-353A-417A-A4F8-0D6598719CC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861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2CBB3-3A5D-BDBB-3F7F-6DE06B83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104914-2A93-6B33-0CA6-94B82A77F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07C737-FB8B-87D3-5D7C-8B4DE43F8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ts val="2100"/>
              </a:lnSpc>
              <a:spcAft>
                <a:spcPts val="800"/>
              </a:spcAft>
            </a:pPr>
            <a:r>
              <a:rPr lang="fr-BE" sz="1800" b="1" u="sng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la découverte du cœur historique de Liège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Créez des sous-groupes dans votre classe.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chaque sous-groupe, un étudiant sera responsable de la bande dessinée (fluoré dans le tableau) et aura la responsabilité de la redéposer au CRP.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Organisez-vous au niveau de l’heure de départ : </a:t>
            </a:r>
            <a:r>
              <a:rPr lang="fr-BE" sz="1800" b="1" u="sng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point de départ</a:t>
            </a:r>
            <a:r>
              <a:rPr lang="fr-BE" sz="1800" u="sng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Maison du Tourisme du Pays de Liège.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Réalisez des selfies ou autres de vos découvertes afin de créer un poster </a:t>
            </a:r>
            <a:r>
              <a:rPr lang="fr-B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Soyez créatifs </a:t>
            </a:r>
            <a:r>
              <a:rPr lang="fr-BE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! Notez vos noms/prénoms (à poster sur </a:t>
            </a:r>
            <a:r>
              <a:rPr lang="fr-BE" sz="1800" kern="0" dirty="0" err="1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elearning_Format</a:t>
            </a:r>
            <a:r>
              <a:rPr lang="fr-BE" sz="18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PDF)</a:t>
            </a:r>
            <a:endParaRPr lang="fr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Responsables : </a:t>
            </a:r>
          </a:p>
          <a:p>
            <a:endParaRPr lang="fr-BE" dirty="0"/>
          </a:p>
          <a:p>
            <a:r>
              <a:rPr lang="fr-BE" dirty="0"/>
              <a:t>Eva </a:t>
            </a:r>
            <a:r>
              <a:rPr lang="fr-BE" dirty="0" err="1"/>
              <a:t>roth</a:t>
            </a:r>
            <a:r>
              <a:rPr lang="fr-BE" dirty="0"/>
              <a:t> </a:t>
            </a:r>
          </a:p>
          <a:p>
            <a:endParaRPr lang="fr-BE" dirty="0"/>
          </a:p>
          <a:p>
            <a:r>
              <a:rPr lang="fr-BE" dirty="0"/>
              <a:t>Maud Donnay </a:t>
            </a:r>
          </a:p>
          <a:p>
            <a:endParaRPr lang="fr-BE" dirty="0"/>
          </a:p>
          <a:p>
            <a:r>
              <a:rPr lang="fr-BE" dirty="0" err="1"/>
              <a:t>Lalie</a:t>
            </a:r>
            <a:r>
              <a:rPr lang="fr-BE" dirty="0"/>
              <a:t> </a:t>
            </a:r>
            <a:r>
              <a:rPr lang="fr-BE" dirty="0" err="1"/>
              <a:t>Keutgen</a:t>
            </a:r>
            <a:endParaRPr lang="fr-BE" dirty="0"/>
          </a:p>
          <a:p>
            <a:endParaRPr lang="fr-BE" dirty="0"/>
          </a:p>
          <a:p>
            <a:r>
              <a:rPr lang="fr-BE" dirty="0" err="1"/>
              <a:t>Evaëlle</a:t>
            </a:r>
            <a:r>
              <a:rPr lang="fr-BE" dirty="0"/>
              <a:t> </a:t>
            </a:r>
          </a:p>
          <a:p>
            <a:endParaRPr lang="fr-BE" dirty="0"/>
          </a:p>
          <a:p>
            <a:r>
              <a:rPr lang="fr-BE" dirty="0"/>
              <a:t>Maelle </a:t>
            </a:r>
            <a:r>
              <a:rPr lang="fr-BE" dirty="0" err="1"/>
              <a:t>Leloux</a:t>
            </a:r>
            <a:r>
              <a:rPr lang="fr-BE" dirty="0"/>
              <a:t> 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58742E-7EA5-2408-EFD2-A43804CC3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60EC-353A-417A-A4F8-0D6598719CC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229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43440-3597-5AC3-513A-FE1958314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2E6FCA-8747-B390-411A-7BFC13205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5495DD-AD7C-E3A6-3958-CDCB82B5D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16AD58-B145-2B4F-A6EE-AD3DE367A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360EC-353A-417A-A4F8-0D6598719CC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660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26FE3-910E-4EDC-4098-B8848389E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419A8AC-6A7A-E856-D3CA-38617F8FB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DDAD34-DB51-47D0-629D-27BA9B6E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0275F5-6CFF-F5D7-5E3A-3C0E7C2B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B2063F-95DB-7851-4776-7ACFE935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738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5F4D3-4EB6-204D-1A6E-24C38482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EEFE64-87EE-6D4D-1167-5A37D5768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2BA4C0-0CE9-3D48-E8FC-761BD4F5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72E70C-A36E-3B9F-4EAD-CB00C7FA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B9894-28B7-7B75-7380-E69D08DA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57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C35DB49-3894-A983-218C-C2DDC4330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7E43BD-4B1E-40C7-386B-F0700C5F7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FB7EE-9B95-AF3F-9332-6E4B166A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0607BA-398B-308D-F705-DC5AF4E7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5EAF5F-4948-F24F-0135-D6F8F2B7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269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39B326-E379-25DE-EDA8-0963BF86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141F58-B668-5C76-1B5B-608A6D311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A3139D-6E40-ECAA-8C05-96333544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05AD6C-56FB-21AC-B558-BA2C7CB8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2C59A8-203D-EF63-0A7E-5414BB18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795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A5C614-C29B-4376-5A08-470360DCA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C8332E-D1A6-6165-DA9A-340AC1F0E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109B54-6C41-0725-18D7-886A90C9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8884BF-4BE9-0E9E-38EB-FCCD8847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29E36D-ADCD-2C9E-1FF4-32414526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093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E0DA9-79A4-AA1A-FF51-EEA97E87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8D80D-C17D-7FAE-5B77-1732BB126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F8FF7D-4F48-AD4D-D458-C540E87EE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0DE8BC-B4EA-709A-BACD-3C1DFC90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407185-329D-55EE-6180-020ED024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7A0680-2BD0-C998-E00E-D22B4B15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73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70E40-4007-8D28-7116-4995272D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10687-6E90-CE2E-A482-022D2CC3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AE41D9-12BE-C6EF-933E-857F7A795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6DFC01-66C4-ABB4-9325-123F927C5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E56A524-D34F-8885-B56E-F3D2C04111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DAAE98-7C0C-B824-0FCD-55CDDC5E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6D0725-D2C3-EED2-3E44-49558152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2E1FC4-44E0-0762-95FF-20EB6B26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357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6035F-3988-1D13-1A7A-3F25BFC3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13C2DF-F922-69E7-B90A-4495BEC15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A94B7A-C847-9903-CFFD-6F430DC55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3A7CB9-88D6-0FC8-57B8-768084FD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097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4E7D03-45AA-1C7D-0D55-C5485D92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6372F1-2E88-7200-311D-6B37DCE3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C7A5BD-2AB2-2D95-D874-E4C49630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86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45CFEA-D6DB-45AD-6D61-1FC9BD35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DF6A56-F1D3-F3A6-9E87-CB64D9798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5834D8-F15B-9525-9652-F8899B013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75C208-D4B0-F108-7EF7-59E39380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EF438A-F875-AB3C-3C76-75ED326EC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221BAD-63F4-C679-A378-8E08AD57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543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38163-05E4-4E11-A26E-CB76C0CB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7CF6ADF-E382-945E-5B37-96BAC689E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F237A7-E778-4627-0B0A-5B73E3C28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FC73B9-8F55-638C-9D7F-B50CA60E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94A0C1-CA1D-A327-51E3-805A6E96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DD5F11-3D67-37FB-BE70-BEB0BBD9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549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E06FFD3-99F3-F27B-2490-7E415835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87EC32-3CC3-04E5-D35D-DFD72FAA8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622535-6410-3378-3B54-CC164C3C2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0A063-009A-48F3-B3A5-1325BA3496BB}" type="datetimeFigureOut">
              <a:rPr lang="fr-BE" smtClean="0"/>
              <a:t>2/02/26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8C044B-4769-90C3-282B-4735EC986D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4EC22F-53B1-860F-35A5-6F5307C37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0E9AC-61CF-4F72-90D8-1E4BFFF6ABF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2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759007-FCCE-012B-8305-E4D35BF37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727" y="366458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fr-FR" sz="5400" dirty="0"/>
              <a:t>En route vers une nouvelle UE de pratique</a:t>
            </a:r>
            <a:endParaRPr lang="fr-BE" sz="5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Sac à dos sarcelle avec fournitures scolaires">
            <a:extLst>
              <a:ext uri="{FF2B5EF4-FFF2-40B4-BE49-F238E27FC236}">
                <a16:creationId xmlns:a16="http://schemas.microsoft.com/office/drawing/2014/main" id="{96E44D1F-3672-BDBC-2CB6-F6DDFE05E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r="31067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Parchemin : horizontal 3">
            <a:extLst>
              <a:ext uri="{FF2B5EF4-FFF2-40B4-BE49-F238E27FC236}">
                <a16:creationId xmlns:a16="http://schemas.microsoft.com/office/drawing/2014/main" id="{2C4D3329-9411-7561-9B45-7B05AC5325EC}"/>
              </a:ext>
            </a:extLst>
          </p:cNvPr>
          <p:cNvSpPr/>
          <p:nvPr/>
        </p:nvSpPr>
        <p:spPr>
          <a:xfrm>
            <a:off x="890338" y="4299076"/>
            <a:ext cx="4001702" cy="2558924"/>
          </a:xfrm>
          <a:prstGeom prst="horizontalScroll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BF14C3-A241-B5F0-B059-C04BDA029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708" y="4537746"/>
            <a:ext cx="3734014" cy="1572768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46780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E95D31-6438-4B04-1B8B-EE2A7A7F86B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339966"/>
            </a:solidFill>
            <a:prstDash val="lgDash"/>
          </a:ln>
        </p:spPr>
        <p:txBody>
          <a:bodyPr/>
          <a:lstStyle/>
          <a:p>
            <a:r>
              <a:rPr lang="fr-FR" dirty="0"/>
              <a:t>Module ouverture</a:t>
            </a:r>
            <a:endParaRPr lang="fr-BE" dirty="0"/>
          </a:p>
        </p:txBody>
      </p:sp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5AEB75B2-16D7-1976-B4B8-B603CE8B2BA4}"/>
              </a:ext>
            </a:extLst>
          </p:cNvPr>
          <p:cNvSpPr/>
          <p:nvPr/>
        </p:nvSpPr>
        <p:spPr>
          <a:xfrm>
            <a:off x="6035040" y="3638120"/>
            <a:ext cx="4008120" cy="1325563"/>
          </a:xfrm>
          <a:custGeom>
            <a:avLst/>
            <a:gdLst>
              <a:gd name="connsiteX0" fmla="*/ 0 w 4008120"/>
              <a:gd name="connsiteY0" fmla="*/ 0 h 1325563"/>
              <a:gd name="connsiteX1" fmla="*/ 524103 w 4008120"/>
              <a:gd name="connsiteY1" fmla="*/ 0 h 1325563"/>
              <a:gd name="connsiteX2" fmla="*/ 981299 w 4008120"/>
              <a:gd name="connsiteY2" fmla="*/ 0 h 1325563"/>
              <a:gd name="connsiteX3" fmla="*/ 1605763 w 4008120"/>
              <a:gd name="connsiteY3" fmla="*/ 0 h 1325563"/>
              <a:gd name="connsiteX4" fmla="*/ 2129866 w 4008120"/>
              <a:gd name="connsiteY4" fmla="*/ 0 h 1325563"/>
              <a:gd name="connsiteX5" fmla="*/ 2653969 w 4008120"/>
              <a:gd name="connsiteY5" fmla="*/ 0 h 1325563"/>
              <a:gd name="connsiteX6" fmla="*/ 3345339 w 4008120"/>
              <a:gd name="connsiteY6" fmla="*/ 0 h 1325563"/>
              <a:gd name="connsiteX7" fmla="*/ 3663474 w 4008120"/>
              <a:gd name="connsiteY7" fmla="*/ 318135 h 1325563"/>
              <a:gd name="connsiteX8" fmla="*/ 4008120 w 4008120"/>
              <a:gd name="connsiteY8" fmla="*/ 662782 h 1325563"/>
              <a:gd name="connsiteX9" fmla="*/ 3689985 w 4008120"/>
              <a:gd name="connsiteY9" fmla="*/ 980917 h 1325563"/>
              <a:gd name="connsiteX10" fmla="*/ 3345339 w 4008120"/>
              <a:gd name="connsiteY10" fmla="*/ 1325563 h 1325563"/>
              <a:gd name="connsiteX11" fmla="*/ 2787783 w 4008120"/>
              <a:gd name="connsiteY11" fmla="*/ 1325563 h 1325563"/>
              <a:gd name="connsiteX12" fmla="*/ 2196773 w 4008120"/>
              <a:gd name="connsiteY12" fmla="*/ 1325563 h 1325563"/>
              <a:gd name="connsiteX13" fmla="*/ 1672670 w 4008120"/>
              <a:gd name="connsiteY13" fmla="*/ 1325563 h 1325563"/>
              <a:gd name="connsiteX14" fmla="*/ 1048206 w 4008120"/>
              <a:gd name="connsiteY14" fmla="*/ 1325563 h 1325563"/>
              <a:gd name="connsiteX15" fmla="*/ 0 w 4008120"/>
              <a:gd name="connsiteY15" fmla="*/ 1325563 h 1325563"/>
              <a:gd name="connsiteX16" fmla="*/ 0 w 4008120"/>
              <a:gd name="connsiteY16" fmla="*/ 883709 h 1325563"/>
              <a:gd name="connsiteX17" fmla="*/ 0 w 4008120"/>
              <a:gd name="connsiteY17" fmla="*/ 428599 h 1325563"/>
              <a:gd name="connsiteX18" fmla="*/ 0 w 4008120"/>
              <a:gd name="connsiteY18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08120" h="1325563" extrusionOk="0">
                <a:moveTo>
                  <a:pt x="0" y="0"/>
                </a:moveTo>
                <a:cubicBezTo>
                  <a:pt x="218339" y="-44658"/>
                  <a:pt x="377349" y="48766"/>
                  <a:pt x="524103" y="0"/>
                </a:cubicBezTo>
                <a:cubicBezTo>
                  <a:pt x="670857" y="-48766"/>
                  <a:pt x="855151" y="54122"/>
                  <a:pt x="981299" y="0"/>
                </a:cubicBezTo>
                <a:cubicBezTo>
                  <a:pt x="1107447" y="-54122"/>
                  <a:pt x="1439497" y="74374"/>
                  <a:pt x="1605763" y="0"/>
                </a:cubicBezTo>
                <a:cubicBezTo>
                  <a:pt x="1772029" y="-74374"/>
                  <a:pt x="2023569" y="61004"/>
                  <a:pt x="2129866" y="0"/>
                </a:cubicBezTo>
                <a:cubicBezTo>
                  <a:pt x="2236163" y="-61004"/>
                  <a:pt x="2548247" y="58727"/>
                  <a:pt x="2653969" y="0"/>
                </a:cubicBezTo>
                <a:cubicBezTo>
                  <a:pt x="2759691" y="-58727"/>
                  <a:pt x="3129398" y="73373"/>
                  <a:pt x="3345339" y="0"/>
                </a:cubicBezTo>
                <a:cubicBezTo>
                  <a:pt x="3464801" y="86348"/>
                  <a:pt x="3505039" y="223776"/>
                  <a:pt x="3663474" y="318135"/>
                </a:cubicBezTo>
                <a:cubicBezTo>
                  <a:pt x="3821909" y="412495"/>
                  <a:pt x="3828536" y="516171"/>
                  <a:pt x="4008120" y="662782"/>
                </a:cubicBezTo>
                <a:cubicBezTo>
                  <a:pt x="3896805" y="775370"/>
                  <a:pt x="3739132" y="897434"/>
                  <a:pt x="3689985" y="980917"/>
                </a:cubicBezTo>
                <a:cubicBezTo>
                  <a:pt x="3640838" y="1064400"/>
                  <a:pt x="3472915" y="1175427"/>
                  <a:pt x="3345339" y="1325563"/>
                </a:cubicBezTo>
                <a:cubicBezTo>
                  <a:pt x="3078092" y="1362792"/>
                  <a:pt x="3045567" y="1316197"/>
                  <a:pt x="2787783" y="1325563"/>
                </a:cubicBezTo>
                <a:cubicBezTo>
                  <a:pt x="2529999" y="1334929"/>
                  <a:pt x="2322325" y="1255306"/>
                  <a:pt x="2196773" y="1325563"/>
                </a:cubicBezTo>
                <a:cubicBezTo>
                  <a:pt x="2071221" y="1395820"/>
                  <a:pt x="1808752" y="1279730"/>
                  <a:pt x="1672670" y="1325563"/>
                </a:cubicBezTo>
                <a:cubicBezTo>
                  <a:pt x="1536588" y="1371396"/>
                  <a:pt x="1345675" y="1288646"/>
                  <a:pt x="1048206" y="1325563"/>
                </a:cubicBezTo>
                <a:cubicBezTo>
                  <a:pt x="750737" y="1362480"/>
                  <a:pt x="464647" y="1314331"/>
                  <a:pt x="0" y="1325563"/>
                </a:cubicBezTo>
                <a:cubicBezTo>
                  <a:pt x="-21368" y="1206912"/>
                  <a:pt x="35888" y="1097747"/>
                  <a:pt x="0" y="883709"/>
                </a:cubicBezTo>
                <a:cubicBezTo>
                  <a:pt x="-35888" y="669671"/>
                  <a:pt x="28020" y="529914"/>
                  <a:pt x="0" y="428599"/>
                </a:cubicBezTo>
                <a:cubicBezTo>
                  <a:pt x="-28020" y="327284"/>
                  <a:pt x="47714" y="191218"/>
                  <a:pt x="0" y="0"/>
                </a:cubicBezTo>
                <a:close/>
              </a:path>
            </a:pathLst>
          </a:custGeom>
          <a:noFill/>
          <a:ln w="15875">
            <a:solidFill>
              <a:srgbClr val="3399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D99D2-B5F6-0C35-651D-204F08B5CFD0}"/>
              </a:ext>
            </a:extLst>
          </p:cNvPr>
          <p:cNvSpPr txBox="1"/>
          <p:nvPr/>
        </p:nvSpPr>
        <p:spPr>
          <a:xfrm>
            <a:off x="6035040" y="3839236"/>
            <a:ext cx="355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Prévoir des chaussettes sans trous </a:t>
            </a:r>
            <a:r>
              <a:rPr lang="fr-FR" dirty="0">
                <a:sym typeface="Wingdings" panose="05000000000000000000" pitchFamily="2" charset="2"/>
              </a:rPr>
              <a:t>  et une tenue confortable + outils prise de notes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11155F-DA84-5993-21F3-40F5D53BBD08}"/>
              </a:ext>
            </a:extLst>
          </p:cNvPr>
          <p:cNvSpPr txBox="1"/>
          <p:nvPr/>
        </p:nvSpPr>
        <p:spPr>
          <a:xfrm>
            <a:off x="838200" y="1891805"/>
            <a:ext cx="10515600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800" b="1" u="sng" kern="100" dirty="0">
                <a:effectLst/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Objectif :</a:t>
            </a:r>
            <a:r>
              <a:rPr lang="fr-FR" sz="2800" kern="100" dirty="0">
                <a:effectLst/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 vivre des activités inhabituelles afin d’apprendre à se connaitre, à sortir de sa zone de confort et pouvoir transférer ces acquis dans sa pratique professionnelle.</a:t>
            </a:r>
            <a:endParaRPr lang="fr-BE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Espace réservé du contenu 9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24F948C-DE18-0440-96E4-FD1338CB6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2" y="3655156"/>
            <a:ext cx="5174966" cy="2617054"/>
          </a:xfrm>
        </p:spPr>
      </p:pic>
      <p:pic>
        <p:nvPicPr>
          <p:cNvPr id="12" name="Image 11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17747B1A-E9E8-5545-8A9D-C959FE538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10" y="5028920"/>
            <a:ext cx="3441700" cy="18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A914A-4B5F-BCD2-AC20-C750AA574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273F32-67F0-A565-3A05-F721F0F1BE8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339966"/>
            </a:solidFill>
            <a:prstDash val="lgDash"/>
          </a:ln>
        </p:spPr>
        <p:txBody>
          <a:bodyPr/>
          <a:lstStyle/>
          <a:p>
            <a:r>
              <a:rPr lang="fr-FR" dirty="0"/>
              <a:t>Module ouverture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2C4E51-046B-741C-0864-70792A4A29AA}"/>
              </a:ext>
            </a:extLst>
          </p:cNvPr>
          <p:cNvSpPr txBox="1"/>
          <p:nvPr/>
        </p:nvSpPr>
        <p:spPr>
          <a:xfrm>
            <a:off x="838199" y="1891804"/>
            <a:ext cx="8040329" cy="4925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b="1" u="sng" kern="100" dirty="0">
                <a:effectLst/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Document disponible sur </a:t>
            </a:r>
            <a:r>
              <a:rPr lang="fr-FR" sz="3200" b="1" u="sng" kern="100" dirty="0" err="1">
                <a:effectLst/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endParaRPr lang="fr-FR" sz="3200" b="1" u="sng" kern="100" dirty="0">
              <a:effectLst/>
              <a:latin typeface="Abadi Extra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FR" sz="3200" kern="100" dirty="0">
              <a:latin typeface="Abadi Extra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kern="100" dirty="0"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Formez des groupes entre 4 et 6 étudiants pour réaliser la visite du cœur historique.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kern="100" dirty="0">
                <a:effectLst/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Chaque </a:t>
            </a:r>
            <a:r>
              <a:rPr lang="fr-FR" sz="2800" kern="100" dirty="0"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groupe désigne un responsable de la BD (en fluo dans ce tableau).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1200" kern="0" dirty="0">
                <a:solidFill>
                  <a:srgbClr val="4007A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CŒUR HISTORIQUE </a:t>
            </a:r>
            <a:r>
              <a:rPr lang="fr-BE" sz="12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fr-BE" sz="12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Réalisez des selfies ou autres de vos découvertes afin de créer un poster </a:t>
            </a:r>
            <a:r>
              <a:rPr lang="fr-BE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fr-BE" sz="12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Soyez créatifs </a:t>
            </a:r>
            <a:r>
              <a:rPr lang="fr-BE" sz="12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r>
              <a:rPr lang="fr-BE" sz="12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! Notez vos noms/prénoms (à poster sur </a:t>
            </a:r>
            <a:r>
              <a:rPr lang="fr-BE" sz="1200" kern="0" dirty="0" err="1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elearning_Format</a:t>
            </a:r>
            <a:r>
              <a:rPr lang="fr-BE" sz="1200" kern="0" dirty="0">
                <a:solidFill>
                  <a:srgbClr val="4007A2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PDF)</a:t>
            </a:r>
            <a:endParaRPr lang="fr-FR" sz="3200" kern="100" dirty="0">
              <a:effectLst/>
              <a:latin typeface="Abadi Extra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kern="100" dirty="0">
                <a:highlight>
                  <a:srgbClr val="FF9999"/>
                </a:highlight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ATTENTION: prendre les BD au cours de BORPB. </a:t>
            </a:r>
            <a:r>
              <a:rPr lang="fr-FR" sz="3200" kern="100" dirty="0">
                <a:highlight>
                  <a:srgbClr val="FF9999"/>
                </a:highlight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Le 11/02</a:t>
            </a:r>
            <a:endParaRPr lang="fr-BE" sz="3200" kern="100" dirty="0">
              <a:effectLst/>
              <a:highlight>
                <a:srgbClr val="FF9999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 descr="Une image contenant texte, capture d’écran, menu, Police&#10;&#10;Description générée automatiquement">
            <a:extLst>
              <a:ext uri="{FF2B5EF4-FFF2-40B4-BE49-F238E27FC236}">
                <a16:creationId xmlns:a16="http://schemas.microsoft.com/office/drawing/2014/main" id="{63C344CC-87FA-9443-880F-EE9A53CE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65" y="1263511"/>
            <a:ext cx="1985935" cy="5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6AFDB-3F74-DE44-0F1B-660A47104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F1A51-050A-1485-3AF0-F32277978A9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339966"/>
            </a:solidFill>
            <a:prstDash val="lgDash"/>
          </a:ln>
        </p:spPr>
        <p:txBody>
          <a:bodyPr/>
          <a:lstStyle/>
          <a:p>
            <a:r>
              <a:rPr lang="fr-FR" dirty="0"/>
              <a:t>Module ouverture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D0CBA3-7FED-7FD9-E9DD-E6CDD51F1633}"/>
              </a:ext>
            </a:extLst>
          </p:cNvPr>
          <p:cNvSpPr txBox="1"/>
          <p:nvPr/>
        </p:nvSpPr>
        <p:spPr>
          <a:xfrm>
            <a:off x="838199" y="1891803"/>
            <a:ext cx="10515599" cy="281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600" kern="100" dirty="0">
                <a:latin typeface="Georgia Pro Black" panose="020F0502020204030204" pitchFamily="18" charset="0"/>
                <a:cs typeface="Times New Roman" panose="02020603050405020304" pitchFamily="18" charset="0"/>
              </a:rPr>
              <a:t>La présence au module est obligatoire!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kern="100" dirty="0">
                <a:latin typeface="Abadi Extra Light"/>
                <a:cs typeface="Times New Roman" panose="02020603050405020304" pitchFamily="18" charset="0"/>
              </a:rPr>
              <a:t>Toute activité non prestée devra être récupérée sous diverses modalités.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kern="100" dirty="0">
                <a:latin typeface="Abadi Extra Light"/>
                <a:ea typeface="Calibri" panose="020F0502020204030204" pitchFamily="34" charset="0"/>
                <a:cs typeface="Times New Roman" panose="02020603050405020304" pitchFamily="18" charset="0"/>
              </a:rPr>
              <a:t>Le coût sera de +/- 11 euros (facturé).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FR" sz="2800" kern="100" dirty="0">
              <a:effectLst/>
              <a:latin typeface="Abadi Extra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3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19D279-FEAF-08CB-D36E-BD0816B71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fr-BE" sz="6600"/>
              <a:t>UE 103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F1CD8C6-C28C-1BA8-2319-B8C02103E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32298"/>
              </p:ext>
            </p:extLst>
          </p:nvPr>
        </p:nvGraphicFramePr>
        <p:xfrm>
          <a:off x="793395" y="2646487"/>
          <a:ext cx="10600611" cy="187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00611">
                  <a:extLst>
                    <a:ext uri="{9D8B030D-6E8A-4147-A177-3AD203B41FA5}">
                      <a16:colId xmlns:a16="http://schemas.microsoft.com/office/drawing/2014/main" val="4278598365"/>
                    </a:ext>
                  </a:extLst>
                </a:gridCol>
              </a:tblGrid>
              <a:tr h="1872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3300" kern="100" dirty="0">
                          <a:solidFill>
                            <a:schemeClr val="tx1"/>
                          </a:solidFill>
                          <a:effectLst/>
                        </a:rPr>
                        <a:t>AA: </a:t>
                      </a:r>
                      <a:r>
                        <a:rPr lang="fr-BE" sz="3300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9999"/>
                          </a:highlight>
                        </a:rPr>
                        <a:t>Concevoir des situations d’apprentissage </a:t>
                      </a:r>
                      <a:r>
                        <a:rPr lang="fr-BE" sz="3300" kern="100" dirty="0">
                          <a:solidFill>
                            <a:schemeClr val="tx1"/>
                          </a:solidFill>
                          <a:effectLst/>
                        </a:rPr>
                        <a:t>et </a:t>
                      </a:r>
                      <a:r>
                        <a:rPr lang="fr-BE" sz="3300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CC66"/>
                          </a:highlight>
                        </a:rPr>
                        <a:t>faire de la classe un lieu où les apprenants évoluent dans un </a:t>
                      </a:r>
                      <a:endParaRPr lang="fr-BE" sz="2300" kern="100" dirty="0">
                        <a:solidFill>
                          <a:schemeClr val="tx1"/>
                        </a:solidFill>
                        <a:effectLst/>
                        <a:highlight>
                          <a:srgbClr val="FFCC66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BE" sz="3300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CC66"/>
                          </a:highlight>
                        </a:rPr>
                        <a:t>climat positif, équitable et bienveillant</a:t>
                      </a:r>
                      <a:endParaRPr lang="fr-BE" sz="2300" kern="100" dirty="0">
                        <a:solidFill>
                          <a:schemeClr val="tx1"/>
                        </a:solidFill>
                        <a:effectLst/>
                        <a:highlight>
                          <a:srgbClr val="FFCC6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46" marR="141446" marT="0" marB="0">
                    <a:solidFill>
                      <a:srgbClr val="DE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655299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99E2B39-CCD4-1B63-3046-7F6234852CD4}"/>
              </a:ext>
            </a:extLst>
          </p:cNvPr>
          <p:cNvSpPr txBox="1"/>
          <p:nvPr/>
        </p:nvSpPr>
        <p:spPr>
          <a:xfrm>
            <a:off x="3281951" y="4815203"/>
            <a:ext cx="632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E. </a:t>
            </a:r>
            <a:r>
              <a:rPr lang="fr-FR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Lesne</a:t>
            </a:r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– N. </a:t>
            </a:r>
            <a:r>
              <a:rPr lang="fr-FR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Dosquet</a:t>
            </a:r>
            <a:r>
              <a:rPr lang="fr-FR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(MFP) – P. Borer</a:t>
            </a:r>
            <a:endParaRPr lang="fr-BE" sz="2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33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cercle&#10;&#10;Le contenu généré par l’IA peut être incorrect.">
            <a:extLst>
              <a:ext uri="{FF2B5EF4-FFF2-40B4-BE49-F238E27FC236}">
                <a16:creationId xmlns:a16="http://schemas.microsoft.com/office/drawing/2014/main" id="{4982D711-C02D-19FF-A486-BEC115162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2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AA7EF-05F1-58C5-51F2-28B331AB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Finalités de l’UE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26FA96-7DB5-8657-87FE-E7E3B79B9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BE" sz="32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 unité place l’étudiant en situation d’enseignement dans une classe de l’enseignement obligatoire en maternel.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BE" sz="3200" kern="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BE" sz="3200" kern="100" dirty="0">
                <a:solidFill>
                  <a:srgbClr val="1F4E7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s’agit pour l’étudiant de concevoir et mettre en œuvre des situations d’apprentissage et de poursuivre ainsi son développement professionnel et son identité d’enseignant.</a:t>
            </a:r>
            <a:endParaRPr lang="fr-BE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4811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953681-7FF2-8C22-51A6-124135FE9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0EA8548-4371-E59E-57EB-FA107D841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10"/>
            <a:ext cx="12192000" cy="68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33C8A-2D02-BE04-8D06-77E60568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Evaluation intégrée</a:t>
            </a:r>
            <a:endParaRPr lang="fr-B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B36842E-8282-B370-6F54-E61F8081D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5587" cy="435133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fr-BE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terme de l’unité d’enseignement, l’étudiant sera évalué sur la base des 3 parties suivantes:</a:t>
            </a:r>
          </a:p>
          <a:p>
            <a:pPr marL="0" indent="266700">
              <a:spcAft>
                <a:spcPts val="800"/>
              </a:spcAft>
            </a:pPr>
            <a:r>
              <a:rPr lang="fr-BE" sz="2400" b="1" kern="100" dirty="0">
                <a:solidFill>
                  <a:srgbClr val="339966"/>
                </a:solidFill>
                <a:ea typeface="Calibri"/>
                <a:cs typeface="Times New Roman"/>
              </a:rPr>
              <a:t>Partie 1</a:t>
            </a:r>
            <a:r>
              <a:rPr lang="fr-BE" sz="2400" b="1" kern="100" dirty="0">
                <a:solidFill>
                  <a:srgbClr val="FF99CC"/>
                </a:solidFill>
                <a:ea typeface="Calibri"/>
                <a:cs typeface="Times New Roman"/>
              </a:rPr>
              <a:t>: </a:t>
            </a:r>
            <a:r>
              <a:rPr lang="fr-BE" sz="2400" kern="100" dirty="0">
                <a:ea typeface="Calibri"/>
                <a:cs typeface="Times New Roman"/>
              </a:rPr>
              <a:t>Conditions préalables: présence en stage et aux AFP, critères déontologiques.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r-BE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 point est rencontré, alors l’UE sera évaluée sur les deux points suivants:</a:t>
            </a:r>
          </a:p>
          <a:p>
            <a:pPr marL="22860">
              <a:spcAft>
                <a:spcPts val="800"/>
              </a:spcAft>
            </a:pPr>
            <a:r>
              <a:rPr lang="fr-BE" sz="2400" b="1" kern="100" dirty="0">
                <a:solidFill>
                  <a:srgbClr val="FFCC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Partie 2 </a:t>
            </a:r>
            <a:r>
              <a:rPr lang="fr-BE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évaluation du stage sur la relation positive et bienveillante. </a:t>
            </a:r>
          </a:p>
          <a:p>
            <a:pPr marL="22860">
              <a:spcAft>
                <a:spcPts val="800"/>
              </a:spcAft>
            </a:pPr>
            <a:r>
              <a:rPr lang="fr-BE" sz="2400" b="1" kern="100" dirty="0">
                <a:solidFill>
                  <a:srgbClr val="FF9999"/>
                </a:solidFill>
                <a:ea typeface="Calibri"/>
                <a:cs typeface="Times New Roman"/>
              </a:rPr>
              <a:t>Partie 3 </a:t>
            </a:r>
            <a:r>
              <a:rPr lang="fr-BE" sz="2400" kern="100" dirty="0">
                <a:ea typeface="Calibri"/>
                <a:cs typeface="Times New Roman"/>
              </a:rPr>
              <a:t>: retour critique sur la capacité à concevoir des situations d’apprentissage.</a:t>
            </a:r>
          </a:p>
          <a:p>
            <a:endParaRPr lang="fr-BE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76229E-97A9-EC50-7880-129886FBF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938" y="4506213"/>
            <a:ext cx="4774248" cy="5695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570D8B-8810-6418-1FDB-F67A2692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938" y="5607368"/>
            <a:ext cx="4774248" cy="569595"/>
          </a:xfrm>
          <a:prstGeom prst="rect">
            <a:avLst/>
          </a:prstGeom>
        </p:spPr>
      </p:pic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664203E-39E8-48D1-3FED-6103D3107B60}"/>
              </a:ext>
            </a:extLst>
          </p:cNvPr>
          <p:cNvCxnSpPr>
            <a:cxnSpLocks/>
          </p:cNvCxnSpPr>
          <p:nvPr/>
        </p:nvCxnSpPr>
        <p:spPr>
          <a:xfrm>
            <a:off x="6006599" y="5589160"/>
            <a:ext cx="1214815" cy="19686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053ED91C-2551-65E8-337B-939E95F978D8}"/>
              </a:ext>
            </a:extLst>
          </p:cNvPr>
          <p:cNvCxnSpPr>
            <a:cxnSpLocks/>
          </p:cNvCxnSpPr>
          <p:nvPr/>
        </p:nvCxnSpPr>
        <p:spPr>
          <a:xfrm>
            <a:off x="6043123" y="4692577"/>
            <a:ext cx="1214815" cy="19686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 12" descr="Flèches perçant les notes">
            <a:extLst>
              <a:ext uri="{FF2B5EF4-FFF2-40B4-BE49-F238E27FC236}">
                <a16:creationId xmlns:a16="http://schemas.microsoft.com/office/drawing/2014/main" id="{784F2198-BA5C-9DDA-8F4F-B7B2734C8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32" y="365125"/>
            <a:ext cx="5054968" cy="31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2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C0949A-A9E0-3147-89C7-0A84E2D5D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66" y="3429000"/>
            <a:ext cx="4823171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dirty="0"/>
              <a:t>DES QUESTIONS?</a:t>
            </a:r>
          </a:p>
          <a:p>
            <a:pPr marL="0" indent="0">
              <a:buNone/>
            </a:pPr>
            <a:r>
              <a:rPr lang="fr-FR" sz="4800" dirty="0">
                <a:sym typeface="Wingdings" panose="05000000000000000000" pitchFamily="2" charset="2"/>
              </a:rPr>
              <a:t> Infos diverses, à vos agendas!</a:t>
            </a:r>
            <a:endParaRPr lang="fr-BE" sz="4800" dirty="0"/>
          </a:p>
        </p:txBody>
      </p:sp>
      <p:pic>
        <p:nvPicPr>
          <p:cNvPr id="1026" name="Picture 2" descr="15 Clarifying Questions That Add Value to Customer Support Conversations">
            <a:extLst>
              <a:ext uri="{FF2B5EF4-FFF2-40B4-BE49-F238E27FC236}">
                <a16:creationId xmlns:a16="http://schemas.microsoft.com/office/drawing/2014/main" id="{5D944183-E1A3-D019-BA04-40E334BBA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5" r="535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149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463-4979-49AD-7C2C-86EE623333C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FF9999"/>
            </a:solidFill>
            <a:prstDash val="lgDash"/>
          </a:ln>
        </p:spPr>
        <p:txBody>
          <a:bodyPr/>
          <a:lstStyle/>
          <a:p>
            <a:r>
              <a:rPr lang="fr-FR" dirty="0"/>
              <a:t>Consultation des copies du 5 février matin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086EC6-FEE0-51B6-54CD-83E257EAF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Priorité aux examens pour lesquels vous avez échoués et pour lesquels vous aviez (à votre sens) suffisamment travaillé.</a:t>
            </a:r>
          </a:p>
          <a:p>
            <a:r>
              <a:rPr lang="fr-FR" dirty="0"/>
              <a:t>Locaux affichés dans l’agora et sans doute par mail.</a:t>
            </a:r>
          </a:p>
          <a:p>
            <a:r>
              <a:rPr lang="fr-FR" dirty="0"/>
              <a:t>Si vous avez échoué dans la 102 </a:t>
            </a:r>
            <a:r>
              <a:rPr lang="fr-FR" dirty="0">
                <a:sym typeface="Wingdings" panose="05000000000000000000" pitchFamily="2" charset="2"/>
              </a:rPr>
              <a:t> venir à la fin du cours pour avoir vos contrats.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sz="4000" dirty="0">
                <a:sym typeface="Wingdings" panose="05000000000000000000" pitchFamily="2" charset="2"/>
              </a:rPr>
              <a:t>Ce moment est ESSENTIEL pour comprendre vos échecs et avoir des pistes pour y remédier! 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Bouton d’action : avant ou précéden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CBF8615-7946-C6E1-C364-631E6264A833}"/>
              </a:ext>
            </a:extLst>
          </p:cNvPr>
          <p:cNvSpPr/>
          <p:nvPr/>
        </p:nvSpPr>
        <p:spPr>
          <a:xfrm>
            <a:off x="3108960" y="3672840"/>
            <a:ext cx="396240" cy="44196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Bouton d’action : avant ou précédent 7">
            <a:hlinkClick r:id="" action="ppaction://hlinkshowjump?jump=nextslide" highlightClick="1"/>
            <a:hlinkHover r:id="" action="ppaction://hlinkshowjump?jump=lastslide"/>
            <a:extLst>
              <a:ext uri="{FF2B5EF4-FFF2-40B4-BE49-F238E27FC236}">
                <a16:creationId xmlns:a16="http://schemas.microsoft.com/office/drawing/2014/main" id="{8B0DAD84-7552-0FAA-556B-10BF5F11931A}"/>
              </a:ext>
            </a:extLst>
          </p:cNvPr>
          <p:cNvSpPr/>
          <p:nvPr/>
        </p:nvSpPr>
        <p:spPr>
          <a:xfrm>
            <a:off x="10226040" y="5318760"/>
            <a:ext cx="426720" cy="39624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79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B1FBC7-B102-0266-7017-FFDE3102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4200"/>
              <a:t>Feedback général sur l’examen de l’UE 102</a:t>
            </a:r>
            <a:endParaRPr lang="fr-BE" sz="42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307970-17CD-964F-5387-0688AC8F0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r>
              <a:rPr lang="fr-FR" sz="3200" dirty="0"/>
              <a:t>Compréhension des consignes !</a:t>
            </a:r>
            <a:endParaRPr lang="fr-BE" sz="3200" dirty="0"/>
          </a:p>
          <a:p>
            <a:r>
              <a:rPr lang="fr-BE" sz="3200" dirty="0"/>
              <a:t>Hypothèses ?</a:t>
            </a:r>
          </a:p>
          <a:p>
            <a:r>
              <a:rPr lang="fr-BE" sz="3200" dirty="0"/>
              <a:t>Concepts ?</a:t>
            </a:r>
          </a:p>
          <a:p>
            <a:r>
              <a:rPr lang="fr-BE" sz="3200" dirty="0"/>
              <a:t>Gestes professionnels ?</a:t>
            </a:r>
            <a:endParaRPr lang="fr-FR" sz="3200" dirty="0"/>
          </a:p>
        </p:txBody>
      </p:sp>
      <p:pic>
        <p:nvPicPr>
          <p:cNvPr id="5" name="Image 4" descr="Mégaphone rose">
            <a:extLst>
              <a:ext uri="{FF2B5EF4-FFF2-40B4-BE49-F238E27FC236}">
                <a16:creationId xmlns:a16="http://schemas.microsoft.com/office/drawing/2014/main" id="{ACF44A61-233B-6FD3-0EF3-4FBFDC6D4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r="3649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Bouton d'action : Retour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38AB882E-3A8B-9BBC-F0B7-1C2DEBD55544}"/>
              </a:ext>
            </a:extLst>
          </p:cNvPr>
          <p:cNvSpPr/>
          <p:nvPr/>
        </p:nvSpPr>
        <p:spPr>
          <a:xfrm>
            <a:off x="4846320" y="6019800"/>
            <a:ext cx="463857" cy="441384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401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7947e9-526c-4636-9ac2-949416f9377f">
      <Terms xmlns="http://schemas.microsoft.com/office/infopath/2007/PartnerControls"/>
    </lcf76f155ced4ddcb4097134ff3c332f>
    <TaxCatchAll xmlns="7fc263ef-d1a5-44d6-9060-2d2095aa64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931267A0A104A829AD31F7167DE2D" ma:contentTypeVersion="12" ma:contentTypeDescription="Crée un document." ma:contentTypeScope="" ma:versionID="9e22faf4952b91ea655f8786a0632942">
  <xsd:schema xmlns:xsd="http://www.w3.org/2001/XMLSchema" xmlns:xs="http://www.w3.org/2001/XMLSchema" xmlns:p="http://schemas.microsoft.com/office/2006/metadata/properties" xmlns:ns2="5c7947e9-526c-4636-9ac2-949416f9377f" xmlns:ns3="7fc263ef-d1a5-44d6-9060-2d2095aa64fb" targetNamespace="http://schemas.microsoft.com/office/2006/metadata/properties" ma:root="true" ma:fieldsID="e3fdebf64b3fc03c5f09ba1d9d305dbb" ns2:_="" ns3:_="">
    <xsd:import namespace="5c7947e9-526c-4636-9ac2-949416f9377f"/>
    <xsd:import namespace="7fc263ef-d1a5-44d6-9060-2d2095aa64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947e9-526c-4636-9ac2-949416f937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0b6a2ec7-4460-416d-86cb-abc62d7adb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c263ef-d1a5-44d6-9060-2d2095aa64f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2cdaaf5-ace4-45d8-bb94-311009687984}" ma:internalName="TaxCatchAll" ma:showField="CatchAllData" ma:web="7fc263ef-d1a5-44d6-9060-2d2095aa64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ABCFBE-6082-44BE-A3F9-9AF45AB6E7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F7A18E-F585-4EE7-908C-61B3AF679258}">
  <ds:schemaRefs>
    <ds:schemaRef ds:uri="http://schemas.microsoft.com/office/2006/metadata/properties"/>
    <ds:schemaRef ds:uri="http://schemas.microsoft.com/office/infopath/2007/PartnerControls"/>
    <ds:schemaRef ds:uri="5c7947e9-526c-4636-9ac2-949416f9377f"/>
    <ds:schemaRef ds:uri="7fc263ef-d1a5-44d6-9060-2d2095aa64fb"/>
  </ds:schemaRefs>
</ds:datastoreItem>
</file>

<file path=customXml/itemProps3.xml><?xml version="1.0" encoding="utf-8"?>
<ds:datastoreItem xmlns:ds="http://schemas.openxmlformats.org/officeDocument/2006/customXml" ds:itemID="{A1904F34-C771-4D27-8558-AB1C70A3DD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7947e9-526c-4636-9ac2-949416f9377f"/>
    <ds:schemaRef ds:uri="7fc263ef-d1a5-44d6-9060-2d2095aa64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551</Words>
  <Application>Microsoft Macintosh PowerPoint</Application>
  <PresentationFormat>Grand écran</PresentationFormat>
  <Paragraphs>65</Paragraphs>
  <Slides>12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Abadi Extra Light</vt:lpstr>
      <vt:lpstr>ADLaM Display</vt:lpstr>
      <vt:lpstr>Arial</vt:lpstr>
      <vt:lpstr>Calibri</vt:lpstr>
      <vt:lpstr>Calibri Light</vt:lpstr>
      <vt:lpstr>Georgia Pro Black</vt:lpstr>
      <vt:lpstr>Roboto</vt:lpstr>
      <vt:lpstr>Segoe UI Emoji</vt:lpstr>
      <vt:lpstr>Thème Office</vt:lpstr>
      <vt:lpstr>En route vers une nouvelle UE de pratique</vt:lpstr>
      <vt:lpstr>UE 103</vt:lpstr>
      <vt:lpstr>Présentation PowerPoint</vt:lpstr>
      <vt:lpstr>Finalités de l’UE</vt:lpstr>
      <vt:lpstr>Présentation PowerPoint</vt:lpstr>
      <vt:lpstr>Evaluation intégrée</vt:lpstr>
      <vt:lpstr>Présentation PowerPoint</vt:lpstr>
      <vt:lpstr>Consultation des copies du 5 février matin</vt:lpstr>
      <vt:lpstr>Feedback général sur l’examen de l’UE 102</vt:lpstr>
      <vt:lpstr>Module ouverture</vt:lpstr>
      <vt:lpstr>Module ouverture</vt:lpstr>
      <vt:lpstr>Module ouverture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Ca</dc:creator>
  <cp:lastModifiedBy>henrilesne@gmail.com</cp:lastModifiedBy>
  <cp:revision>63</cp:revision>
  <cp:lastPrinted>2024-11-26T14:57:01Z</cp:lastPrinted>
  <dcterms:created xsi:type="dcterms:W3CDTF">2023-11-09T09:13:00Z</dcterms:created>
  <dcterms:modified xsi:type="dcterms:W3CDTF">2026-02-02T11:00:55Z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0x010100C2E931267A0A104A829AD31F7167DE2D</vt:lpwstr>
  </property>
  <property fmtid="{D5CDD505-2E9C-101B-9397-08002B2CF9AE}" pid="3" name="MediaServiceImageTags">
    <vt:lpwstr/>
  </property>
</Properties>
</file>