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389" r:id="rId2"/>
    <p:sldId id="444" r:id="rId3"/>
    <p:sldId id="445" r:id="rId4"/>
    <p:sldId id="452" r:id="rId5"/>
    <p:sldId id="453" r:id="rId6"/>
    <p:sldId id="454" r:id="rId7"/>
    <p:sldId id="456" r:id="rId8"/>
    <p:sldId id="447" r:id="rId9"/>
    <p:sldId id="449" r:id="rId10"/>
    <p:sldId id="458" r:id="rId11"/>
    <p:sldId id="430" r:id="rId12"/>
  </p:sldIdLst>
  <p:sldSz cx="9144000" cy="6858000" type="screen4x3"/>
  <p:notesSz cx="6797675" cy="9926638"/>
  <p:defaultTextStyle>
    <a:defPPr>
      <a:defRPr lang="fr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49599"/>
    <a:srgbClr val="FFFFFF"/>
    <a:srgbClr val="A65AA4"/>
    <a:srgbClr val="F89329"/>
    <a:srgbClr val="FF0066"/>
    <a:srgbClr val="B1D454"/>
    <a:srgbClr val="61C8CD"/>
    <a:srgbClr val="DF1A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17" autoAdjust="0"/>
    <p:restoredTop sz="91574" autoAdjust="0"/>
  </p:normalViewPr>
  <p:slideViewPr>
    <p:cSldViewPr snapToGrid="0">
      <p:cViewPr varScale="1">
        <p:scale>
          <a:sx n="124" d="100"/>
          <a:sy n="124" d="100"/>
        </p:scale>
        <p:origin x="11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67D293F-C8B8-454C-BC17-26FB5A2B32D4}" type="datetimeFigureOut">
              <a:rPr lang="fr-FR"/>
              <a:pPr>
                <a:defRPr/>
              </a:pPr>
              <a:t>25/10/2023</a:t>
            </a:fld>
            <a:endParaRPr lang="fr-F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0414962-C97C-4666-A282-F72F4BA8DD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223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08D5E4A-64BA-43DF-875F-D4BA2A29667C}" type="datetimeFigureOut">
              <a:rPr lang="fr-FR"/>
              <a:pPr>
                <a:defRPr/>
              </a:pPr>
              <a:t>25/10/2023</a:t>
            </a:fld>
            <a:endParaRPr lang="fr-FR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A01EA3-5A56-47E6-A70E-689513A115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013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75EFA9C-30AF-4BEF-9467-795876522F87}" type="slidenum">
              <a:rPr lang="fr-BE" altLang="fr-FR" smtClean="0">
                <a:latin typeface="Arial" charset="0"/>
              </a:rPr>
              <a:pPr>
                <a:spcBef>
                  <a:spcPct val="0"/>
                </a:spcBef>
              </a:pPr>
              <a:t>11</a:t>
            </a:fld>
            <a:endParaRPr lang="fr-BE" altLang="fr-FR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poi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1709738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Logo Helm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13325"/>
            <a:ext cx="1684337" cy="168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A1FB4-F52B-49B5-9C8D-ED8552329F4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9131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09B8A-88B1-4E57-814B-EADCB4BB8F5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77147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00850" y="190500"/>
            <a:ext cx="1757363" cy="584041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24450" cy="584041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B2CB4-AC5B-4F67-8C3C-25024DC8649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0036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1547813" y="1916113"/>
            <a:ext cx="7010400" cy="4114800"/>
          </a:xfrm>
        </p:spPr>
        <p:txBody>
          <a:bodyPr/>
          <a:lstStyle/>
          <a:p>
            <a:pPr lvl="0"/>
            <a:endParaRPr lang="fr-B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6175D-BD71-45F0-9506-FB7489E6D6F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42989796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BA48D-C0E3-4309-B30C-1E8421425A8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307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1D170-BDDF-4398-91AF-6BC0C63F731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7316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47813" y="1916113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29213" y="1916113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EF80B-3C4E-4C16-B124-012BC849D9F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5587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721B7-C210-482B-AF8D-7CCC30F8D31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3841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D9265-F160-4003-8893-DB3913FCE69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6482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22308-6348-471A-8AB2-9F1D7CF48E5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915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CAA5B-0247-4A53-B923-54A693B611A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841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1137A-73ED-450A-84DB-4236A1EA01A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331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916113"/>
            <a:ext cx="701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fr-FR"/>
              <a:t>Cliquez pour modifier les styles du texte du masque</a:t>
            </a:r>
          </a:p>
          <a:p>
            <a:pPr lvl="1"/>
            <a:r>
              <a:rPr lang="fr-BE" altLang="fr-FR"/>
              <a:t>Deuxième niveau</a:t>
            </a:r>
          </a:p>
          <a:p>
            <a:pPr lvl="2"/>
            <a:r>
              <a:rPr lang="fr-BE" altLang="fr-FR"/>
              <a:t>Troisième niveau</a:t>
            </a:r>
          </a:p>
          <a:p>
            <a:pPr lvl="3"/>
            <a:r>
              <a:rPr lang="fr-BE" altLang="fr-FR"/>
              <a:t>Quatrième niveau</a:t>
            </a:r>
          </a:p>
          <a:p>
            <a:pPr lvl="4"/>
            <a:r>
              <a:rPr lang="fr-BE" altLang="fr-FR"/>
              <a:t>Cinquième niveau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B35C01D-A565-4964-88A8-337BE1D61D4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  <p:pic>
        <p:nvPicPr>
          <p:cNvPr id="1031" name="Picture 12" descr="points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23825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" descr="C:\Users\charlier.SG\Desktop\HELMo_500x500png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384800"/>
            <a:ext cx="1303338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ransition spd="slow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495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49599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49599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49599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49599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949599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949599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949599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949599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1C8CD"/>
        </a:buClr>
        <a:buFont typeface="Wingdings" pitchFamily="2" charset="2"/>
        <a:buChar char="l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F1A4F"/>
        </a:buClr>
        <a:buFont typeface="Wingdings" pitchFamily="2" charset="2"/>
        <a:buChar char="l"/>
        <a:defRPr sz="2800">
          <a:solidFill>
            <a:schemeClr val="tx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1D454"/>
        </a:buClr>
        <a:buChar char="•"/>
        <a:defRPr sz="2400">
          <a:solidFill>
            <a:schemeClr val="tx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89329"/>
        </a:buClr>
        <a:buChar char="•"/>
        <a:defRPr sz="2000">
          <a:solidFill>
            <a:schemeClr val="tx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65AA4"/>
        </a:buClr>
        <a:buChar char="•"/>
        <a:defRPr sz="2000">
          <a:solidFill>
            <a:schemeClr val="tx2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65AA4"/>
        </a:buClr>
        <a:buChar char="•"/>
        <a:defRPr sz="2000">
          <a:solidFill>
            <a:schemeClr val="tx2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65AA4"/>
        </a:buClr>
        <a:buChar char="•"/>
        <a:defRPr sz="2000">
          <a:solidFill>
            <a:schemeClr val="tx2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65AA4"/>
        </a:buClr>
        <a:buChar char="•"/>
        <a:defRPr sz="2000">
          <a:solidFill>
            <a:schemeClr val="tx2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65AA4"/>
        </a:buClr>
        <a:buChar char="•"/>
        <a:defRPr sz="20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hyperlink" Target="https://learn-pedagogique.helmo.be/course/view.php?id=382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wmf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aint-barth.be/IMG/jpg/DSC_0118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saint-barth.be/IMG/jpg/DSC_0046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saint-barth.be/IMG/jpg/CSC_0145.j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 idx="4294967295"/>
          </p:nvPr>
        </p:nvSpPr>
        <p:spPr>
          <a:xfrm>
            <a:off x="2667000" y="1371600"/>
            <a:ext cx="6477000" cy="1946275"/>
          </a:xfrm>
        </p:spPr>
        <p:txBody>
          <a:bodyPr/>
          <a:lstStyle/>
          <a:p>
            <a:r>
              <a:rPr lang="fr-BE" altLang="fr-FR" sz="3600"/>
              <a:t>HELMo </a:t>
            </a:r>
            <a:br>
              <a:rPr lang="fr-BE" altLang="fr-FR" sz="3600"/>
            </a:br>
            <a:r>
              <a:rPr lang="fr-BE" altLang="fr-FR" sz="3600"/>
              <a:t>Haute Ecole Libre Mosane</a:t>
            </a:r>
            <a:br>
              <a:rPr lang="fr-BE" altLang="fr-FR" sz="6600"/>
            </a:br>
            <a:r>
              <a:rPr lang="fr-BE" altLang="fr-FR" sz="4400"/>
              <a:t>Liège – Belgium</a:t>
            </a:r>
            <a:endParaRPr lang="fr-BE" altLang="fr-FR"/>
          </a:p>
        </p:txBody>
      </p:sp>
      <p:sp>
        <p:nvSpPr>
          <p:cNvPr id="3075" name="ZoneTexte 3"/>
          <p:cNvSpPr txBox="1">
            <a:spLocks noChangeArrowheads="1"/>
          </p:cNvSpPr>
          <p:nvPr/>
        </p:nvSpPr>
        <p:spPr bwMode="auto">
          <a:xfrm>
            <a:off x="2678113" y="3984625"/>
            <a:ext cx="56165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61C8CD"/>
              </a:buClr>
              <a:buFont typeface="Wingdings" pitchFamily="2" charset="2"/>
              <a:buChar char="l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F1A4F"/>
              </a:buClr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1D454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89329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4400" b="1" dirty="0">
                <a:solidFill>
                  <a:srgbClr val="949599"/>
                </a:solidFill>
              </a:rPr>
              <a:t>International </a:t>
            </a:r>
            <a:r>
              <a:rPr lang="fr-BE" altLang="fr-FR" sz="4400" b="1" dirty="0" err="1">
                <a:solidFill>
                  <a:srgbClr val="949599"/>
                </a:solidFill>
              </a:rPr>
              <a:t>week</a:t>
            </a:r>
            <a:endParaRPr lang="fr-BE" altLang="fr-FR" sz="4400" b="1" dirty="0">
              <a:solidFill>
                <a:srgbClr val="9495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3200" b="1" dirty="0">
                <a:solidFill>
                  <a:srgbClr val="949599"/>
                </a:solidFill>
              </a:rPr>
              <a:t> 19 – 23 </a:t>
            </a:r>
            <a:r>
              <a:rPr lang="fr-BE" altLang="fr-FR" sz="3200" b="1" dirty="0" err="1">
                <a:solidFill>
                  <a:srgbClr val="949599"/>
                </a:solidFill>
              </a:rPr>
              <a:t>February</a:t>
            </a:r>
            <a:r>
              <a:rPr lang="fr-BE" altLang="fr-FR" sz="3200" b="1" dirty="0">
                <a:solidFill>
                  <a:srgbClr val="949599"/>
                </a:solidFill>
              </a:rPr>
              <a:t> 2024</a:t>
            </a:r>
          </a:p>
        </p:txBody>
      </p:sp>
    </p:spTree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2021982" y="190500"/>
            <a:ext cx="5022761" cy="998538"/>
          </a:xfrm>
        </p:spPr>
        <p:txBody>
          <a:bodyPr/>
          <a:lstStyle/>
          <a:p>
            <a:pPr eaLnBrk="1" hangingPunct="1"/>
            <a:r>
              <a:rPr lang="fr-FR" altLang="fr-FR" sz="4000" dirty="0" err="1">
                <a:solidFill>
                  <a:srgbClr val="0070C0"/>
                </a:solidFill>
              </a:rPr>
              <a:t>Practical</a:t>
            </a:r>
            <a:r>
              <a:rPr lang="fr-FR" altLang="fr-FR" sz="4000" dirty="0">
                <a:solidFill>
                  <a:srgbClr val="0070C0"/>
                </a:solidFill>
              </a:rPr>
              <a:t> </a:t>
            </a:r>
            <a:r>
              <a:rPr lang="fr-FR" altLang="fr-FR" sz="4000" dirty="0" err="1">
                <a:solidFill>
                  <a:srgbClr val="0070C0"/>
                </a:solidFill>
              </a:rPr>
              <a:t>tips</a:t>
            </a:r>
            <a:endParaRPr lang="fr-FR" altLang="fr-FR" sz="4000" dirty="0">
              <a:solidFill>
                <a:srgbClr val="0070C0"/>
              </a:solidFill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1587500" y="1328738"/>
            <a:ext cx="7010400" cy="5176837"/>
          </a:xfrm>
        </p:spPr>
        <p:txBody>
          <a:bodyPr/>
          <a:lstStyle/>
          <a:p>
            <a:pPr eaLnBrk="1" hangingPunct="1"/>
            <a:r>
              <a:rPr lang="fr-FR" altLang="fr-FR" dirty="0" err="1"/>
              <a:t>Languages</a:t>
            </a:r>
            <a:r>
              <a:rPr lang="fr-FR" altLang="fr-FR" dirty="0"/>
              <a:t>: English and French</a:t>
            </a:r>
          </a:p>
          <a:p>
            <a:pPr marL="0" indent="0" algn="ctr" eaLnBrk="1" hangingPunct="1">
              <a:buNone/>
            </a:pPr>
            <a:r>
              <a:rPr lang="fr-FR" altLang="fr-FR" sz="2000" i="1" dirty="0"/>
              <a:t>English </a:t>
            </a:r>
            <a:r>
              <a:rPr lang="fr-FR" altLang="fr-FR" sz="2000" i="1" dirty="0" err="1"/>
              <a:t>is</a:t>
            </a:r>
            <a:r>
              <a:rPr lang="fr-FR" altLang="fr-FR" sz="2000" i="1" dirty="0"/>
              <a:t> </a:t>
            </a:r>
            <a:r>
              <a:rPr lang="fr-FR" altLang="fr-FR" sz="2000" i="1" dirty="0" err="1"/>
              <a:t>required</a:t>
            </a:r>
            <a:r>
              <a:rPr lang="fr-FR" altLang="fr-FR" sz="2000" i="1" dirty="0"/>
              <a:t>, French </a:t>
            </a:r>
            <a:r>
              <a:rPr lang="fr-FR" altLang="fr-FR" sz="2000" i="1" dirty="0" err="1"/>
              <a:t>is</a:t>
            </a:r>
            <a:r>
              <a:rPr lang="fr-FR" altLang="fr-FR" sz="2000" i="1" dirty="0"/>
              <a:t> an </a:t>
            </a:r>
            <a:r>
              <a:rPr lang="fr-FR" altLang="fr-FR" sz="2000" i="1" dirty="0" err="1"/>
              <a:t>asset</a:t>
            </a:r>
            <a:r>
              <a:rPr lang="fr-FR" altLang="fr-FR" sz="2000" i="1" dirty="0"/>
              <a:t> but not </a:t>
            </a:r>
            <a:r>
              <a:rPr lang="fr-FR" altLang="fr-FR" sz="2000" i="1" dirty="0" err="1"/>
              <a:t>compulsory</a:t>
            </a:r>
            <a:endParaRPr lang="fr-FR" altLang="fr-FR" sz="2000" i="1" dirty="0"/>
          </a:p>
          <a:p>
            <a:pPr eaLnBrk="1" hangingPunct="1"/>
            <a:r>
              <a:rPr lang="fr-FR" altLang="fr-FR" dirty="0"/>
              <a:t>ECTS: 1</a:t>
            </a:r>
          </a:p>
          <a:p>
            <a:pPr eaLnBrk="1" hangingPunct="1"/>
            <a:r>
              <a:rPr lang="fr-FR" altLang="fr-FR" dirty="0" err="1"/>
              <a:t>Certificate</a:t>
            </a:r>
            <a:r>
              <a:rPr lang="fr-FR" altLang="fr-FR" dirty="0"/>
              <a:t> of </a:t>
            </a:r>
            <a:r>
              <a:rPr lang="fr-FR" altLang="fr-FR" dirty="0" err="1"/>
              <a:t>attendance</a:t>
            </a:r>
            <a:endParaRPr lang="fr-FR" altLang="fr-FR" dirty="0"/>
          </a:p>
          <a:p>
            <a:pPr eaLnBrk="1" hangingPunct="1"/>
            <a:r>
              <a:rPr lang="fr-FR" altLang="fr-FR" dirty="0" err="1"/>
              <a:t>Arrival</a:t>
            </a:r>
            <a:r>
              <a:rPr lang="fr-FR" altLang="fr-FR" dirty="0"/>
              <a:t> on Sunday</a:t>
            </a:r>
          </a:p>
          <a:p>
            <a:pPr eaLnBrk="1" hangingPunct="1"/>
            <a:r>
              <a:rPr lang="fr-FR" altLang="fr-FR" dirty="0" err="1"/>
              <a:t>Departure</a:t>
            </a:r>
            <a:r>
              <a:rPr lang="fr-FR" altLang="fr-FR" dirty="0"/>
              <a:t> Friday night or Saturday </a:t>
            </a:r>
            <a:r>
              <a:rPr lang="fr-FR" altLang="fr-FR" dirty="0" err="1"/>
              <a:t>morning</a:t>
            </a:r>
            <a:endParaRPr lang="fr-FR" altLang="fr-FR" dirty="0"/>
          </a:p>
          <a:p>
            <a:pPr eaLnBrk="1" hangingPunct="1"/>
            <a:r>
              <a:rPr lang="fr-FR" altLang="fr-FR" dirty="0"/>
              <a:t>Nomination deadline: </a:t>
            </a:r>
            <a:r>
              <a:rPr lang="fr-FR" altLang="fr-FR" u="sng" dirty="0" err="1"/>
              <a:t>November</a:t>
            </a:r>
            <a:r>
              <a:rPr lang="fr-FR" altLang="fr-FR" u="sng" dirty="0"/>
              <a:t> 20th</a:t>
            </a:r>
          </a:p>
        </p:txBody>
      </p:sp>
    </p:spTree>
    <p:extLst>
      <p:ext uri="{BB962C8B-B14F-4D97-AF65-F5344CB8AC3E}">
        <p14:creationId xmlns:p14="http://schemas.microsoft.com/office/powerpoint/2010/main" val="163520435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charlier.SG\Desktop\ban_catégories_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035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2" descr="\\serveurdonnee\Services Transversaux\Communication\Commu institutionnelle\Présentation HELMo\Sélection de photos\6.JPG"/>
          <p:cNvPicPr>
            <a:picLocks noChangeAspect="1" noChangeArrowheads="1"/>
          </p:cNvPicPr>
          <p:nvPr/>
        </p:nvPicPr>
        <p:blipFill>
          <a:blip r:embed="rId4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268413"/>
            <a:ext cx="7885112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" descr="C:\Users\charlier.SG\Desktop\présentation_gris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C:\Users\charlier.SG\Desktop\HELMo_500x500pn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868863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86000" y="342265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61C8CD"/>
              </a:buClr>
              <a:buFont typeface="Wingdings" pitchFamily="2" charset="2"/>
              <a:buChar char="l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F1A4F"/>
              </a:buClr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1D454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89329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1800">
              <a:solidFill>
                <a:schemeClr val="tx1"/>
              </a:solidFill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34950" y="885825"/>
            <a:ext cx="8609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61C8CD"/>
              </a:buClr>
              <a:buFont typeface="Wingdings" pitchFamily="2" charset="2"/>
              <a:buChar char="l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F1A4F"/>
              </a:buClr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1D454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89329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2000" b="1" dirty="0">
                <a:solidFill>
                  <a:srgbClr val="0070C0"/>
                </a:solidFill>
                <a:hlinkClick r:id="rId7"/>
              </a:rPr>
              <a:t>https://learn-pedagogique.helmo.be/course/view.php?id=3820</a:t>
            </a:r>
            <a:r>
              <a:rPr lang="fr-BE" altLang="fr-FR" sz="2000" b="1" dirty="0">
                <a:solidFill>
                  <a:srgbClr val="0070C0"/>
                </a:solidFill>
              </a:rPr>
              <a:t> </a:t>
            </a:r>
          </a:p>
        </p:txBody>
      </p:sp>
    </p:spTree>
  </p:cSld>
  <p:clrMapOvr>
    <a:masterClrMapping/>
  </p:clrMapOvr>
  <p:transition spd="med" advClick="0" advTm="1000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JPEG - 2.9 Mo">
            <a:hlinkClick r:id="rId2" tooltip="JPEG - 2.9 Mo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575" y="601663"/>
            <a:ext cx="3486150" cy="52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ZoneTexte 4"/>
          <p:cNvSpPr txBox="1">
            <a:spLocks noChangeArrowheads="1"/>
          </p:cNvSpPr>
          <p:nvPr/>
        </p:nvSpPr>
        <p:spPr bwMode="auto">
          <a:xfrm>
            <a:off x="5276850" y="1176338"/>
            <a:ext cx="3462338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61C8CD"/>
              </a:buClr>
              <a:buFont typeface="Wingdings" pitchFamily="2" charset="2"/>
              <a:buChar char="l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F1A4F"/>
              </a:buClr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1D454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89329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4000" b="1" dirty="0" err="1">
                <a:solidFill>
                  <a:schemeClr val="tx1"/>
                </a:solidFill>
              </a:rPr>
              <a:t>Ready</a:t>
            </a:r>
            <a:r>
              <a:rPr lang="fr-BE" altLang="fr-FR" sz="4000" b="1" dirty="0">
                <a:solidFill>
                  <a:schemeClr val="tx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4000" b="1" dirty="0">
                <a:solidFill>
                  <a:schemeClr val="tx1"/>
                </a:solidFill>
              </a:rPr>
              <a:t>to </a:t>
            </a:r>
            <a:r>
              <a:rPr lang="fr-BE" altLang="fr-FR" sz="4000" b="1" dirty="0" err="1">
                <a:solidFill>
                  <a:schemeClr val="tx1"/>
                </a:solidFill>
              </a:rPr>
              <a:t>climb</a:t>
            </a:r>
            <a:endParaRPr lang="fr-BE" altLang="fr-FR" sz="4000" b="1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4000" b="1" dirty="0">
                <a:solidFill>
                  <a:schemeClr val="tx1"/>
                </a:solidFill>
              </a:rPr>
              <a:t>the 374 </a:t>
            </a:r>
            <a:r>
              <a:rPr lang="fr-BE" altLang="fr-FR" sz="4000" b="1" dirty="0" err="1">
                <a:solidFill>
                  <a:schemeClr val="tx1"/>
                </a:solidFill>
              </a:rPr>
              <a:t>steps</a:t>
            </a:r>
            <a:endParaRPr lang="fr-BE" altLang="fr-FR" sz="4000" b="1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4000" b="1" dirty="0">
                <a:solidFill>
                  <a:schemeClr val="tx1"/>
                </a:solidFill>
              </a:rPr>
              <a:t>to </a:t>
            </a:r>
            <a:r>
              <a:rPr lang="fr-BE" altLang="fr-FR" sz="4000" b="1" dirty="0" err="1">
                <a:solidFill>
                  <a:schemeClr val="tx1"/>
                </a:solidFill>
              </a:rPr>
              <a:t>discover</a:t>
            </a:r>
            <a:endParaRPr lang="fr-BE" altLang="fr-FR" sz="4000" b="1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4000" b="1" dirty="0" err="1">
                <a:solidFill>
                  <a:schemeClr val="tx1"/>
                </a:solidFill>
              </a:rPr>
              <a:t>our</a:t>
            </a:r>
            <a:endParaRPr lang="fr-BE" altLang="fr-FR" sz="4000" b="1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4000" b="1" dirty="0" err="1">
                <a:solidFill>
                  <a:schemeClr val="tx1"/>
                </a:solidFill>
              </a:rPr>
              <a:t>multicultural</a:t>
            </a:r>
            <a:endParaRPr lang="fr-BE" altLang="fr-FR" sz="4000" b="1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4000" b="1" dirty="0">
                <a:solidFill>
                  <a:schemeClr val="tx1"/>
                </a:solidFill>
              </a:rPr>
              <a:t>city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4000" b="1" dirty="0">
                <a:solidFill>
                  <a:schemeClr val="tx1"/>
                </a:solidFill>
              </a:rPr>
              <a:t>and society ?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JPEG - 3 Mo">
            <a:hlinkClick r:id="rId2" tooltip="JPEG - 3 Mo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3892550"/>
            <a:ext cx="4075113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4" descr="JPEG - 1.7 Mo">
            <a:hlinkClick r:id="rId4" tooltip="JPEG - 1.7 Mo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540" y="571233"/>
            <a:ext cx="2504040" cy="2504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ZoneTexte 3"/>
          <p:cNvSpPr txBox="1">
            <a:spLocks noChangeArrowheads="1"/>
          </p:cNvSpPr>
          <p:nvPr/>
        </p:nvSpPr>
        <p:spPr bwMode="auto">
          <a:xfrm>
            <a:off x="160098" y="1823253"/>
            <a:ext cx="56477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61C8CD"/>
              </a:buClr>
              <a:buFont typeface="Wingdings" pitchFamily="2" charset="2"/>
              <a:buChar char="l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F1A4F"/>
              </a:buClr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1D454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89329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3600" b="1" i="1" dirty="0">
                <a:solidFill>
                  <a:schemeClr val="tx1"/>
                </a:solidFill>
              </a:rPr>
              <a:t>Building </a:t>
            </a:r>
            <a:r>
              <a:rPr lang="fr-BE" altLang="fr-FR" sz="3600" b="1" i="1" dirty="0" err="1">
                <a:solidFill>
                  <a:schemeClr val="tx1"/>
                </a:solidFill>
              </a:rPr>
              <a:t>intercultural</a:t>
            </a:r>
            <a:r>
              <a:rPr lang="fr-BE" altLang="fr-FR" sz="3600" b="1" i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3600" b="1" i="1" dirty="0">
                <a:solidFill>
                  <a:schemeClr val="tx1"/>
                </a:solidFill>
              </a:rPr>
              <a:t>bridges in the </a:t>
            </a:r>
            <a:r>
              <a:rPr lang="fr-BE" altLang="fr-FR" sz="3600" b="1" i="1" dirty="0" err="1">
                <a:solidFill>
                  <a:schemeClr val="tx1"/>
                </a:solidFill>
              </a:rPr>
              <a:t>classroom</a:t>
            </a:r>
            <a:endParaRPr lang="fr-BE" altLang="fr-FR" sz="36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06074" y="457426"/>
            <a:ext cx="51716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000" b="1" dirty="0" err="1">
                <a:solidFill>
                  <a:srgbClr val="0070C0"/>
                </a:solidFill>
              </a:rPr>
              <a:t>Provisional</a:t>
            </a:r>
            <a:r>
              <a:rPr lang="fr-BE" sz="4000" b="1" dirty="0">
                <a:solidFill>
                  <a:srgbClr val="0070C0"/>
                </a:solidFill>
              </a:rPr>
              <a:t> program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21216" y="1828800"/>
            <a:ext cx="820929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800" b="1" dirty="0" err="1"/>
              <a:t>Arrival</a:t>
            </a:r>
            <a:r>
              <a:rPr lang="fr-BE" sz="2800" b="1" dirty="0"/>
              <a:t> in Liège on Sunday</a:t>
            </a:r>
          </a:p>
          <a:p>
            <a:r>
              <a:rPr lang="fr-BE" sz="2800" b="1" dirty="0"/>
              <a:t> </a:t>
            </a:r>
          </a:p>
          <a:p>
            <a:r>
              <a:rPr lang="fr-BE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</a:t>
            </a:r>
            <a:endParaRPr lang="fr-BE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fr-BE" sz="2800" b="1" i="1" dirty="0" err="1">
                <a:latin typeface="Arial" pitchFamily="34" charset="0"/>
                <a:cs typeface="Arial" pitchFamily="34" charset="0"/>
              </a:rPr>
              <a:t>Ice-breaking</a:t>
            </a:r>
            <a:r>
              <a:rPr lang="fr-BE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fr-BE" sz="2800" b="1" i="1" dirty="0" err="1">
                <a:latin typeface="Arial" pitchFamily="34" charset="0"/>
                <a:cs typeface="Arial" pitchFamily="34" charset="0"/>
              </a:rPr>
              <a:t>activities</a:t>
            </a:r>
            <a:endParaRPr lang="fr-BE" sz="2800" b="1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/>
              <a:t>Criss-cross discovery of education systems</a:t>
            </a:r>
          </a:p>
          <a:p>
            <a:r>
              <a:rPr lang="en-US" sz="2800" b="1" i="1" dirty="0"/>
              <a:t>           and of multiculturalism in Europe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b="1" i="1" dirty="0">
                <a:latin typeface="Arial" pitchFamily="34" charset="0"/>
                <a:cs typeface="Arial" pitchFamily="34" charset="0"/>
              </a:rPr>
              <a:t>Workshop: </a:t>
            </a:r>
            <a:r>
              <a:rPr lang="fr-BE" sz="2800" b="1" i="1" dirty="0">
                <a:latin typeface="Arial" pitchFamily="34" charset="0"/>
                <a:cs typeface="Arial" pitchFamily="34" charset="0"/>
              </a:rPr>
              <a:t>« </a:t>
            </a:r>
            <a:r>
              <a:rPr lang="fr-BE" sz="2800" b="1" i="1" dirty="0" err="1">
                <a:latin typeface="Arial" pitchFamily="34" charset="0"/>
                <a:cs typeface="Arial" pitchFamily="34" charset="0"/>
              </a:rPr>
              <a:t>Language</a:t>
            </a:r>
            <a:r>
              <a:rPr lang="fr-BE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fr-BE" sz="2800" b="1" i="1" dirty="0" err="1">
                <a:latin typeface="Arial" pitchFamily="34" charset="0"/>
                <a:cs typeface="Arial" pitchFamily="34" charset="0"/>
              </a:rPr>
              <a:t>awareness</a:t>
            </a:r>
            <a:r>
              <a:rPr lang="fr-BE" sz="2800" b="1" i="1" dirty="0">
                <a:latin typeface="Arial" pitchFamily="34" charset="0"/>
                <a:cs typeface="Arial" pitchFamily="34" charset="0"/>
              </a:rPr>
              <a:t>»</a:t>
            </a:r>
            <a:endParaRPr lang="fr-BE" sz="2000" i="1" dirty="0">
              <a:latin typeface="Arial" pitchFamily="34" charset="0"/>
              <a:cs typeface="Arial" pitchFamily="34" charset="0"/>
            </a:endParaRPr>
          </a:p>
          <a:p>
            <a:endParaRPr lang="fr-BE" sz="2800" b="1" i="1" dirty="0">
              <a:latin typeface="Arial" pitchFamily="34" charset="0"/>
              <a:cs typeface="Arial" pitchFamily="34" charset="0"/>
            </a:endParaRPr>
          </a:p>
          <a:p>
            <a:endParaRPr lang="fr-BE" sz="2800" b="1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BE" sz="2800" b="1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BE" sz="2800" b="1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BE" sz="2800" b="1" dirty="0"/>
          </a:p>
        </p:txBody>
      </p:sp>
    </p:spTree>
    <p:extLst>
      <p:ext uri="{BB962C8B-B14F-4D97-AF65-F5344CB8AC3E}">
        <p14:creationId xmlns:p14="http://schemas.microsoft.com/office/powerpoint/2010/main" val="131080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38648" y="483184"/>
            <a:ext cx="51716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000" b="1" dirty="0" err="1">
                <a:solidFill>
                  <a:srgbClr val="0070C0"/>
                </a:solidFill>
              </a:rPr>
              <a:t>Provisional</a:t>
            </a:r>
            <a:r>
              <a:rPr lang="fr-BE" sz="4000" b="1" dirty="0">
                <a:solidFill>
                  <a:srgbClr val="0070C0"/>
                </a:solidFill>
              </a:rPr>
              <a:t> program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04551" y="1216828"/>
            <a:ext cx="587051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Tuesday</a:t>
            </a:r>
            <a:endParaRPr lang="fr-BE" sz="2000" b="1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fr-BE" sz="2800" i="1" dirty="0">
                <a:latin typeface="Arial" pitchFamily="34" charset="0"/>
                <a:cs typeface="Arial" pitchFamily="34" charset="0"/>
              </a:rPr>
              <a:t>Workshop :</a:t>
            </a:r>
            <a:r>
              <a:rPr lang="fr-BE" sz="2000" i="1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fr-BE" sz="2000" b="1" i="1" dirty="0">
                <a:latin typeface="Arial" pitchFamily="34" charset="0"/>
                <a:cs typeface="Arial" pitchFamily="34" charset="0"/>
              </a:rPr>
              <a:t>     </a:t>
            </a:r>
            <a:r>
              <a:rPr lang="fr-BE" sz="2800" b="1" i="1" dirty="0">
                <a:latin typeface="Arial" pitchFamily="34" charset="0"/>
                <a:cs typeface="Arial" pitchFamily="34" charset="0"/>
              </a:rPr>
              <a:t>« </a:t>
            </a:r>
            <a:r>
              <a:rPr lang="fr-BE" sz="2800" b="1" i="1" dirty="0" err="1">
                <a:latin typeface="Arial" pitchFamily="34" charset="0"/>
                <a:cs typeface="Arial" pitchFamily="34" charset="0"/>
              </a:rPr>
              <a:t>Intercultural</a:t>
            </a:r>
            <a:r>
              <a:rPr lang="fr-BE" sz="2800" b="1" i="1" dirty="0">
                <a:latin typeface="Arial" pitchFamily="34" charset="0"/>
                <a:cs typeface="Arial" pitchFamily="34" charset="0"/>
              </a:rPr>
              <a:t> communication»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fr-BE" sz="2800" i="1" dirty="0" err="1">
                <a:latin typeface="Arial" pitchFamily="34" charset="0"/>
                <a:cs typeface="Arial" pitchFamily="34" charset="0"/>
              </a:rPr>
              <a:t>Guided</a:t>
            </a:r>
            <a:r>
              <a:rPr lang="fr-BE" sz="2800" i="1" dirty="0">
                <a:latin typeface="Arial" pitchFamily="34" charset="0"/>
                <a:cs typeface="Arial" pitchFamily="34" charset="0"/>
              </a:rPr>
              <a:t> tour in Liège </a:t>
            </a:r>
          </a:p>
          <a:p>
            <a:r>
              <a:rPr lang="fr-BE" sz="2800" i="1" dirty="0">
                <a:latin typeface="Arial" pitchFamily="34" charset="0"/>
                <a:cs typeface="Arial" pitchFamily="34" charset="0"/>
              </a:rPr>
              <a:t>    </a:t>
            </a:r>
            <a:endParaRPr lang="fr-BE" sz="2000" b="1" i="1" dirty="0">
              <a:latin typeface="Arial" pitchFamily="34" charset="0"/>
              <a:cs typeface="Arial" pitchFamily="34" charset="0"/>
            </a:endParaRPr>
          </a:p>
          <a:p>
            <a:r>
              <a:rPr lang="fr-BE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Wednesday</a:t>
            </a:r>
            <a:endParaRPr lang="fr-BE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800" i="1" dirty="0">
                <a:latin typeface="Arial" pitchFamily="34" charset="0"/>
                <a:cs typeface="Arial" pitchFamily="34" charset="0"/>
              </a:rPr>
              <a:t>  Workshops </a:t>
            </a:r>
            <a:endParaRPr lang="fr-BE" sz="2000" i="1" dirty="0">
              <a:latin typeface="Arial" pitchFamily="34" charset="0"/>
              <a:cs typeface="Arial" pitchFamily="34" charset="0"/>
            </a:endParaRPr>
          </a:p>
          <a:p>
            <a:r>
              <a:rPr lang="fr-BE" sz="2000" b="1" i="1" dirty="0">
                <a:latin typeface="Arial" pitchFamily="34" charset="0"/>
                <a:cs typeface="Arial" pitchFamily="34" charset="0"/>
              </a:rPr>
              <a:t>     </a:t>
            </a:r>
            <a:endParaRPr lang="fr-BE" sz="2800" dirty="0"/>
          </a:p>
          <a:p>
            <a:endParaRPr lang="fr-BE" sz="2800" b="1" dirty="0"/>
          </a:p>
        </p:txBody>
      </p:sp>
    </p:spTree>
    <p:extLst>
      <p:ext uri="{BB962C8B-B14F-4D97-AF65-F5344CB8AC3E}">
        <p14:creationId xmlns:p14="http://schemas.microsoft.com/office/powerpoint/2010/main" val="351530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38647" y="457426"/>
            <a:ext cx="51716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000" b="1" dirty="0" err="1">
                <a:solidFill>
                  <a:srgbClr val="0070C0"/>
                </a:solidFill>
              </a:rPr>
              <a:t>Provisional</a:t>
            </a:r>
            <a:r>
              <a:rPr lang="fr-BE" sz="4000" b="1" dirty="0">
                <a:solidFill>
                  <a:srgbClr val="0070C0"/>
                </a:solidFill>
              </a:rPr>
              <a:t> program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04552" y="1557440"/>
            <a:ext cx="78172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Thursday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80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fr-BE" sz="2800" i="1" dirty="0" err="1">
                <a:latin typeface="Arial" pitchFamily="34" charset="0"/>
                <a:cs typeface="Arial" pitchFamily="34" charset="0"/>
              </a:rPr>
              <a:t>School</a:t>
            </a:r>
            <a:r>
              <a:rPr lang="fr-BE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BE" sz="2800" i="1" dirty="0" err="1">
                <a:latin typeface="Arial" pitchFamily="34" charset="0"/>
                <a:cs typeface="Arial" pitchFamily="34" charset="0"/>
              </a:rPr>
              <a:t>visit</a:t>
            </a:r>
            <a:endParaRPr lang="fr-BE" sz="2800" i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800" i="1" dirty="0">
                <a:latin typeface="Arial" pitchFamily="34" charset="0"/>
                <a:cs typeface="Arial" pitchFamily="34" charset="0"/>
              </a:rPr>
              <a:t>  Cooking workshop : </a:t>
            </a:r>
            <a:r>
              <a:rPr lang="fr-BE" sz="2800" b="1" i="1" dirty="0">
                <a:latin typeface="Arial" pitchFamily="34" charset="0"/>
                <a:cs typeface="Arial" pitchFamily="34" charset="0"/>
              </a:rPr>
              <a:t>« </a:t>
            </a:r>
            <a:r>
              <a:rPr lang="en-US" sz="2800" b="1" i="1" dirty="0"/>
              <a:t>Meeting migrants </a:t>
            </a:r>
            <a:r>
              <a:rPr lang="fr-BE" sz="2800" b="1" i="1" dirty="0">
                <a:latin typeface="Arial" pitchFamily="34" charset="0"/>
                <a:cs typeface="Arial" pitchFamily="34" charset="0"/>
              </a:rPr>
              <a:t>»</a:t>
            </a:r>
          </a:p>
          <a:p>
            <a:endParaRPr lang="fr-BE" sz="1600" b="1" i="1" dirty="0">
              <a:latin typeface="Arial" pitchFamily="34" charset="0"/>
              <a:cs typeface="Arial" pitchFamily="34" charset="0"/>
            </a:endParaRPr>
          </a:p>
          <a:p>
            <a:r>
              <a:rPr lang="fr-BE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Friday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80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fr-BE" sz="2800" i="1" dirty="0">
                <a:latin typeface="Arial" pitchFamily="34" charset="0"/>
                <a:cs typeface="Arial" pitchFamily="34" charset="0"/>
              </a:rPr>
              <a:t>Workshop : </a:t>
            </a:r>
            <a:r>
              <a:rPr lang="fr-BE" sz="2800" b="1" i="1" dirty="0">
                <a:latin typeface="Arial" pitchFamily="34" charset="0"/>
                <a:cs typeface="Arial" pitchFamily="34" charset="0"/>
              </a:rPr>
              <a:t> « </a:t>
            </a:r>
            <a:r>
              <a:rPr lang="nl-BE" sz="2800" b="1" i="1" dirty="0">
                <a:latin typeface="Arial" pitchFamily="34" charset="0"/>
                <a:cs typeface="Arial" pitchFamily="34" charset="0"/>
              </a:rPr>
              <a:t>Culturally diverse children books/plurilingual literature </a:t>
            </a:r>
            <a:r>
              <a:rPr lang="fr-BE" sz="2800" b="1" i="1" dirty="0">
                <a:latin typeface="Arial" pitchFamily="34" charset="0"/>
                <a:cs typeface="Arial" pitchFamily="34" charset="0"/>
              </a:rPr>
              <a:t>»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BE" sz="2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fr-BE" sz="2800" i="1" dirty="0">
                <a:latin typeface="Arial" pitchFamily="34" charset="0"/>
                <a:cs typeface="Arial" pitchFamily="34" charset="0"/>
              </a:rPr>
              <a:t>Feedback and conclusions</a:t>
            </a:r>
          </a:p>
          <a:p>
            <a:endParaRPr lang="fr-BE" sz="28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3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oneTexte 3"/>
          <p:cNvSpPr txBox="1">
            <a:spLocks noChangeArrowheads="1"/>
          </p:cNvSpPr>
          <p:nvPr/>
        </p:nvSpPr>
        <p:spPr bwMode="auto">
          <a:xfrm rot="-900000">
            <a:off x="1317363" y="1777589"/>
            <a:ext cx="5687776" cy="46166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61C8CD"/>
              </a:buClr>
              <a:buFont typeface="Wingdings" pitchFamily="2" charset="2"/>
              <a:buChar char="l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F1A4F"/>
              </a:buClr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1D454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89329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2400" dirty="0" err="1"/>
              <a:t>Don‘t</a:t>
            </a:r>
            <a:r>
              <a:rPr lang="de-DE" sz="2400" dirty="0"/>
              <a:t> </a:t>
            </a:r>
            <a:r>
              <a:rPr lang="de-DE" sz="2400" dirty="0" err="1"/>
              <a:t>judge</a:t>
            </a:r>
            <a:r>
              <a:rPr lang="de-DE" sz="2400" dirty="0"/>
              <a:t> a </a:t>
            </a:r>
            <a:r>
              <a:rPr lang="de-DE" sz="2400" dirty="0" err="1"/>
              <a:t>person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his</a:t>
            </a:r>
            <a:r>
              <a:rPr lang="de-DE" sz="2400" dirty="0"/>
              <a:t>/her </a:t>
            </a:r>
            <a:r>
              <a:rPr lang="de-DE" sz="2400" dirty="0" err="1"/>
              <a:t>culture</a:t>
            </a:r>
            <a:endParaRPr lang="de-DE" sz="2400" dirty="0"/>
          </a:p>
        </p:txBody>
      </p:sp>
      <p:sp>
        <p:nvSpPr>
          <p:cNvPr id="3" name="ZoneTexte 2"/>
          <p:cNvSpPr txBox="1"/>
          <p:nvPr/>
        </p:nvSpPr>
        <p:spPr>
          <a:xfrm rot="600000">
            <a:off x="743489" y="4365280"/>
            <a:ext cx="6835526" cy="830997"/>
          </a:xfrm>
          <a:prstGeom prst="rect">
            <a:avLst/>
          </a:prstGeom>
          <a:solidFill>
            <a:schemeClr val="accent5"/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de-DE" sz="2400" dirty="0" err="1"/>
              <a:t>Always</a:t>
            </a:r>
            <a:r>
              <a:rPr lang="de-DE" sz="2400" dirty="0"/>
              <a:t> </a:t>
            </a:r>
            <a:r>
              <a:rPr lang="de-DE" sz="2400" dirty="0" err="1"/>
              <a:t>keep</a:t>
            </a:r>
            <a:r>
              <a:rPr lang="de-DE" sz="2400" dirty="0"/>
              <a:t> on </a:t>
            </a:r>
            <a:r>
              <a:rPr lang="de-DE" sz="2400" dirty="0" err="1"/>
              <a:t>going</a:t>
            </a:r>
            <a:r>
              <a:rPr lang="de-DE" sz="2400" dirty="0"/>
              <a:t>; </a:t>
            </a:r>
          </a:p>
          <a:p>
            <a:r>
              <a:rPr lang="de-DE" sz="2400" dirty="0" err="1"/>
              <a:t>There‘s</a:t>
            </a:r>
            <a:r>
              <a:rPr lang="de-DE" sz="2400" dirty="0"/>
              <a:t> </a:t>
            </a:r>
            <a:r>
              <a:rPr lang="de-DE" sz="2400" dirty="0" err="1"/>
              <a:t>always</a:t>
            </a:r>
            <a:r>
              <a:rPr lang="de-DE" sz="2400" dirty="0"/>
              <a:t> </a:t>
            </a:r>
            <a:r>
              <a:rPr lang="de-DE" sz="2400" dirty="0" err="1"/>
              <a:t>something</a:t>
            </a:r>
            <a:r>
              <a:rPr lang="de-DE" sz="2400" dirty="0"/>
              <a:t> </a:t>
            </a:r>
            <a:r>
              <a:rPr lang="de-DE" sz="2400" dirty="0" err="1"/>
              <a:t>more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achieve</a:t>
            </a:r>
            <a:endParaRPr lang="de-DE" sz="2400" dirty="0"/>
          </a:p>
        </p:txBody>
      </p:sp>
      <p:sp>
        <p:nvSpPr>
          <p:cNvPr id="5" name="ZoneTexte 4"/>
          <p:cNvSpPr txBox="1"/>
          <p:nvPr/>
        </p:nvSpPr>
        <p:spPr>
          <a:xfrm rot="-300000">
            <a:off x="3413993" y="2852784"/>
            <a:ext cx="5644494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I </a:t>
            </a:r>
            <a:r>
              <a:rPr lang="fr-BE" sz="2400" dirty="0" err="1">
                <a:solidFill>
                  <a:schemeClr val="tx2">
                    <a:lumMod val="50000"/>
                  </a:schemeClr>
                </a:solidFill>
              </a:rPr>
              <a:t>re-connected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BE" sz="2400" dirty="0" err="1">
                <a:solidFill>
                  <a:schemeClr val="tx2">
                    <a:lumMod val="50000"/>
                  </a:schemeClr>
                </a:solidFill>
              </a:rPr>
              <a:t>with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BE" sz="2400" dirty="0" err="1">
                <a:solidFill>
                  <a:schemeClr val="tx2">
                    <a:lumMod val="50000"/>
                  </a:schemeClr>
                </a:solidFill>
              </a:rPr>
              <a:t>my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initial motivation </a:t>
            </a:r>
          </a:p>
          <a:p>
            <a:r>
              <a:rPr lang="fr-BE" sz="2400">
                <a:solidFill>
                  <a:schemeClr val="tx2">
                    <a:lumMod val="50000"/>
                  </a:schemeClr>
                </a:solidFill>
              </a:rPr>
              <a:t>to </a:t>
            </a:r>
            <a:r>
              <a:rPr lang="fr-BE" sz="2400" dirty="0" err="1">
                <a:solidFill>
                  <a:schemeClr val="tx2">
                    <a:lumMod val="50000"/>
                  </a:schemeClr>
                </a:solidFill>
              </a:rPr>
              <a:t>become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fr-BE" sz="2400" dirty="0" err="1">
                <a:solidFill>
                  <a:schemeClr val="tx2">
                    <a:lumMod val="50000"/>
                  </a:schemeClr>
                </a:solidFill>
              </a:rPr>
              <a:t>teacher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(I </a:t>
            </a:r>
            <a:r>
              <a:rPr lang="fr-BE" sz="2400" u="sng" dirty="0" err="1">
                <a:solidFill>
                  <a:schemeClr val="tx2">
                    <a:lumMod val="50000"/>
                  </a:schemeClr>
                </a:solidFill>
              </a:rPr>
              <a:t>felt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BE" sz="2400" dirty="0" err="1">
                <a:solidFill>
                  <a:schemeClr val="tx2">
                    <a:lumMod val="50000"/>
                  </a:schemeClr>
                </a:solidFill>
              </a:rPr>
              <a:t>it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….)</a:t>
            </a:r>
          </a:p>
        </p:txBody>
      </p:sp>
      <p:sp>
        <p:nvSpPr>
          <p:cNvPr id="6151" name="ZoneTexte 6"/>
          <p:cNvSpPr txBox="1">
            <a:spLocks noChangeArrowheads="1"/>
          </p:cNvSpPr>
          <p:nvPr/>
        </p:nvSpPr>
        <p:spPr bwMode="auto">
          <a:xfrm rot="-360000">
            <a:off x="1790598" y="5881702"/>
            <a:ext cx="4110421" cy="46166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61C8CD"/>
              </a:buClr>
              <a:buFont typeface="Wingdings" pitchFamily="2" charset="2"/>
              <a:buChar char="l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F1A4F"/>
              </a:buClr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1D454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89329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BE" sz="2400" dirty="0"/>
              <a:t>I </a:t>
            </a:r>
            <a:r>
              <a:rPr lang="fr-BE" sz="2400" dirty="0" err="1"/>
              <a:t>learned</a:t>
            </a:r>
            <a:r>
              <a:rPr lang="fr-BE" sz="2400" dirty="0"/>
              <a:t> a lot about </a:t>
            </a:r>
            <a:r>
              <a:rPr lang="fr-BE" sz="2400" dirty="0" err="1"/>
              <a:t>myself</a:t>
            </a:r>
            <a:endParaRPr lang="fr-BE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1609860" y="341517"/>
            <a:ext cx="68836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000" b="1" dirty="0">
                <a:solidFill>
                  <a:srgbClr val="0070C0"/>
                </a:solidFill>
              </a:rPr>
              <a:t>Feedback </a:t>
            </a:r>
            <a:r>
              <a:rPr lang="fr-BE" sz="4000" b="1" dirty="0" err="1">
                <a:solidFill>
                  <a:srgbClr val="0070C0"/>
                </a:solidFill>
              </a:rPr>
              <a:t>from</a:t>
            </a:r>
            <a:r>
              <a:rPr lang="fr-BE" sz="4000" b="1" dirty="0">
                <a:solidFill>
                  <a:srgbClr val="0070C0"/>
                </a:solidFill>
              </a:rPr>
              <a:t> participants</a:t>
            </a:r>
          </a:p>
        </p:txBody>
      </p:sp>
    </p:spTree>
    <p:extLst>
      <p:ext uri="{BB962C8B-B14F-4D97-AF65-F5344CB8AC3E}">
        <p14:creationId xmlns:p14="http://schemas.microsoft.com/office/powerpoint/2010/main" val="192106806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3" grpId="0" animBg="1"/>
      <p:bldP spid="5" grpId="0" animBg="1"/>
      <p:bldP spid="6151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387" y="584200"/>
            <a:ext cx="3141663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ZoneTexte 4"/>
          <p:cNvSpPr txBox="1">
            <a:spLocks noChangeArrowheads="1"/>
          </p:cNvSpPr>
          <p:nvPr/>
        </p:nvSpPr>
        <p:spPr bwMode="auto">
          <a:xfrm>
            <a:off x="1894311" y="3251781"/>
            <a:ext cx="28178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61C8CD"/>
              </a:buClr>
              <a:buFont typeface="Wingdings" pitchFamily="2" charset="2"/>
              <a:buChar char="l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F1A4F"/>
              </a:buClr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1D454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89329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5AA4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2400" b="1" dirty="0" err="1">
                <a:solidFill>
                  <a:schemeClr val="tx1"/>
                </a:solidFill>
              </a:rPr>
              <a:t>Traditional</a:t>
            </a:r>
            <a:r>
              <a:rPr lang="fr-BE" altLang="fr-FR" sz="2400" b="1" dirty="0">
                <a:solidFill>
                  <a:schemeClr val="tx1"/>
                </a:solidFill>
              </a:rPr>
              <a:t> </a:t>
            </a:r>
            <a:r>
              <a:rPr lang="fr-BE" altLang="fr-FR" sz="2400" b="1" dirty="0" err="1">
                <a:solidFill>
                  <a:schemeClr val="tx1"/>
                </a:solidFill>
              </a:rPr>
              <a:t>dinner</a:t>
            </a:r>
            <a:endParaRPr lang="fr-BE" altLang="fr-FR" sz="2400" b="1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fr-FR" sz="2400" b="1" dirty="0" err="1">
                <a:solidFill>
                  <a:schemeClr val="tx1"/>
                </a:solidFill>
              </a:rPr>
              <a:t>offered</a:t>
            </a:r>
            <a:r>
              <a:rPr lang="fr-BE" altLang="fr-FR" sz="2400" b="1" dirty="0">
                <a:solidFill>
                  <a:schemeClr val="tx1"/>
                </a:solidFill>
              </a:rPr>
              <a:t> by HELMo</a:t>
            </a:r>
          </a:p>
        </p:txBody>
      </p:sp>
      <p:pic>
        <p:nvPicPr>
          <p:cNvPr id="7175" name="Picture 7" descr="https://www.helmo.be/CMS/getattachment/13277cd0-34a2-49c3-a203-4ac24f086d9e/Futur-etudiant-ton-avenir-commence-avec-HELMo.asp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401" y="3504080"/>
            <a:ext cx="2883838" cy="289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921576" y="2107021"/>
            <a:ext cx="26594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altLang="fr-FR" sz="2400" b="1" dirty="0"/>
              <a:t>Social </a:t>
            </a:r>
            <a:r>
              <a:rPr lang="fr-BE" altLang="fr-FR" sz="2400" b="1" dirty="0" err="1"/>
              <a:t>event</a:t>
            </a:r>
            <a:r>
              <a:rPr lang="fr-BE" altLang="fr-FR" sz="2400" b="1" dirty="0"/>
              <a:t> </a:t>
            </a:r>
            <a:r>
              <a:rPr lang="fr-BE" altLang="fr-FR" sz="2400" b="1" dirty="0" err="1"/>
              <a:t>organized</a:t>
            </a:r>
            <a:r>
              <a:rPr lang="fr-BE" altLang="fr-FR" sz="2400" b="1" dirty="0"/>
              <a:t> by</a:t>
            </a:r>
            <a:endParaRPr lang="fr-BE" altLang="fr-FR" sz="2400" b="1" dirty="0">
              <a:solidFill>
                <a:schemeClr val="tx1"/>
              </a:solidFill>
            </a:endParaRPr>
          </a:p>
          <a:p>
            <a:r>
              <a:rPr lang="fr-BE" altLang="fr-FR" sz="2400" b="1" dirty="0">
                <a:solidFill>
                  <a:schemeClr val="tx1"/>
                </a:solidFill>
              </a:rPr>
              <a:t>HELMo </a:t>
            </a:r>
            <a:r>
              <a:rPr lang="fr-BE" altLang="fr-FR" sz="2400" b="1" dirty="0" err="1">
                <a:solidFill>
                  <a:schemeClr val="tx1"/>
                </a:solidFill>
              </a:rPr>
              <a:t>students</a:t>
            </a:r>
            <a:endParaRPr lang="fr-BE" altLang="fr-F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2021983" y="190500"/>
            <a:ext cx="2369714" cy="998538"/>
          </a:xfrm>
        </p:spPr>
        <p:txBody>
          <a:bodyPr/>
          <a:lstStyle/>
          <a:p>
            <a:pPr eaLnBrk="1" hangingPunct="1"/>
            <a:r>
              <a:rPr lang="fr-FR" altLang="fr-FR" sz="4000" dirty="0" err="1">
                <a:solidFill>
                  <a:srgbClr val="0070C0"/>
                </a:solidFill>
              </a:rPr>
              <a:t>Cost</a:t>
            </a:r>
            <a:endParaRPr lang="fr-FR" altLang="fr-FR" sz="4000" dirty="0">
              <a:solidFill>
                <a:srgbClr val="0070C0"/>
              </a:solidFill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1587500" y="1328738"/>
            <a:ext cx="7010400" cy="5176837"/>
          </a:xfrm>
        </p:spPr>
        <p:txBody>
          <a:bodyPr/>
          <a:lstStyle/>
          <a:p>
            <a:pPr eaLnBrk="1" hangingPunct="1"/>
            <a:r>
              <a:rPr lang="fr-FR" altLang="fr-FR" dirty="0" err="1"/>
              <a:t>Travel</a:t>
            </a:r>
            <a:r>
              <a:rPr lang="fr-FR" altLang="fr-FR" dirty="0"/>
              <a:t> and </a:t>
            </a:r>
            <a:r>
              <a:rPr lang="fr-FR" altLang="fr-FR" dirty="0" err="1"/>
              <a:t>personal</a:t>
            </a:r>
            <a:r>
              <a:rPr lang="fr-FR" altLang="fr-FR" dirty="0"/>
              <a:t> </a:t>
            </a:r>
            <a:r>
              <a:rPr lang="fr-FR" altLang="fr-FR" dirty="0" err="1"/>
              <a:t>expenses</a:t>
            </a:r>
            <a:endParaRPr lang="fr-FR" altLang="fr-FR" dirty="0"/>
          </a:p>
          <a:p>
            <a:pPr eaLnBrk="1" hangingPunct="1"/>
            <a:r>
              <a:rPr lang="fr-FR" altLang="fr-FR" dirty="0"/>
              <a:t>Accommodation :</a:t>
            </a:r>
            <a:br>
              <a:rPr lang="fr-FR" altLang="fr-FR" dirty="0"/>
            </a:br>
            <a:r>
              <a:rPr lang="fr-FR" altLang="fr-FR" dirty="0"/>
              <a:t>- in </a:t>
            </a:r>
            <a:r>
              <a:rPr lang="fr-FR" altLang="fr-FR" dirty="0" err="1"/>
              <a:t>Belgian</a:t>
            </a:r>
            <a:r>
              <a:rPr lang="fr-FR" altLang="fr-FR" dirty="0"/>
              <a:t> </a:t>
            </a:r>
            <a:r>
              <a:rPr lang="fr-FR" altLang="fr-FR" dirty="0" err="1"/>
              <a:t>families</a:t>
            </a:r>
            <a:r>
              <a:rPr lang="fr-FR" altLang="fr-FR" dirty="0"/>
              <a:t> </a:t>
            </a:r>
            <a:r>
              <a:rPr lang="fr-FR" altLang="fr-FR" sz="2400" dirty="0"/>
              <a:t>(free if </a:t>
            </a:r>
            <a:r>
              <a:rPr lang="fr-FR" altLang="fr-FR" sz="2400" dirty="0" err="1"/>
              <a:t>reciprocity</a:t>
            </a:r>
            <a:r>
              <a:rPr lang="fr-FR" altLang="fr-FR" sz="2400" dirty="0"/>
              <a:t>,</a:t>
            </a:r>
          </a:p>
          <a:p>
            <a:pPr marL="0" indent="0" eaLnBrk="1" hangingPunct="1">
              <a:buNone/>
            </a:pPr>
            <a:r>
              <a:rPr lang="fr-FR" altLang="fr-FR" sz="2400" dirty="0"/>
              <a:t>       </a:t>
            </a:r>
            <a:r>
              <a:rPr lang="fr-FR" altLang="fr-FR" sz="2400" dirty="0" err="1"/>
              <a:t>otherwise</a:t>
            </a:r>
            <a:r>
              <a:rPr lang="fr-FR" altLang="fr-FR" sz="2400" dirty="0"/>
              <a:t> 80 € </a:t>
            </a:r>
            <a:r>
              <a:rPr lang="fr-FR" altLang="fr-FR" sz="2400" dirty="0" err="1"/>
              <a:t>half</a:t>
            </a:r>
            <a:r>
              <a:rPr lang="fr-FR" altLang="fr-FR" sz="2400" dirty="0"/>
              <a:t> </a:t>
            </a:r>
            <a:r>
              <a:rPr lang="fr-FR" altLang="fr-FR" sz="2400" dirty="0" err="1"/>
              <a:t>board</a:t>
            </a:r>
            <a:r>
              <a:rPr lang="fr-FR" altLang="fr-FR" sz="2400" dirty="0"/>
              <a:t>)</a:t>
            </a:r>
          </a:p>
          <a:p>
            <a:pPr marL="0" indent="0" eaLnBrk="1" hangingPunct="1">
              <a:buNone/>
            </a:pPr>
            <a:r>
              <a:rPr lang="fr-FR" altLang="fr-FR" dirty="0"/>
              <a:t>    - in a </a:t>
            </a:r>
            <a:r>
              <a:rPr lang="fr-FR" altLang="fr-FR" dirty="0" err="1"/>
              <a:t>student’s</a:t>
            </a:r>
            <a:r>
              <a:rPr lang="fr-FR" altLang="fr-FR" dirty="0"/>
              <a:t> room </a:t>
            </a:r>
            <a:r>
              <a:rPr lang="fr-FR" altLang="fr-FR" dirty="0" err="1"/>
              <a:t>with</a:t>
            </a:r>
            <a:r>
              <a:rPr lang="fr-FR" altLang="fr-FR" dirty="0"/>
              <a:t> </a:t>
            </a:r>
            <a:r>
              <a:rPr lang="fr-FR" altLang="fr-FR" dirty="0" err="1"/>
              <a:t>possibility</a:t>
            </a:r>
            <a:endParaRPr lang="fr-FR" altLang="fr-FR" dirty="0"/>
          </a:p>
          <a:p>
            <a:pPr marL="0" indent="0" eaLnBrk="1" hangingPunct="1">
              <a:buNone/>
            </a:pPr>
            <a:r>
              <a:rPr lang="fr-FR" altLang="fr-FR" dirty="0"/>
              <a:t>         to </a:t>
            </a:r>
            <a:r>
              <a:rPr lang="fr-FR" altLang="fr-FR" dirty="0" err="1"/>
              <a:t>cook</a:t>
            </a:r>
            <a:r>
              <a:rPr lang="fr-FR" altLang="fr-FR" dirty="0"/>
              <a:t> </a:t>
            </a:r>
            <a:r>
              <a:rPr lang="fr-FR" altLang="fr-FR" sz="2400" dirty="0"/>
              <a:t>(20 € / night </a:t>
            </a:r>
            <a:r>
              <a:rPr lang="fr-FR" altLang="fr-FR" sz="2400" dirty="0" err="1"/>
              <a:t>without</a:t>
            </a:r>
            <a:r>
              <a:rPr lang="fr-FR" altLang="fr-FR" sz="2400" dirty="0"/>
              <a:t> </a:t>
            </a:r>
            <a:r>
              <a:rPr lang="fr-FR" altLang="fr-FR" sz="2400" dirty="0" err="1"/>
              <a:t>meals</a:t>
            </a:r>
            <a:r>
              <a:rPr lang="fr-FR" altLang="fr-FR" sz="2400" dirty="0"/>
              <a:t>)</a:t>
            </a:r>
          </a:p>
          <a:p>
            <a:pPr marL="0" indent="0" eaLnBrk="1" hangingPunct="1">
              <a:buNone/>
            </a:pPr>
            <a:r>
              <a:rPr lang="fr-FR" altLang="fr-FR" dirty="0"/>
              <a:t>     - at the </a:t>
            </a:r>
            <a:r>
              <a:rPr lang="fr-FR" altLang="fr-FR" dirty="0" err="1"/>
              <a:t>youth</a:t>
            </a:r>
            <a:r>
              <a:rPr lang="fr-FR" altLang="fr-FR" dirty="0"/>
              <a:t> </a:t>
            </a:r>
            <a:r>
              <a:rPr lang="fr-FR" altLang="fr-FR" dirty="0" err="1"/>
              <a:t>hostel</a:t>
            </a:r>
            <a:r>
              <a:rPr lang="fr-FR" altLang="fr-FR" dirty="0"/>
              <a:t> </a:t>
            </a:r>
            <a:r>
              <a:rPr lang="fr-FR" altLang="fr-FR" sz="2400" dirty="0"/>
              <a:t>(</a:t>
            </a:r>
            <a:r>
              <a:rPr lang="fr-FR" altLang="fr-FR" sz="2400" dirty="0" err="1"/>
              <a:t>from</a:t>
            </a:r>
            <a:r>
              <a:rPr lang="fr-FR" altLang="fr-FR" sz="2400" dirty="0"/>
              <a:t> 23 € / night </a:t>
            </a:r>
          </a:p>
          <a:p>
            <a:pPr marL="0" indent="0" eaLnBrk="1" hangingPunct="1">
              <a:buNone/>
            </a:pPr>
            <a:r>
              <a:rPr lang="fr-FR" altLang="fr-FR" sz="2400" dirty="0"/>
              <a:t>                  in </a:t>
            </a:r>
            <a:r>
              <a:rPr lang="fr-FR" altLang="fr-FR" sz="2400" dirty="0" err="1"/>
              <a:t>shared</a:t>
            </a:r>
            <a:r>
              <a:rPr lang="fr-FR" altLang="fr-FR" sz="2400" dirty="0"/>
              <a:t> </a:t>
            </a:r>
            <a:r>
              <a:rPr lang="fr-FR" altLang="fr-FR" sz="2400" dirty="0" err="1"/>
              <a:t>rooms</a:t>
            </a:r>
            <a:r>
              <a:rPr lang="fr-FR" altLang="fr-FR" sz="2400" dirty="0"/>
              <a:t> </a:t>
            </a:r>
            <a:r>
              <a:rPr lang="fr-FR" altLang="fr-FR" sz="2400" dirty="0" err="1"/>
              <a:t>with</a:t>
            </a:r>
            <a:r>
              <a:rPr lang="fr-FR" altLang="fr-FR" sz="2400" dirty="0"/>
              <a:t> breakfast </a:t>
            </a:r>
            <a:r>
              <a:rPr lang="fr-FR" altLang="fr-FR" sz="2400" dirty="0" err="1"/>
              <a:t>only</a:t>
            </a:r>
            <a:r>
              <a:rPr lang="fr-FR" altLang="fr-FR" sz="2400" dirty="0"/>
              <a:t>)</a:t>
            </a:r>
            <a:endParaRPr lang="fr-FR" altLang="fr-F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theme/theme1.xml><?xml version="1.0" encoding="utf-8"?>
<a:theme xmlns:a="http://schemas.openxmlformats.org/drawingml/2006/main" name="Politique com externe">
  <a:themeElements>
    <a:clrScheme name="É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Éch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É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É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É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É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É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É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É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É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É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É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Politique com externe</Template>
  <TotalTime>4106</TotalTime>
  <Words>299</Words>
  <Application>Microsoft Macintosh PowerPoint</Application>
  <PresentationFormat>Affichage à l'écran (4:3)</PresentationFormat>
  <Paragraphs>70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Politique com externe</vt:lpstr>
      <vt:lpstr>HELMo  Haute Ecole Libre Mosane Liège – Belgium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Cost</vt:lpstr>
      <vt:lpstr>Practical tips</vt:lpstr>
      <vt:lpstr>Présentation PowerPoint</vt:lpstr>
    </vt:vector>
  </TitlesOfParts>
  <Company>SOCIETE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Politique d’information des futurs étudiants</dc:title>
  <dc:creator>Nicolas Charlier</dc:creator>
  <cp:lastModifiedBy>Sophie MOTTER</cp:lastModifiedBy>
  <cp:revision>197</cp:revision>
  <dcterms:created xsi:type="dcterms:W3CDTF">2008-06-04T13:22:41Z</dcterms:created>
  <dcterms:modified xsi:type="dcterms:W3CDTF">2023-10-25T14:18:25Z</dcterms:modified>
</cp:coreProperties>
</file>