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4"/>
  </p:notesMasterIdLst>
  <p:sldIdLst>
    <p:sldId id="256" r:id="rId5"/>
    <p:sldId id="298" r:id="rId6"/>
    <p:sldId id="260" r:id="rId7"/>
    <p:sldId id="258" r:id="rId8"/>
    <p:sldId id="259" r:id="rId9"/>
    <p:sldId id="274" r:id="rId10"/>
    <p:sldId id="284" r:id="rId11"/>
    <p:sldId id="295" r:id="rId12"/>
    <p:sldId id="296" r:id="rId13"/>
    <p:sldId id="294" r:id="rId14"/>
    <p:sldId id="312" r:id="rId15"/>
    <p:sldId id="313" r:id="rId16"/>
    <p:sldId id="276" r:id="rId17"/>
    <p:sldId id="289" r:id="rId18"/>
    <p:sldId id="279" r:id="rId19"/>
    <p:sldId id="290" r:id="rId20"/>
    <p:sldId id="342" r:id="rId21"/>
    <p:sldId id="291" r:id="rId22"/>
    <p:sldId id="292" r:id="rId23"/>
    <p:sldId id="330" r:id="rId24"/>
    <p:sldId id="293" r:id="rId25"/>
    <p:sldId id="301" r:id="rId26"/>
    <p:sldId id="304" r:id="rId27"/>
    <p:sldId id="305" r:id="rId28"/>
    <p:sldId id="306" r:id="rId29"/>
    <p:sldId id="310" r:id="rId30"/>
    <p:sldId id="327" r:id="rId31"/>
    <p:sldId id="328" r:id="rId32"/>
    <p:sldId id="339" r:id="rId33"/>
    <p:sldId id="329" r:id="rId34"/>
    <p:sldId id="340" r:id="rId35"/>
    <p:sldId id="341" r:id="rId36"/>
    <p:sldId id="326" r:id="rId37"/>
    <p:sldId id="307" r:id="rId38"/>
    <p:sldId id="308" r:id="rId39"/>
    <p:sldId id="309" r:id="rId40"/>
    <p:sldId id="314" r:id="rId41"/>
    <p:sldId id="315" r:id="rId42"/>
    <p:sldId id="316" r:id="rId43"/>
    <p:sldId id="317" r:id="rId44"/>
    <p:sldId id="318" r:id="rId45"/>
    <p:sldId id="319" r:id="rId46"/>
    <p:sldId id="320" r:id="rId47"/>
    <p:sldId id="321" r:id="rId48"/>
    <p:sldId id="323" r:id="rId49"/>
    <p:sldId id="322" r:id="rId50"/>
    <p:sldId id="324" r:id="rId51"/>
    <p:sldId id="325" r:id="rId52"/>
    <p:sldId id="345" r:id="rId53"/>
    <p:sldId id="346" r:id="rId54"/>
    <p:sldId id="347" r:id="rId55"/>
    <p:sldId id="344" r:id="rId56"/>
    <p:sldId id="333" r:id="rId57"/>
    <p:sldId id="334" r:id="rId58"/>
    <p:sldId id="335" r:id="rId59"/>
    <p:sldId id="336" r:id="rId60"/>
    <p:sldId id="337" r:id="rId61"/>
    <p:sldId id="338" r:id="rId62"/>
    <p:sldId id="348" r:id="rId63"/>
    <p:sldId id="349" r:id="rId64"/>
    <p:sldId id="350" r:id="rId65"/>
    <p:sldId id="351" r:id="rId66"/>
    <p:sldId id="352" r:id="rId67"/>
    <p:sldId id="353" r:id="rId68"/>
    <p:sldId id="357" r:id="rId69"/>
    <p:sldId id="356" r:id="rId70"/>
    <p:sldId id="359" r:id="rId71"/>
    <p:sldId id="358" r:id="rId72"/>
    <p:sldId id="360" r:id="rId73"/>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B20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9822A-21C5-42B1-9565-FDBFBA7DBA4D}" v="4" dt="2021-12-09T11:09:00.9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5"/>
    <p:restoredTop sz="95332" autoAdjust="0"/>
  </p:normalViewPr>
  <p:slideViewPr>
    <p:cSldViewPr>
      <p:cViewPr varScale="1">
        <p:scale>
          <a:sx n="83" d="100"/>
          <a:sy n="83" d="100"/>
        </p:scale>
        <p:origin x="74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Ca" userId="3ead224f8df32197" providerId="LiveId" clId="{2E4436B0-303F-4E4C-A670-2F6958BF8721}"/>
    <pc:docChg chg="undo custSel addSld delSld modSld">
      <pc:chgData name="Anne Ca" userId="3ead224f8df32197" providerId="LiveId" clId="{2E4436B0-303F-4E4C-A670-2F6958BF8721}" dt="2021-09-16T11:33:01.973" v="267" actId="47"/>
      <pc:docMkLst>
        <pc:docMk/>
      </pc:docMkLst>
      <pc:sldChg chg="addSp modSp mod">
        <pc:chgData name="Anne Ca" userId="3ead224f8df32197" providerId="LiveId" clId="{2E4436B0-303F-4E4C-A670-2F6958BF8721}" dt="2021-09-13T12:31:47.386" v="265" actId="1076"/>
        <pc:sldMkLst>
          <pc:docMk/>
          <pc:sldMk cId="301241322" sldId="256"/>
        </pc:sldMkLst>
        <pc:spChg chg="mod">
          <ac:chgData name="Anne Ca" userId="3ead224f8df32197" providerId="LiveId" clId="{2E4436B0-303F-4E4C-A670-2F6958BF8721}" dt="2021-09-13T12:31:20.915" v="250" actId="14100"/>
          <ac:spMkLst>
            <pc:docMk/>
            <pc:sldMk cId="301241322" sldId="256"/>
            <ac:spMk id="3" creationId="{00000000-0000-0000-0000-000000000000}"/>
          </ac:spMkLst>
        </pc:spChg>
        <pc:spChg chg="add mod">
          <ac:chgData name="Anne Ca" userId="3ead224f8df32197" providerId="LiveId" clId="{2E4436B0-303F-4E4C-A670-2F6958BF8721}" dt="2021-09-13T12:31:47.386" v="265" actId="1076"/>
          <ac:spMkLst>
            <pc:docMk/>
            <pc:sldMk cId="301241322" sldId="256"/>
            <ac:spMk id="4" creationId="{4E5DA26E-DE48-4DEF-AB45-726D49E608B9}"/>
          </ac:spMkLst>
        </pc:spChg>
      </pc:sldChg>
      <pc:sldChg chg="modSp mod">
        <pc:chgData name="Anne Ca" userId="3ead224f8df32197" providerId="LiveId" clId="{2E4436B0-303F-4E4C-A670-2F6958BF8721}" dt="2021-09-13T12:24:41.192" v="77" actId="14100"/>
        <pc:sldMkLst>
          <pc:docMk/>
          <pc:sldMk cId="1656070871" sldId="258"/>
        </pc:sldMkLst>
        <pc:spChg chg="mod">
          <ac:chgData name="Anne Ca" userId="3ead224f8df32197" providerId="LiveId" clId="{2E4436B0-303F-4E4C-A670-2F6958BF8721}" dt="2021-09-13T12:24:41.192" v="77" actId="14100"/>
          <ac:spMkLst>
            <pc:docMk/>
            <pc:sldMk cId="1656070871" sldId="258"/>
            <ac:spMk id="6" creationId="{00000000-0000-0000-0000-000000000000}"/>
          </ac:spMkLst>
        </pc:spChg>
      </pc:sldChg>
      <pc:sldChg chg="add">
        <pc:chgData name="Anne Ca" userId="3ead224f8df32197" providerId="LiveId" clId="{2E4436B0-303F-4E4C-A670-2F6958BF8721}" dt="2021-09-16T11:32:56.602" v="266"/>
        <pc:sldMkLst>
          <pc:docMk/>
          <pc:sldMk cId="3569894045" sldId="272"/>
        </pc:sldMkLst>
      </pc:sldChg>
      <pc:sldChg chg="modSp mod">
        <pc:chgData name="Anne Ca" userId="3ead224f8df32197" providerId="LiveId" clId="{2E4436B0-303F-4E4C-A670-2F6958BF8721}" dt="2021-09-13T12:24:56.501" v="80" actId="1076"/>
        <pc:sldMkLst>
          <pc:docMk/>
          <pc:sldMk cId="1363151840" sldId="274"/>
        </pc:sldMkLst>
        <pc:spChg chg="mod">
          <ac:chgData name="Anne Ca" userId="3ead224f8df32197" providerId="LiveId" clId="{2E4436B0-303F-4E4C-A670-2F6958BF8721}" dt="2021-09-13T12:24:56.501" v="80" actId="1076"/>
          <ac:spMkLst>
            <pc:docMk/>
            <pc:sldMk cId="1363151840" sldId="274"/>
            <ac:spMk id="4" creationId="{00000000-0000-0000-0000-000000000000}"/>
          </ac:spMkLst>
        </pc:spChg>
        <pc:spChg chg="mod">
          <ac:chgData name="Anne Ca" userId="3ead224f8df32197" providerId="LiveId" clId="{2E4436B0-303F-4E4C-A670-2F6958BF8721}" dt="2021-09-13T12:24:55.315" v="79" actId="1076"/>
          <ac:spMkLst>
            <pc:docMk/>
            <pc:sldMk cId="1363151840" sldId="274"/>
            <ac:spMk id="5" creationId="{00000000-0000-0000-0000-000000000000}"/>
          </ac:spMkLst>
        </pc:spChg>
        <pc:picChg chg="mod">
          <ac:chgData name="Anne Ca" userId="3ead224f8df32197" providerId="LiveId" clId="{2E4436B0-303F-4E4C-A670-2F6958BF8721}" dt="2021-09-13T12:24:53.195" v="78" actId="1076"/>
          <ac:picMkLst>
            <pc:docMk/>
            <pc:sldMk cId="1363151840" sldId="274"/>
            <ac:picMk id="3" creationId="{00000000-0000-0000-0000-000000000000}"/>
          </ac:picMkLst>
        </pc:picChg>
      </pc:sldChg>
      <pc:sldChg chg="modSp mod">
        <pc:chgData name="Anne Ca" userId="3ead224f8df32197" providerId="LiveId" clId="{2E4436B0-303F-4E4C-A670-2F6958BF8721}" dt="2021-09-13T12:26:09.230" v="87" actId="14100"/>
        <pc:sldMkLst>
          <pc:docMk/>
          <pc:sldMk cId="4236911153" sldId="276"/>
        </pc:sldMkLst>
        <pc:spChg chg="mod">
          <ac:chgData name="Anne Ca" userId="3ead224f8df32197" providerId="LiveId" clId="{2E4436B0-303F-4E4C-A670-2F6958BF8721}" dt="2021-09-13T12:26:09.230" v="87" actId="14100"/>
          <ac:spMkLst>
            <pc:docMk/>
            <pc:sldMk cId="4236911153" sldId="276"/>
            <ac:spMk id="6" creationId="{00000000-0000-0000-0000-000000000000}"/>
          </ac:spMkLst>
        </pc:spChg>
      </pc:sldChg>
      <pc:sldChg chg="modSp">
        <pc:chgData name="Anne Ca" userId="3ead224f8df32197" providerId="LiveId" clId="{2E4436B0-303F-4E4C-A670-2F6958BF8721}" dt="2021-09-13T12:30:16.869" v="223" actId="6549"/>
        <pc:sldMkLst>
          <pc:docMk/>
          <pc:sldMk cId="2537441456" sldId="279"/>
        </pc:sldMkLst>
        <pc:spChg chg="mod">
          <ac:chgData name="Anne Ca" userId="3ead224f8df32197" providerId="LiveId" clId="{2E4436B0-303F-4E4C-A670-2F6958BF8721}" dt="2021-09-13T12:30:16.869" v="223" actId="6549"/>
          <ac:spMkLst>
            <pc:docMk/>
            <pc:sldMk cId="2537441456" sldId="279"/>
            <ac:spMk id="2" creationId="{00000000-0000-0000-0000-000000000000}"/>
          </ac:spMkLst>
        </pc:spChg>
      </pc:sldChg>
      <pc:sldChg chg="add">
        <pc:chgData name="Anne Ca" userId="3ead224f8df32197" providerId="LiveId" clId="{2E4436B0-303F-4E4C-A670-2F6958BF8721}" dt="2021-09-16T11:32:56.602" v="266"/>
        <pc:sldMkLst>
          <pc:docMk/>
          <pc:sldMk cId="2280442850" sldId="280"/>
        </pc:sldMkLst>
      </pc:sldChg>
      <pc:sldChg chg="modSp">
        <pc:chgData name="Anne Ca" userId="3ead224f8df32197" providerId="LiveId" clId="{2E4436B0-303F-4E4C-A670-2F6958BF8721}" dt="2021-09-13T12:25:06.221" v="81" actId="20577"/>
        <pc:sldMkLst>
          <pc:docMk/>
          <pc:sldMk cId="1613036757" sldId="284"/>
        </pc:sldMkLst>
        <pc:spChg chg="mod">
          <ac:chgData name="Anne Ca" userId="3ead224f8df32197" providerId="LiveId" clId="{2E4436B0-303F-4E4C-A670-2F6958BF8721}" dt="2021-09-13T12:25:06.221" v="81" actId="20577"/>
          <ac:spMkLst>
            <pc:docMk/>
            <pc:sldMk cId="1613036757" sldId="284"/>
            <ac:spMk id="3" creationId="{00000000-0000-0000-0000-000000000000}"/>
          </ac:spMkLst>
        </pc:spChg>
      </pc:sldChg>
      <pc:sldChg chg="add">
        <pc:chgData name="Anne Ca" userId="3ead224f8df32197" providerId="LiveId" clId="{2E4436B0-303F-4E4C-A670-2F6958BF8721}" dt="2021-09-16T11:32:56.602" v="266"/>
        <pc:sldMkLst>
          <pc:docMk/>
          <pc:sldMk cId="1479610533" sldId="285"/>
        </pc:sldMkLst>
      </pc:sldChg>
      <pc:sldChg chg="add">
        <pc:chgData name="Anne Ca" userId="3ead224f8df32197" providerId="LiveId" clId="{2E4436B0-303F-4E4C-A670-2F6958BF8721}" dt="2021-09-16T11:32:56.602" v="266"/>
        <pc:sldMkLst>
          <pc:docMk/>
          <pc:sldMk cId="1251956407" sldId="286"/>
        </pc:sldMkLst>
      </pc:sldChg>
      <pc:sldChg chg="addSp modSp mod modAnim">
        <pc:chgData name="Anne Ca" userId="3ead224f8df32197" providerId="LiveId" clId="{2E4436B0-303F-4E4C-A670-2F6958BF8721}" dt="2021-09-13T12:29:40.151" v="164" actId="1076"/>
        <pc:sldMkLst>
          <pc:docMk/>
          <pc:sldMk cId="631671424" sldId="289"/>
        </pc:sldMkLst>
        <pc:spChg chg="mod">
          <ac:chgData name="Anne Ca" userId="3ead224f8df32197" providerId="LiveId" clId="{2E4436B0-303F-4E4C-A670-2F6958BF8721}" dt="2021-09-13T12:28:29.540" v="156" actId="14100"/>
          <ac:spMkLst>
            <pc:docMk/>
            <pc:sldMk cId="631671424" sldId="289"/>
            <ac:spMk id="2" creationId="{00000000-0000-0000-0000-000000000000}"/>
          </ac:spMkLst>
        </pc:spChg>
        <pc:spChg chg="mod">
          <ac:chgData name="Anne Ca" userId="3ead224f8df32197" providerId="LiveId" clId="{2E4436B0-303F-4E4C-A670-2F6958BF8721}" dt="2021-09-13T12:29:40.151" v="164" actId="1076"/>
          <ac:spMkLst>
            <pc:docMk/>
            <pc:sldMk cId="631671424" sldId="289"/>
            <ac:spMk id="3" creationId="{00000000-0000-0000-0000-000000000000}"/>
          </ac:spMkLst>
        </pc:spChg>
        <pc:spChg chg="add mod">
          <ac:chgData name="Anne Ca" userId="3ead224f8df32197" providerId="LiveId" clId="{2E4436B0-303F-4E4C-A670-2F6958BF8721}" dt="2021-09-13T12:28:55.943" v="162" actId="692"/>
          <ac:spMkLst>
            <pc:docMk/>
            <pc:sldMk cId="631671424" sldId="289"/>
            <ac:spMk id="4" creationId="{279A4E00-439C-465A-8B9A-3B1F61AD91E1}"/>
          </ac:spMkLst>
        </pc:spChg>
      </pc:sldChg>
      <pc:sldChg chg="modSp mod">
        <pc:chgData name="Anne Ca" userId="3ead224f8df32197" providerId="LiveId" clId="{2E4436B0-303F-4E4C-A670-2F6958BF8721}" dt="2021-09-12T15:57:11.821" v="15" actId="1076"/>
        <pc:sldMkLst>
          <pc:docMk/>
          <pc:sldMk cId="1494890658" sldId="291"/>
        </pc:sldMkLst>
        <pc:picChg chg="mod">
          <ac:chgData name="Anne Ca" userId="3ead224f8df32197" providerId="LiveId" clId="{2E4436B0-303F-4E4C-A670-2F6958BF8721}" dt="2021-09-12T15:57:11.821" v="15" actId="1076"/>
          <ac:picMkLst>
            <pc:docMk/>
            <pc:sldMk cId="1494890658" sldId="291"/>
            <ac:picMk id="9" creationId="{00000000-0000-0000-0000-000000000000}"/>
          </ac:picMkLst>
        </pc:picChg>
      </pc:sldChg>
      <pc:sldChg chg="modSp mod">
        <pc:chgData name="Anne Ca" userId="3ead224f8df32197" providerId="LiveId" clId="{2E4436B0-303F-4E4C-A670-2F6958BF8721}" dt="2021-09-13T12:30:41.101" v="227" actId="1076"/>
        <pc:sldMkLst>
          <pc:docMk/>
          <pc:sldMk cId="2102480177" sldId="293"/>
        </pc:sldMkLst>
        <pc:spChg chg="mod">
          <ac:chgData name="Anne Ca" userId="3ead224f8df32197" providerId="LiveId" clId="{2E4436B0-303F-4E4C-A670-2F6958BF8721}" dt="2021-09-13T12:30:38.668" v="226" actId="1076"/>
          <ac:spMkLst>
            <pc:docMk/>
            <pc:sldMk cId="2102480177" sldId="293"/>
            <ac:spMk id="2" creationId="{00000000-0000-0000-0000-000000000000}"/>
          </ac:spMkLst>
        </pc:spChg>
        <pc:graphicFrameChg chg="mod modGraphic">
          <ac:chgData name="Anne Ca" userId="3ead224f8df32197" providerId="LiveId" clId="{2E4436B0-303F-4E4C-A670-2F6958BF8721}" dt="2021-09-13T12:30:41.101" v="227" actId="1076"/>
          <ac:graphicFrameMkLst>
            <pc:docMk/>
            <pc:sldMk cId="2102480177" sldId="293"/>
            <ac:graphicFrameMk id="10" creationId="{00000000-0000-0000-0000-000000000000}"/>
          </ac:graphicFrameMkLst>
        </pc:graphicFrameChg>
      </pc:sldChg>
      <pc:sldChg chg="modSp mod">
        <pc:chgData name="Anne Ca" userId="3ead224f8df32197" providerId="LiveId" clId="{2E4436B0-303F-4E4C-A670-2F6958BF8721}" dt="2021-09-13T12:25:21.842" v="83" actId="1076"/>
        <pc:sldMkLst>
          <pc:docMk/>
          <pc:sldMk cId="1359393320" sldId="294"/>
        </pc:sldMkLst>
        <pc:spChg chg="mod">
          <ac:chgData name="Anne Ca" userId="3ead224f8df32197" providerId="LiveId" clId="{2E4436B0-303F-4E4C-A670-2F6958BF8721}" dt="2021-09-13T12:25:19.633" v="82" actId="14100"/>
          <ac:spMkLst>
            <pc:docMk/>
            <pc:sldMk cId="1359393320" sldId="294"/>
            <ac:spMk id="2" creationId="{00000000-0000-0000-0000-000000000000}"/>
          </ac:spMkLst>
        </pc:spChg>
        <pc:spChg chg="mod">
          <ac:chgData name="Anne Ca" userId="3ead224f8df32197" providerId="LiveId" clId="{2E4436B0-303F-4E4C-A670-2F6958BF8721}" dt="2021-09-13T12:25:21.842" v="83" actId="1076"/>
          <ac:spMkLst>
            <pc:docMk/>
            <pc:sldMk cId="1359393320" sldId="294"/>
            <ac:spMk id="3" creationId="{00000000-0000-0000-0000-000000000000}"/>
          </ac:spMkLst>
        </pc:spChg>
      </pc:sldChg>
      <pc:sldChg chg="add del">
        <pc:chgData name="Anne Ca" userId="3ead224f8df32197" providerId="LiveId" clId="{2E4436B0-303F-4E4C-A670-2F6958BF8721}" dt="2021-09-16T11:33:01.973" v="267" actId="47"/>
        <pc:sldMkLst>
          <pc:docMk/>
          <pc:sldMk cId="1728682983" sldId="298"/>
        </pc:sldMkLst>
      </pc:sldChg>
    </pc:docChg>
  </pc:docChgLst>
  <pc:docChgLst>
    <pc:chgData name="Anne Ca" userId="3ead224f8df32197" providerId="LiveId" clId="{89A9822A-21C5-42B1-9565-FDBFBA7DBA4D}"/>
    <pc:docChg chg="undo custSel addSld modSld modNotesMaster">
      <pc:chgData name="Anne Ca" userId="3ead224f8df32197" providerId="LiveId" clId="{89A9822A-21C5-42B1-9565-FDBFBA7DBA4D}" dt="2021-12-09T11:09:00.995" v="496"/>
      <pc:docMkLst>
        <pc:docMk/>
      </pc:docMkLst>
      <pc:sldChg chg="modSp mod">
        <pc:chgData name="Anne Ca" userId="3ead224f8df32197" providerId="LiveId" clId="{89A9822A-21C5-42B1-9565-FDBFBA7DBA4D}" dt="2021-09-17T06:03:22.960" v="495" actId="20577"/>
        <pc:sldMkLst>
          <pc:docMk/>
          <pc:sldMk cId="536434891" sldId="292"/>
        </pc:sldMkLst>
        <pc:spChg chg="mod">
          <ac:chgData name="Anne Ca" userId="3ead224f8df32197" providerId="LiveId" clId="{89A9822A-21C5-42B1-9565-FDBFBA7DBA4D}" dt="2021-09-17T06:03:22.960" v="495" actId="20577"/>
          <ac:spMkLst>
            <pc:docMk/>
            <pc:sldMk cId="536434891" sldId="292"/>
            <ac:spMk id="4" creationId="{00000000-0000-0000-0000-000000000000}"/>
          </ac:spMkLst>
        </pc:spChg>
      </pc:sldChg>
      <pc:sldChg chg="addSp delSp modSp new mod setBg">
        <pc:chgData name="Anne Ca" userId="3ead224f8df32197" providerId="LiveId" clId="{89A9822A-21C5-42B1-9565-FDBFBA7DBA4D}" dt="2021-09-16T13:24:45.615" v="52" actId="26606"/>
        <pc:sldMkLst>
          <pc:docMk/>
          <pc:sldMk cId="2537777808" sldId="298"/>
        </pc:sldMkLst>
        <pc:spChg chg="mod ord">
          <ac:chgData name="Anne Ca" userId="3ead224f8df32197" providerId="LiveId" clId="{89A9822A-21C5-42B1-9565-FDBFBA7DBA4D}" dt="2021-09-16T13:24:45.615" v="52" actId="26606"/>
          <ac:spMkLst>
            <pc:docMk/>
            <pc:sldMk cId="2537777808" sldId="298"/>
            <ac:spMk id="2" creationId="{7E2BA87C-5F52-4797-98B0-809D436F5672}"/>
          </ac:spMkLst>
        </pc:spChg>
        <pc:spChg chg="del">
          <ac:chgData name="Anne Ca" userId="3ead224f8df32197" providerId="LiveId" clId="{89A9822A-21C5-42B1-9565-FDBFBA7DBA4D}" dt="2021-09-16T13:24:41.244" v="50" actId="478"/>
          <ac:spMkLst>
            <pc:docMk/>
            <pc:sldMk cId="2537777808" sldId="298"/>
            <ac:spMk id="3" creationId="{FBA5868D-B2A7-47B7-99A6-91B9D27670CE}"/>
          </ac:spMkLst>
        </pc:spChg>
        <pc:spChg chg="add">
          <ac:chgData name="Anne Ca" userId="3ead224f8df32197" providerId="LiveId" clId="{89A9822A-21C5-42B1-9565-FDBFBA7DBA4D}" dt="2021-09-16T13:24:45.615" v="52" actId="26606"/>
          <ac:spMkLst>
            <pc:docMk/>
            <pc:sldMk cId="2537777808" sldId="298"/>
            <ac:spMk id="10" creationId="{4E4490D0-3672-446A-AC12-B4830333BDDD}"/>
          </ac:spMkLst>
        </pc:spChg>
        <pc:spChg chg="add">
          <ac:chgData name="Anne Ca" userId="3ead224f8df32197" providerId="LiveId" clId="{89A9822A-21C5-42B1-9565-FDBFBA7DBA4D}" dt="2021-09-16T13:24:45.615" v="52" actId="26606"/>
          <ac:spMkLst>
            <pc:docMk/>
            <pc:sldMk cId="2537777808" sldId="298"/>
            <ac:spMk id="12" creationId="{39CB82C2-DF65-4EC1-8280-F201D50F570B}"/>
          </ac:spMkLst>
        </pc:spChg>
        <pc:spChg chg="add">
          <ac:chgData name="Anne Ca" userId="3ead224f8df32197" providerId="LiveId" clId="{89A9822A-21C5-42B1-9565-FDBFBA7DBA4D}" dt="2021-09-16T13:24:45.615" v="52" actId="26606"/>
          <ac:spMkLst>
            <pc:docMk/>
            <pc:sldMk cId="2537777808" sldId="298"/>
            <ac:spMk id="16" creationId="{5A1B47C8-47A0-4A88-8830-6DEA3B5DE392}"/>
          </ac:spMkLst>
        </pc:spChg>
        <pc:spChg chg="add">
          <ac:chgData name="Anne Ca" userId="3ead224f8df32197" providerId="LiveId" clId="{89A9822A-21C5-42B1-9565-FDBFBA7DBA4D}" dt="2021-09-16T13:24:45.615" v="52" actId="26606"/>
          <ac:spMkLst>
            <pc:docMk/>
            <pc:sldMk cId="2537777808" sldId="298"/>
            <ac:spMk id="18" creationId="{984BBFDD-E720-4805-A9C8-129FBBF6DD70}"/>
          </ac:spMkLst>
        </pc:spChg>
        <pc:spChg chg="add">
          <ac:chgData name="Anne Ca" userId="3ead224f8df32197" providerId="LiveId" clId="{89A9822A-21C5-42B1-9565-FDBFBA7DBA4D}" dt="2021-09-16T13:24:45.615" v="52" actId="26606"/>
          <ac:spMkLst>
            <pc:docMk/>
            <pc:sldMk cId="2537777808" sldId="298"/>
            <ac:spMk id="20" creationId="{5AC4BE46-4A77-42FE-9D15-065CDB2F847C}"/>
          </ac:spMkLst>
        </pc:spChg>
        <pc:picChg chg="add mod">
          <ac:chgData name="Anne Ca" userId="3ead224f8df32197" providerId="LiveId" clId="{89A9822A-21C5-42B1-9565-FDBFBA7DBA4D}" dt="2021-09-16T13:24:45.615" v="52" actId="26606"/>
          <ac:picMkLst>
            <pc:docMk/>
            <pc:sldMk cId="2537777808" sldId="298"/>
            <ac:picMk id="5" creationId="{205FC005-8250-46D4-B9DC-06F6EC4AC4DF}"/>
          </ac:picMkLst>
        </pc:picChg>
        <pc:cxnChg chg="add">
          <ac:chgData name="Anne Ca" userId="3ead224f8df32197" providerId="LiveId" clId="{89A9822A-21C5-42B1-9565-FDBFBA7DBA4D}" dt="2021-09-16T13:24:45.615" v="52" actId="26606"/>
          <ac:cxnSpMkLst>
            <pc:docMk/>
            <pc:sldMk cId="2537777808" sldId="298"/>
            <ac:cxnSpMk id="14" creationId="{7E1D4427-852B-4B37-8E76-0E9F1810BA2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11B55-DD5D-4609-AEAB-BD01649E836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B3CED712-FB59-45D3-A64E-9DABB9C157CF}">
      <dgm:prSet phldrT="[Texte]"/>
      <dgm:spPr/>
      <dgm:t>
        <a:bodyPr/>
        <a:lstStyle/>
        <a:p>
          <a:r>
            <a:rPr lang="fr-FR" dirty="0" smtClean="0"/>
            <a:t>Crédibilité</a:t>
          </a:r>
          <a:endParaRPr lang="fr-FR" dirty="0"/>
        </a:p>
      </dgm:t>
    </dgm:pt>
    <dgm:pt modelId="{0E8AE3F5-F42B-48B5-844C-282959F70E13}" type="parTrans" cxnId="{FCB9025B-B4CE-459B-B96F-4C6C9BFC7396}">
      <dgm:prSet/>
      <dgm:spPr/>
      <dgm:t>
        <a:bodyPr/>
        <a:lstStyle/>
        <a:p>
          <a:endParaRPr lang="fr-FR"/>
        </a:p>
      </dgm:t>
    </dgm:pt>
    <dgm:pt modelId="{5F519181-2D99-4BE7-8A8C-D9E9FA645F7C}" type="sibTrans" cxnId="{FCB9025B-B4CE-459B-B96F-4C6C9BFC7396}">
      <dgm:prSet/>
      <dgm:spPr/>
      <dgm:t>
        <a:bodyPr/>
        <a:lstStyle/>
        <a:p>
          <a:endParaRPr lang="fr-FR"/>
        </a:p>
      </dgm:t>
    </dgm:pt>
    <dgm:pt modelId="{34BBFED4-82DC-4887-B125-17F9CA694901}">
      <dgm:prSet phldrT="[Texte]"/>
      <dgm:spPr/>
      <dgm:t>
        <a:bodyPr/>
        <a:lstStyle/>
        <a:p>
          <a:r>
            <a:rPr lang="fr-FR" dirty="0" smtClean="0"/>
            <a:t>Pertinence</a:t>
          </a:r>
          <a:endParaRPr lang="fr-FR" dirty="0"/>
        </a:p>
      </dgm:t>
    </dgm:pt>
    <dgm:pt modelId="{EFB1D16B-5CBD-4D05-B618-9E03A5CE6198}" type="parTrans" cxnId="{2E13F3CD-DAE1-490B-8F02-92B77AEDD24B}">
      <dgm:prSet/>
      <dgm:spPr/>
      <dgm:t>
        <a:bodyPr/>
        <a:lstStyle/>
        <a:p>
          <a:endParaRPr lang="fr-FR"/>
        </a:p>
      </dgm:t>
    </dgm:pt>
    <dgm:pt modelId="{9F36AC55-BE3B-4065-BD7B-3EEF8F8A3A70}" type="sibTrans" cxnId="{2E13F3CD-DAE1-490B-8F02-92B77AEDD24B}">
      <dgm:prSet/>
      <dgm:spPr/>
      <dgm:t>
        <a:bodyPr/>
        <a:lstStyle/>
        <a:p>
          <a:endParaRPr lang="fr-FR"/>
        </a:p>
      </dgm:t>
    </dgm:pt>
    <dgm:pt modelId="{D18DC87E-7863-4227-8829-9E288DFC972F}">
      <dgm:prSet phldrT="[Texte]"/>
      <dgm:spPr/>
      <dgm:t>
        <a:bodyPr/>
        <a:lstStyle/>
        <a:p>
          <a:r>
            <a:rPr lang="fr-FR" dirty="0" smtClean="0"/>
            <a:t>Accessibilité/Lisibilité</a:t>
          </a:r>
          <a:endParaRPr lang="fr-FR" dirty="0"/>
        </a:p>
      </dgm:t>
    </dgm:pt>
    <dgm:pt modelId="{6C6DBE33-C272-4E00-AC7E-384BE76F98B3}" type="parTrans" cxnId="{C4CE51D7-B17C-4065-9C67-215DC25ACA8B}">
      <dgm:prSet/>
      <dgm:spPr/>
      <dgm:t>
        <a:bodyPr/>
        <a:lstStyle/>
        <a:p>
          <a:endParaRPr lang="fr-FR"/>
        </a:p>
      </dgm:t>
    </dgm:pt>
    <dgm:pt modelId="{4567B5D2-E860-46B3-ADE5-548D5E16A4CA}" type="sibTrans" cxnId="{C4CE51D7-B17C-4065-9C67-215DC25ACA8B}">
      <dgm:prSet/>
      <dgm:spPr/>
      <dgm:t>
        <a:bodyPr/>
        <a:lstStyle/>
        <a:p>
          <a:endParaRPr lang="fr-FR"/>
        </a:p>
      </dgm:t>
    </dgm:pt>
    <dgm:pt modelId="{0F99ABA1-885B-432F-BE5E-BB593D549B8A}">
      <dgm:prSet/>
      <dgm:spPr/>
      <dgm:t>
        <a:bodyPr/>
        <a:lstStyle/>
        <a:p>
          <a:r>
            <a:rPr lang="fr-FR" dirty="0" smtClean="0"/>
            <a:t>Fraîcheur/ Actualité </a:t>
          </a:r>
          <a:endParaRPr lang="fr-FR" dirty="0"/>
        </a:p>
      </dgm:t>
    </dgm:pt>
    <dgm:pt modelId="{4C8A1144-6E8C-471E-BDB0-8DF386C93821}" type="parTrans" cxnId="{87BA38C5-FD46-480D-BFB8-7243A42E8434}">
      <dgm:prSet/>
      <dgm:spPr/>
      <dgm:t>
        <a:bodyPr/>
        <a:lstStyle/>
        <a:p>
          <a:endParaRPr lang="fr-FR"/>
        </a:p>
      </dgm:t>
    </dgm:pt>
    <dgm:pt modelId="{A44D65A5-3BEE-4BB3-8535-A471F27AAE41}" type="sibTrans" cxnId="{87BA38C5-FD46-480D-BFB8-7243A42E8434}">
      <dgm:prSet/>
      <dgm:spPr/>
      <dgm:t>
        <a:bodyPr/>
        <a:lstStyle/>
        <a:p>
          <a:endParaRPr lang="fr-FR"/>
        </a:p>
      </dgm:t>
    </dgm:pt>
    <dgm:pt modelId="{3F100717-4261-4E51-B9BD-ECF743EFDE36}" type="pres">
      <dgm:prSet presAssocID="{12C11B55-DD5D-4609-AEAB-BD01649E836A}" presName="diagram" presStyleCnt="0">
        <dgm:presLayoutVars>
          <dgm:dir/>
          <dgm:resizeHandles val="exact"/>
        </dgm:presLayoutVars>
      </dgm:prSet>
      <dgm:spPr/>
      <dgm:t>
        <a:bodyPr/>
        <a:lstStyle/>
        <a:p>
          <a:endParaRPr lang="fr-FR"/>
        </a:p>
      </dgm:t>
    </dgm:pt>
    <dgm:pt modelId="{FF8F43AC-8940-4D22-B27F-DFB7113F3C7D}" type="pres">
      <dgm:prSet presAssocID="{B3CED712-FB59-45D3-A64E-9DABB9C157CF}" presName="node" presStyleLbl="node1" presStyleIdx="0" presStyleCnt="4">
        <dgm:presLayoutVars>
          <dgm:bulletEnabled val="1"/>
        </dgm:presLayoutVars>
      </dgm:prSet>
      <dgm:spPr/>
      <dgm:t>
        <a:bodyPr/>
        <a:lstStyle/>
        <a:p>
          <a:endParaRPr lang="fr-FR"/>
        </a:p>
      </dgm:t>
    </dgm:pt>
    <dgm:pt modelId="{FE35D97A-6BA5-46B1-9629-426493143B7E}" type="pres">
      <dgm:prSet presAssocID="{5F519181-2D99-4BE7-8A8C-D9E9FA645F7C}" presName="sibTrans" presStyleCnt="0"/>
      <dgm:spPr/>
    </dgm:pt>
    <dgm:pt modelId="{DC019382-E1FB-4BAC-8462-DD8D3B090632}" type="pres">
      <dgm:prSet presAssocID="{34BBFED4-82DC-4887-B125-17F9CA694901}" presName="node" presStyleLbl="node1" presStyleIdx="1" presStyleCnt="4">
        <dgm:presLayoutVars>
          <dgm:bulletEnabled val="1"/>
        </dgm:presLayoutVars>
      </dgm:prSet>
      <dgm:spPr/>
      <dgm:t>
        <a:bodyPr/>
        <a:lstStyle/>
        <a:p>
          <a:endParaRPr lang="fr-FR"/>
        </a:p>
      </dgm:t>
    </dgm:pt>
    <dgm:pt modelId="{7D445A22-781F-4519-99D4-9F47843F6638}" type="pres">
      <dgm:prSet presAssocID="{9F36AC55-BE3B-4065-BD7B-3EEF8F8A3A70}" presName="sibTrans" presStyleCnt="0"/>
      <dgm:spPr/>
    </dgm:pt>
    <dgm:pt modelId="{9CA44745-6C38-4BF8-BC07-B4F9711E43AB}" type="pres">
      <dgm:prSet presAssocID="{D18DC87E-7863-4227-8829-9E288DFC972F}" presName="node" presStyleLbl="node1" presStyleIdx="2" presStyleCnt="4">
        <dgm:presLayoutVars>
          <dgm:bulletEnabled val="1"/>
        </dgm:presLayoutVars>
      </dgm:prSet>
      <dgm:spPr/>
      <dgm:t>
        <a:bodyPr/>
        <a:lstStyle/>
        <a:p>
          <a:endParaRPr lang="fr-FR"/>
        </a:p>
      </dgm:t>
    </dgm:pt>
    <dgm:pt modelId="{9EB6683B-7E3E-45A8-A4AE-6E6FC6C8625E}" type="pres">
      <dgm:prSet presAssocID="{4567B5D2-E860-46B3-ADE5-548D5E16A4CA}" presName="sibTrans" presStyleCnt="0"/>
      <dgm:spPr/>
    </dgm:pt>
    <dgm:pt modelId="{E8B4B3AC-35C0-44B0-8BBC-5623942DB4AC}" type="pres">
      <dgm:prSet presAssocID="{0F99ABA1-885B-432F-BE5E-BB593D549B8A}" presName="node" presStyleLbl="node1" presStyleIdx="3" presStyleCnt="4">
        <dgm:presLayoutVars>
          <dgm:bulletEnabled val="1"/>
        </dgm:presLayoutVars>
      </dgm:prSet>
      <dgm:spPr/>
      <dgm:t>
        <a:bodyPr/>
        <a:lstStyle/>
        <a:p>
          <a:endParaRPr lang="fr-FR"/>
        </a:p>
      </dgm:t>
    </dgm:pt>
  </dgm:ptLst>
  <dgm:cxnLst>
    <dgm:cxn modelId="{FCB9025B-B4CE-459B-B96F-4C6C9BFC7396}" srcId="{12C11B55-DD5D-4609-AEAB-BD01649E836A}" destId="{B3CED712-FB59-45D3-A64E-9DABB9C157CF}" srcOrd="0" destOrd="0" parTransId="{0E8AE3F5-F42B-48B5-844C-282959F70E13}" sibTransId="{5F519181-2D99-4BE7-8A8C-D9E9FA645F7C}"/>
    <dgm:cxn modelId="{3BECD927-80BF-482D-92C1-DC30C2783584}" type="presOf" srcId="{34BBFED4-82DC-4887-B125-17F9CA694901}" destId="{DC019382-E1FB-4BAC-8462-DD8D3B090632}" srcOrd="0" destOrd="0" presId="urn:microsoft.com/office/officeart/2005/8/layout/default"/>
    <dgm:cxn modelId="{C4CE51D7-B17C-4065-9C67-215DC25ACA8B}" srcId="{12C11B55-DD5D-4609-AEAB-BD01649E836A}" destId="{D18DC87E-7863-4227-8829-9E288DFC972F}" srcOrd="2" destOrd="0" parTransId="{6C6DBE33-C272-4E00-AC7E-384BE76F98B3}" sibTransId="{4567B5D2-E860-46B3-ADE5-548D5E16A4CA}"/>
    <dgm:cxn modelId="{0D1872D2-9490-4699-8149-65455DDFAA81}" type="presOf" srcId="{0F99ABA1-885B-432F-BE5E-BB593D549B8A}" destId="{E8B4B3AC-35C0-44B0-8BBC-5623942DB4AC}" srcOrd="0" destOrd="0" presId="urn:microsoft.com/office/officeart/2005/8/layout/default"/>
    <dgm:cxn modelId="{2E13F3CD-DAE1-490B-8F02-92B77AEDD24B}" srcId="{12C11B55-DD5D-4609-AEAB-BD01649E836A}" destId="{34BBFED4-82DC-4887-B125-17F9CA694901}" srcOrd="1" destOrd="0" parTransId="{EFB1D16B-5CBD-4D05-B618-9E03A5CE6198}" sibTransId="{9F36AC55-BE3B-4065-BD7B-3EEF8F8A3A70}"/>
    <dgm:cxn modelId="{660B4ECF-D026-43FB-B644-610A6C555B8F}" type="presOf" srcId="{12C11B55-DD5D-4609-AEAB-BD01649E836A}" destId="{3F100717-4261-4E51-B9BD-ECF743EFDE36}" srcOrd="0" destOrd="0" presId="urn:microsoft.com/office/officeart/2005/8/layout/default"/>
    <dgm:cxn modelId="{87BA38C5-FD46-480D-BFB8-7243A42E8434}" srcId="{12C11B55-DD5D-4609-AEAB-BD01649E836A}" destId="{0F99ABA1-885B-432F-BE5E-BB593D549B8A}" srcOrd="3" destOrd="0" parTransId="{4C8A1144-6E8C-471E-BDB0-8DF386C93821}" sibTransId="{A44D65A5-3BEE-4BB3-8535-A471F27AAE41}"/>
    <dgm:cxn modelId="{6812F796-C8FE-48E3-AD44-143133AB400B}" type="presOf" srcId="{D18DC87E-7863-4227-8829-9E288DFC972F}" destId="{9CA44745-6C38-4BF8-BC07-B4F9711E43AB}" srcOrd="0" destOrd="0" presId="urn:microsoft.com/office/officeart/2005/8/layout/default"/>
    <dgm:cxn modelId="{96CE02EE-4D58-4D79-8076-4D676AEF265E}" type="presOf" srcId="{B3CED712-FB59-45D3-A64E-9DABB9C157CF}" destId="{FF8F43AC-8940-4D22-B27F-DFB7113F3C7D}" srcOrd="0" destOrd="0" presId="urn:microsoft.com/office/officeart/2005/8/layout/default"/>
    <dgm:cxn modelId="{33D6A8D0-3FE9-420C-81EF-71A3C4FDEF69}" type="presParOf" srcId="{3F100717-4261-4E51-B9BD-ECF743EFDE36}" destId="{FF8F43AC-8940-4D22-B27F-DFB7113F3C7D}" srcOrd="0" destOrd="0" presId="urn:microsoft.com/office/officeart/2005/8/layout/default"/>
    <dgm:cxn modelId="{EF864489-929E-4983-82F5-2BC862811D2C}" type="presParOf" srcId="{3F100717-4261-4E51-B9BD-ECF743EFDE36}" destId="{FE35D97A-6BA5-46B1-9629-426493143B7E}" srcOrd="1" destOrd="0" presId="urn:microsoft.com/office/officeart/2005/8/layout/default"/>
    <dgm:cxn modelId="{A7E73B4D-E80A-4B64-8B65-B53E6248DC75}" type="presParOf" srcId="{3F100717-4261-4E51-B9BD-ECF743EFDE36}" destId="{DC019382-E1FB-4BAC-8462-DD8D3B090632}" srcOrd="2" destOrd="0" presId="urn:microsoft.com/office/officeart/2005/8/layout/default"/>
    <dgm:cxn modelId="{267EA3EB-FCBA-401A-899A-490993194C2D}" type="presParOf" srcId="{3F100717-4261-4E51-B9BD-ECF743EFDE36}" destId="{7D445A22-781F-4519-99D4-9F47843F6638}" srcOrd="3" destOrd="0" presId="urn:microsoft.com/office/officeart/2005/8/layout/default"/>
    <dgm:cxn modelId="{BEDFB4FE-4CB7-475E-818F-C468328CFF4B}" type="presParOf" srcId="{3F100717-4261-4E51-B9BD-ECF743EFDE36}" destId="{9CA44745-6C38-4BF8-BC07-B4F9711E43AB}" srcOrd="4" destOrd="0" presId="urn:microsoft.com/office/officeart/2005/8/layout/default"/>
    <dgm:cxn modelId="{7DEB9E3F-4AFB-443D-8559-72ED02396AD6}" type="presParOf" srcId="{3F100717-4261-4E51-B9BD-ECF743EFDE36}" destId="{9EB6683B-7E3E-45A8-A4AE-6E6FC6C8625E}" srcOrd="5" destOrd="0" presId="urn:microsoft.com/office/officeart/2005/8/layout/default"/>
    <dgm:cxn modelId="{F5356973-4F10-4C87-8515-3F63CAA0F47B}" type="presParOf" srcId="{3F100717-4261-4E51-B9BD-ECF743EFDE36}" destId="{E8B4B3AC-35C0-44B0-8BBC-5623942DB4A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F43AC-8940-4D22-B27F-DFB7113F3C7D}">
      <dsp:nvSpPr>
        <dsp:cNvPr id="0" name=""/>
        <dsp:cNvSpPr/>
      </dsp:nvSpPr>
      <dsp:spPr>
        <a:xfrm>
          <a:off x="188294" y="324"/>
          <a:ext cx="2460964" cy="147657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Crédibilité</a:t>
          </a:r>
          <a:endParaRPr lang="fr-FR" sz="2000" kern="1200" dirty="0"/>
        </a:p>
      </dsp:txBody>
      <dsp:txXfrm>
        <a:off x="188294" y="324"/>
        <a:ext cx="2460964" cy="1476578"/>
      </dsp:txXfrm>
    </dsp:sp>
    <dsp:sp modelId="{DC019382-E1FB-4BAC-8462-DD8D3B090632}">
      <dsp:nvSpPr>
        <dsp:cNvPr id="0" name=""/>
        <dsp:cNvSpPr/>
      </dsp:nvSpPr>
      <dsp:spPr>
        <a:xfrm>
          <a:off x="2895356" y="324"/>
          <a:ext cx="2460964" cy="147657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Pertinence</a:t>
          </a:r>
          <a:endParaRPr lang="fr-FR" sz="2000" kern="1200" dirty="0"/>
        </a:p>
      </dsp:txBody>
      <dsp:txXfrm>
        <a:off x="2895356" y="324"/>
        <a:ext cx="2460964" cy="1476578"/>
      </dsp:txXfrm>
    </dsp:sp>
    <dsp:sp modelId="{9CA44745-6C38-4BF8-BC07-B4F9711E43AB}">
      <dsp:nvSpPr>
        <dsp:cNvPr id="0" name=""/>
        <dsp:cNvSpPr/>
      </dsp:nvSpPr>
      <dsp:spPr>
        <a:xfrm>
          <a:off x="188294" y="1723000"/>
          <a:ext cx="2460964" cy="147657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Accessibilité/Lisibilité</a:t>
          </a:r>
          <a:endParaRPr lang="fr-FR" sz="2000" kern="1200" dirty="0"/>
        </a:p>
      </dsp:txBody>
      <dsp:txXfrm>
        <a:off x="188294" y="1723000"/>
        <a:ext cx="2460964" cy="1476578"/>
      </dsp:txXfrm>
    </dsp:sp>
    <dsp:sp modelId="{E8B4B3AC-35C0-44B0-8BBC-5623942DB4AC}">
      <dsp:nvSpPr>
        <dsp:cNvPr id="0" name=""/>
        <dsp:cNvSpPr/>
      </dsp:nvSpPr>
      <dsp:spPr>
        <a:xfrm>
          <a:off x="2895356" y="1723000"/>
          <a:ext cx="2460964" cy="147657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Fraîcheur/ Actualité </a:t>
          </a:r>
          <a:endParaRPr lang="fr-FR" sz="2000" kern="1200" dirty="0"/>
        </a:p>
      </dsp:txBody>
      <dsp:txXfrm>
        <a:off x="2895356" y="1723000"/>
        <a:ext cx="2460964" cy="14765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BF18A30-A18A-E04E-988C-282AD78F3CA9}"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CD829D8-F576-3947-953D-1D548BB74AC8}" type="slidenum">
              <a:rPr lang="fr-FR" smtClean="0"/>
              <a:t>‹N°›</a:t>
            </a:fld>
            <a:endParaRPr lang="fr-FR"/>
          </a:p>
        </p:txBody>
      </p:sp>
    </p:spTree>
    <p:extLst>
      <p:ext uri="{BB962C8B-B14F-4D97-AF65-F5344CB8AC3E}">
        <p14:creationId xmlns:p14="http://schemas.microsoft.com/office/powerpoint/2010/main" val="77502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CD829D8-F576-3947-953D-1D548BB74AC8}" type="slidenum">
              <a:rPr lang="fr-FR" smtClean="0"/>
              <a:t>14</a:t>
            </a:fld>
            <a:endParaRPr lang="fr-FR"/>
          </a:p>
        </p:txBody>
      </p:sp>
    </p:spTree>
    <p:extLst>
      <p:ext uri="{BB962C8B-B14F-4D97-AF65-F5344CB8AC3E}">
        <p14:creationId xmlns:p14="http://schemas.microsoft.com/office/powerpoint/2010/main" val="305527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Développer la créativité de l’E//attitude de l’enseignant</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Gestion de groupe//capacité de concentration des Es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Développer la curiosité d’apprendre//motivation</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Créer une relation de confiance avec MS – Parents – Enfants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Punition » - Mise à l’écart – chaise de réflexion</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L’importance de l’action  (vécu, manipulation) dans les apprentissages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Consigne ? Pourquoi ? Toujours ? Comment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Quelle place pour les jeux symboliques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Recherche sur le développement moral de l’E// lien avec la gestion des enfants ou du groupe</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Enfants « difficile »  (turbulence en maternelle ou ces Es qui bougent trop)</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Intégration d’un enfant à besoin spécifique</a:t>
            </a:r>
          </a:p>
          <a:p>
            <a:r>
              <a:rPr lang="fr-FR" sz="1200"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5CD829D8-F576-3947-953D-1D548BB74AC8}" type="slidenum">
              <a:rPr lang="fr-FR" smtClean="0"/>
              <a:t>18</a:t>
            </a:fld>
            <a:endParaRPr lang="fr-FR"/>
          </a:p>
        </p:txBody>
      </p:sp>
    </p:spTree>
    <p:extLst>
      <p:ext uri="{BB962C8B-B14F-4D97-AF65-F5344CB8AC3E}">
        <p14:creationId xmlns:p14="http://schemas.microsoft.com/office/powerpoint/2010/main" val="23647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Peut-on réellement le mesurer? Sur la santé? La vie en société – manque les concepts – penser à son rôle d’enseignant</a:t>
            </a:r>
          </a:p>
          <a:p>
            <a:r>
              <a:rPr lang="fr-BE" dirty="0" smtClean="0"/>
              <a:t>Attentio</a:t>
            </a:r>
            <a:r>
              <a:rPr lang="fr-BE" baseline="0" dirty="0" smtClean="0"/>
              <a:t>n trop long – manque les concepts</a:t>
            </a:r>
          </a:p>
          <a:p>
            <a:r>
              <a:rPr lang="fr-BE" baseline="0" dirty="0" smtClean="0"/>
              <a:t>Il faut objectif en termes d’apprentissage – variable indépendante? Variable </a:t>
            </a:r>
            <a:r>
              <a:rPr lang="fr-BE" baseline="0" dirty="0" err="1" smtClean="0"/>
              <a:t>dependantes</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5CD829D8-F576-3947-953D-1D548BB74AC8}" type="slidenum">
              <a:rPr lang="fr-FR" smtClean="0"/>
              <a:t>29</a:t>
            </a:fld>
            <a:endParaRPr lang="fr-FR"/>
          </a:p>
        </p:txBody>
      </p:sp>
    </p:spTree>
    <p:extLst>
      <p:ext uri="{BB962C8B-B14F-4D97-AF65-F5344CB8AC3E}">
        <p14:creationId xmlns:p14="http://schemas.microsoft.com/office/powerpoint/2010/main" val="161266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Cliquez et modifiez le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360D009D-5842-49F8-B799-273271C64D0B}" type="datetimeFigureOut">
              <a:rPr lang="fr-BE" smtClean="0"/>
              <a:t>18/10/2023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AD19505-3673-46A1-972C-FAF59BF4AC93}" type="slidenum">
              <a:rPr lang="fr-BE" smtClean="0"/>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0D009D-5842-49F8-B799-273271C64D0B}" type="datetimeFigureOut">
              <a:rPr lang="fr-BE" smtClean="0"/>
              <a:t>18/10/2023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0D009D-5842-49F8-B799-273271C64D0B}" type="datetimeFigureOut">
              <a:rPr lang="fr-BE" smtClean="0"/>
              <a:t>18/10/2023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0D009D-5842-49F8-B799-273271C64D0B}" type="datetimeFigureOut">
              <a:rPr lang="fr-BE" smtClean="0"/>
              <a:t>18/10/2023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Cliquez et modifiez le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60D009D-5842-49F8-B799-273271C64D0B}" type="datetimeFigureOut">
              <a:rPr lang="fr-BE" smtClean="0"/>
              <a:t>18/10/2023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AD19505-3673-46A1-972C-FAF59BF4AC93}" type="slidenum">
              <a:rPr lang="fr-BE" smtClean="0"/>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Cliquez et modifiez le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0D009D-5842-49F8-B799-273271C64D0B}" type="datetimeFigureOut">
              <a:rPr lang="fr-BE" smtClean="0"/>
              <a:t>18/10/2023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Cliquez et modifiez le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0D009D-5842-49F8-B799-273271C64D0B}" type="datetimeFigureOut">
              <a:rPr lang="fr-BE" smtClean="0"/>
              <a:t>18/10/2023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360D009D-5842-49F8-B799-273271C64D0B}" type="datetimeFigureOut">
              <a:rPr lang="fr-BE" smtClean="0"/>
              <a:t>18/10/2023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0D009D-5842-49F8-B799-273271C64D0B}" type="datetimeFigureOut">
              <a:rPr lang="fr-BE" smtClean="0"/>
              <a:t>18/10/2023</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Cliquez et modifiez le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60D009D-5842-49F8-B799-273271C64D0B}" type="datetimeFigureOut">
              <a:rPr lang="fr-BE" smtClean="0"/>
              <a:t>18/10/2023</a:t>
            </a:fld>
            <a:endParaRPr lang="fr-B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D19505-3673-46A1-972C-FAF59BF4AC93}"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a:t>Cliquez et modifiez le titre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0D009D-5842-49F8-B799-273271C64D0B}" type="datetimeFigureOut">
              <a:rPr lang="fr-BE" smtClean="0"/>
              <a:t>18/10/2023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AD19505-3673-46A1-972C-FAF59BF4AC93}"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Cliquez et modifiez le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60D009D-5842-49F8-B799-273271C64D0B}" type="datetimeFigureOut">
              <a:rPr lang="fr-BE" smtClean="0"/>
              <a:t>18/10/2023</a:t>
            </a:fld>
            <a:endParaRPr lang="fr-B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AD19505-3673-46A1-972C-FAF59BF4AC93}" type="slidenum">
              <a:rPr lang="fr-BE" smtClean="0"/>
              <a:t>‹N°›</a:t>
            </a:fld>
            <a:endParaRPr lang="fr-B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5182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6fjoeh_c84w"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afiati.com/fr/"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6103" y="2367579"/>
            <a:ext cx="7175351" cy="1793167"/>
          </a:xfrm>
        </p:spPr>
        <p:txBody>
          <a:bodyPr>
            <a:noAutofit/>
          </a:bodyPr>
          <a:lstStyle/>
          <a:p>
            <a:pPr algn="ctr"/>
            <a:r>
              <a:rPr lang="fr-BE" sz="4400" dirty="0"/>
              <a:t>Initiation à la recherche en éducation, épistémologie des disciplines et préparation au TFE</a:t>
            </a:r>
          </a:p>
        </p:txBody>
      </p:sp>
      <p:sp>
        <p:nvSpPr>
          <p:cNvPr id="3" name="Sous-titre 2"/>
          <p:cNvSpPr>
            <a:spLocks noGrp="1"/>
          </p:cNvSpPr>
          <p:nvPr>
            <p:ph type="subTitle" idx="1"/>
          </p:nvPr>
        </p:nvSpPr>
        <p:spPr>
          <a:xfrm>
            <a:off x="1763687" y="4653136"/>
            <a:ext cx="7118707" cy="1728192"/>
          </a:xfrm>
        </p:spPr>
        <p:txBody>
          <a:bodyPr>
            <a:noAutofit/>
          </a:bodyPr>
          <a:lstStyle/>
          <a:p>
            <a:pPr algn="r"/>
            <a:r>
              <a:rPr lang="fr-BE" sz="2800"/>
              <a:t>Identité </a:t>
            </a:r>
            <a:r>
              <a:rPr lang="fr-BE" sz="2800" smtClean="0"/>
              <a:t>- </a:t>
            </a:r>
            <a:r>
              <a:rPr lang="fr-BE" sz="2800" dirty="0"/>
              <a:t>UE </a:t>
            </a:r>
            <a:r>
              <a:rPr lang="fr-BE" sz="2800" dirty="0" smtClean="0"/>
              <a:t>210</a:t>
            </a:r>
          </a:p>
          <a:p>
            <a:pPr algn="r"/>
            <a:r>
              <a:rPr lang="fr-BE" sz="2800" dirty="0"/>
              <a:t>CLE LEARN </a:t>
            </a:r>
            <a:r>
              <a:rPr lang="fr-BE" sz="2800" dirty="0" smtClean="0">
                <a:sym typeface="Wingdings" panose="05000000000000000000" pitchFamily="2" charset="2"/>
              </a:rPr>
              <a:t></a:t>
            </a:r>
            <a:r>
              <a:rPr lang="fr-BE" sz="2800" dirty="0" smtClean="0"/>
              <a:t> </a:t>
            </a:r>
            <a:r>
              <a:rPr lang="fr-BE" sz="2800" dirty="0"/>
              <a:t>IREB2_2023_2024</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204864"/>
            <a:ext cx="1070035" cy="122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a:extLst>
              <a:ext uri="{FF2B5EF4-FFF2-40B4-BE49-F238E27FC236}">
                <a16:creationId xmlns:a16="http://schemas.microsoft.com/office/drawing/2014/main" id="{4E5DA26E-DE48-4DEF-AB45-726D49E608B9}"/>
              </a:ext>
            </a:extLst>
          </p:cNvPr>
          <p:cNvSpPr txBox="1"/>
          <p:nvPr/>
        </p:nvSpPr>
        <p:spPr>
          <a:xfrm>
            <a:off x="6228184" y="365061"/>
            <a:ext cx="2457326" cy="584775"/>
          </a:xfrm>
          <a:prstGeom prst="rect">
            <a:avLst/>
          </a:prstGeom>
          <a:noFill/>
        </p:spPr>
        <p:txBody>
          <a:bodyPr wrap="square" rtlCol="0">
            <a:spAutoFit/>
          </a:bodyPr>
          <a:lstStyle/>
          <a:p>
            <a:pPr algn="r"/>
            <a:r>
              <a:rPr lang="fr-BE" sz="3200" b="1" dirty="0" smtClean="0">
                <a:latin typeface="+mj-lt"/>
              </a:rPr>
              <a:t>2023 - 2024</a:t>
            </a:r>
            <a:endParaRPr lang="fr-BE" sz="3200" b="1" dirty="0">
              <a:latin typeface="+mj-lt"/>
            </a:endParaRPr>
          </a:p>
        </p:txBody>
      </p:sp>
    </p:spTree>
    <p:extLst>
      <p:ext uri="{BB962C8B-B14F-4D97-AF65-F5344CB8AC3E}">
        <p14:creationId xmlns:p14="http://schemas.microsoft.com/office/powerpoint/2010/main" val="3012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052736"/>
            <a:ext cx="7903841"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2400" dirty="0">
                <a:latin typeface="+mj-lt"/>
              </a:rPr>
              <a:t>Avant de vous lancer dans ce travail </a:t>
            </a:r>
            <a:r>
              <a:rPr lang="mr-IN" sz="2400" dirty="0">
                <a:latin typeface="+mj-lt"/>
              </a:rPr>
              <a:t>…</a:t>
            </a:r>
            <a:r>
              <a:rPr lang="nl-BE" sz="2400" dirty="0">
                <a:latin typeface="+mj-lt"/>
              </a:rPr>
              <a:t> </a:t>
            </a:r>
            <a:endParaRPr lang="nl-BE" sz="2400" dirty="0" smtClean="0">
              <a:latin typeface="+mj-lt"/>
            </a:endParaRPr>
          </a:p>
          <a:p>
            <a:r>
              <a:rPr lang="fr-FR" sz="2400" dirty="0">
                <a:latin typeface="+mj-lt"/>
              </a:rPr>
              <a:t>A</a:t>
            </a:r>
            <a:r>
              <a:rPr lang="fr-FR" sz="2400" dirty="0" smtClean="0">
                <a:latin typeface="+mj-lt"/>
              </a:rPr>
              <a:t>nalysons </a:t>
            </a:r>
            <a:r>
              <a:rPr lang="fr-FR" sz="2400" dirty="0">
                <a:latin typeface="+mj-lt"/>
              </a:rPr>
              <a:t>le travail produit par vos enseignantes et découvrons la démarche menée.</a:t>
            </a:r>
          </a:p>
          <a:p>
            <a:pPr marL="0" indent="0">
              <a:buFont typeface="Calibri" panose="020F0502020204030204" pitchFamily="34" charset="0"/>
              <a:buNone/>
            </a:pPr>
            <a:r>
              <a:rPr lang="fr-FR" sz="2400" dirty="0">
                <a:latin typeface="+mj-lt"/>
              </a:rPr>
              <a:t>	</a:t>
            </a:r>
          </a:p>
        </p:txBody>
      </p:sp>
      <p:pic>
        <p:nvPicPr>
          <p:cNvPr id="4" name="Image 3"/>
          <p:cNvPicPr>
            <a:picLocks noChangeAspect="1"/>
          </p:cNvPicPr>
          <p:nvPr/>
        </p:nvPicPr>
        <p:blipFill>
          <a:blip r:embed="rId2"/>
          <a:stretch>
            <a:fillRect/>
          </a:stretch>
        </p:blipFill>
        <p:spPr>
          <a:xfrm>
            <a:off x="622804" y="2636912"/>
            <a:ext cx="2273300" cy="2971800"/>
          </a:xfrm>
          <a:prstGeom prst="rect">
            <a:avLst/>
          </a:prstGeom>
        </p:spPr>
      </p:pic>
      <p:sp>
        <p:nvSpPr>
          <p:cNvPr id="5" name="ZoneTexte 4"/>
          <p:cNvSpPr txBox="1"/>
          <p:nvPr/>
        </p:nvSpPr>
        <p:spPr>
          <a:xfrm>
            <a:off x="3131840" y="2636912"/>
            <a:ext cx="5688632" cy="3416320"/>
          </a:xfrm>
          <a:prstGeom prst="rect">
            <a:avLst/>
          </a:prstGeom>
          <a:noFill/>
        </p:spPr>
        <p:txBody>
          <a:bodyPr wrap="square" rtlCol="0">
            <a:spAutoFit/>
          </a:bodyPr>
          <a:lstStyle/>
          <a:p>
            <a:r>
              <a:rPr lang="fr-BE" b="1" i="1" dirty="0" smtClean="0"/>
              <a:t>Lire l’exemple de r.doc et synthèse.</a:t>
            </a:r>
          </a:p>
          <a:p>
            <a:pPr marL="342900" indent="-342900">
              <a:buFont typeface="+mj-lt"/>
              <a:buAutoNum type="arabicParenR"/>
            </a:pPr>
            <a:r>
              <a:rPr lang="fr-BE" dirty="0" smtClean="0"/>
              <a:t>Être attentif aux citations – comment sont-elles réalisées dans le texte.</a:t>
            </a:r>
          </a:p>
          <a:p>
            <a:pPr marL="342900" indent="-342900">
              <a:buFont typeface="+mj-lt"/>
              <a:buAutoNum type="arabicParenR"/>
            </a:pPr>
            <a:r>
              <a:rPr lang="fr-BE" dirty="0" smtClean="0"/>
              <a:t>Consulter la bibliographie, comment est-elle organisée?</a:t>
            </a:r>
          </a:p>
          <a:p>
            <a:pPr marL="342900" indent="-342900">
              <a:buFont typeface="+mj-lt"/>
              <a:buAutoNum type="arabicParenR"/>
            </a:pPr>
            <a:r>
              <a:rPr lang="fr-BE" dirty="0"/>
              <a:t>Comment l’introduction est-elle organisée? Structurée?</a:t>
            </a:r>
          </a:p>
          <a:p>
            <a:pPr marL="342900" indent="-342900">
              <a:buFont typeface="+mj-lt"/>
              <a:buAutoNum type="arabicParenR"/>
            </a:pPr>
            <a:r>
              <a:rPr lang="fr-BE" dirty="0" smtClean="0"/>
              <a:t>Comment la conclusion est-elle organisée?</a:t>
            </a:r>
          </a:p>
          <a:p>
            <a:pPr marL="342900" indent="-342900">
              <a:buFont typeface="+mj-lt"/>
              <a:buAutoNum type="arabicParenR"/>
            </a:pPr>
            <a:r>
              <a:rPr lang="fr-BE" dirty="0" smtClean="0"/>
              <a:t>Comment le corps du travail est-il structuré?</a:t>
            </a:r>
          </a:p>
          <a:p>
            <a:pPr marL="342900" indent="-342900">
              <a:buFont typeface="+mj-lt"/>
              <a:buAutoNum type="arabicParenR"/>
            </a:pPr>
            <a:r>
              <a:rPr lang="fr-BE" dirty="0" smtClean="0"/>
              <a:t>Comment les paragraphes sont-ils articulés?</a:t>
            </a:r>
          </a:p>
          <a:p>
            <a:pPr marL="342900" indent="-342900">
              <a:buFont typeface="+mj-lt"/>
              <a:buAutoNum type="arabicParenR"/>
            </a:pPr>
            <a:r>
              <a:rPr lang="fr-BE" dirty="0" smtClean="0"/>
              <a:t>Comment les auteurs s’y prennent-ils pour guider le lecteur?</a:t>
            </a:r>
          </a:p>
          <a:p>
            <a:pPr marL="285750" indent="-285750">
              <a:buFontTx/>
              <a:buChar char="-"/>
            </a:pPr>
            <a:endParaRPr lang="fr-BE" dirty="0"/>
          </a:p>
        </p:txBody>
      </p:sp>
    </p:spTree>
    <p:extLst>
      <p:ext uri="{BB962C8B-B14F-4D97-AF65-F5344CB8AC3E}">
        <p14:creationId xmlns:p14="http://schemas.microsoft.com/office/powerpoint/2010/main" val="1359393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Mise en commun</a:t>
            </a:r>
            <a:endParaRPr lang="fr-BE" dirty="0"/>
          </a:p>
        </p:txBody>
      </p:sp>
      <p:sp>
        <p:nvSpPr>
          <p:cNvPr id="3" name="Espace réservé du contenu 2"/>
          <p:cNvSpPr>
            <a:spLocks noGrp="1"/>
          </p:cNvSpPr>
          <p:nvPr>
            <p:ph idx="1"/>
          </p:nvPr>
        </p:nvSpPr>
        <p:spPr/>
        <p:txBody>
          <a:bodyPr/>
          <a:lstStyle/>
          <a:p>
            <a:pPr marL="342900" indent="-342900">
              <a:buFont typeface="+mj-lt"/>
              <a:buAutoNum type="arabicParenR"/>
            </a:pPr>
            <a:r>
              <a:rPr lang="fr-BE" dirty="0"/>
              <a:t>Être attentif aux citations – comment sont-elles réalisées dans le texte.</a:t>
            </a:r>
          </a:p>
          <a:p>
            <a:pPr marL="342900" indent="-342900">
              <a:buFont typeface="+mj-lt"/>
              <a:buAutoNum type="arabicParenR"/>
            </a:pPr>
            <a:r>
              <a:rPr lang="fr-BE" dirty="0"/>
              <a:t>Consulter la bibliographie, comment est-elle organisée?</a:t>
            </a:r>
          </a:p>
          <a:p>
            <a:pPr marL="342900" indent="-342900">
              <a:buFont typeface="+mj-lt"/>
              <a:buAutoNum type="arabicParenR"/>
            </a:pPr>
            <a:r>
              <a:rPr lang="fr-BE" dirty="0"/>
              <a:t>Comment l’introduction est-elle organisée? Structurée?</a:t>
            </a:r>
          </a:p>
          <a:p>
            <a:pPr marL="342900" indent="-342900">
              <a:buFont typeface="+mj-lt"/>
              <a:buAutoNum type="arabicParenR"/>
            </a:pPr>
            <a:r>
              <a:rPr lang="fr-BE" dirty="0"/>
              <a:t>Comment la conclusion est-elle organisée?</a:t>
            </a:r>
          </a:p>
          <a:p>
            <a:pPr marL="342900" indent="-342900">
              <a:buFont typeface="+mj-lt"/>
              <a:buAutoNum type="arabicParenR"/>
            </a:pPr>
            <a:r>
              <a:rPr lang="fr-BE" dirty="0"/>
              <a:t>Comment le corps du travail est-il structuré?</a:t>
            </a:r>
          </a:p>
          <a:p>
            <a:pPr marL="342900" indent="-342900">
              <a:buFont typeface="+mj-lt"/>
              <a:buAutoNum type="arabicParenR"/>
            </a:pPr>
            <a:r>
              <a:rPr lang="fr-BE" dirty="0"/>
              <a:t>Comment les paragraphes sont-ils articulés?</a:t>
            </a:r>
          </a:p>
          <a:p>
            <a:pPr marL="342900" indent="-342900">
              <a:buFont typeface="+mj-lt"/>
              <a:buAutoNum type="arabicParenR"/>
            </a:pPr>
            <a:r>
              <a:rPr lang="fr-BE" dirty="0"/>
              <a:t>Comment les auteurs s’y prennent-ils pour guider le lecteur?</a:t>
            </a:r>
          </a:p>
          <a:p>
            <a:endParaRPr lang="fr-BE" dirty="0"/>
          </a:p>
        </p:txBody>
      </p:sp>
    </p:spTree>
    <p:extLst>
      <p:ext uri="{BB962C8B-B14F-4D97-AF65-F5344CB8AC3E}">
        <p14:creationId xmlns:p14="http://schemas.microsoft.com/office/powerpoint/2010/main" val="3892300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Démarche</a:t>
            </a:r>
            <a:endParaRPr lang="fr-BE" dirty="0"/>
          </a:p>
        </p:txBody>
      </p:sp>
      <p:sp>
        <p:nvSpPr>
          <p:cNvPr id="3" name="Espace réservé du contenu 2"/>
          <p:cNvSpPr>
            <a:spLocks noGrp="1"/>
          </p:cNvSpPr>
          <p:nvPr>
            <p:ph idx="1"/>
          </p:nvPr>
        </p:nvSpPr>
        <p:spPr/>
        <p:txBody>
          <a:bodyPr/>
          <a:lstStyle/>
          <a:p>
            <a:endParaRPr lang="fr-BE"/>
          </a:p>
        </p:txBody>
      </p:sp>
    </p:spTree>
    <p:extLst>
      <p:ext uri="{BB962C8B-B14F-4D97-AF65-F5344CB8AC3E}">
        <p14:creationId xmlns:p14="http://schemas.microsoft.com/office/powerpoint/2010/main" val="243903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4" cy="1200329"/>
          </a:xfrm>
          <a:prstGeom prst="rect">
            <a:avLst/>
          </a:prstGeom>
        </p:spPr>
        <p:txBody>
          <a:bodyPr wrap="square">
            <a:spAutoFit/>
          </a:bodyPr>
          <a:lstStyle/>
          <a:p>
            <a:pPr algn="just"/>
            <a:r>
              <a:rPr lang="fr-FR" sz="2400" b="1" u="sng" dirty="0">
                <a:solidFill>
                  <a:schemeClr val="accent3">
                    <a:lumMod val="75000"/>
                  </a:schemeClr>
                </a:solidFill>
                <a:latin typeface="+mj-lt"/>
              </a:rPr>
              <a:t>Origine du sujet</a:t>
            </a:r>
            <a:endParaRPr lang="fr-BE" sz="2400" b="1" u="sng" dirty="0">
              <a:solidFill>
                <a:schemeClr val="accent3">
                  <a:lumMod val="75000"/>
                </a:schemeClr>
              </a:solidFill>
              <a:latin typeface="+mj-lt"/>
            </a:endParaRPr>
          </a:p>
          <a:p>
            <a:pPr algn="just"/>
            <a:r>
              <a:rPr lang="fr-FR" sz="2400" dirty="0">
                <a:latin typeface="+mj-lt"/>
              </a:rPr>
              <a:t>J’entends parler de </a:t>
            </a:r>
            <a:r>
              <a:rPr lang="fr-FR" sz="2400" b="1" dirty="0">
                <a:latin typeface="+mj-lt"/>
              </a:rPr>
              <a:t>littératie</a:t>
            </a:r>
            <a:r>
              <a:rPr lang="fr-FR" sz="2400" dirty="0">
                <a:latin typeface="+mj-lt"/>
              </a:rPr>
              <a:t> et de </a:t>
            </a:r>
            <a:r>
              <a:rPr lang="fr-FR" sz="2400" b="1" dirty="0">
                <a:latin typeface="+mj-lt"/>
              </a:rPr>
              <a:t>PIRLS</a:t>
            </a:r>
            <a:r>
              <a:rPr lang="fr-FR" sz="2400" dirty="0">
                <a:latin typeface="+mj-lt"/>
              </a:rPr>
              <a:t>, j’ai des idées mais je voudrais en connaitre davantage. </a:t>
            </a:r>
            <a:endParaRPr lang="fr-BE" sz="2400" dirty="0">
              <a:latin typeface="+mj-lt"/>
            </a:endParaRPr>
          </a:p>
        </p:txBody>
      </p:sp>
      <p:sp>
        <p:nvSpPr>
          <p:cNvPr id="4" name="Rectangle 3"/>
          <p:cNvSpPr/>
          <p:nvPr/>
        </p:nvSpPr>
        <p:spPr>
          <a:xfrm>
            <a:off x="298664" y="1569229"/>
            <a:ext cx="8496944" cy="5262979"/>
          </a:xfrm>
          <a:prstGeom prst="rect">
            <a:avLst/>
          </a:prstGeom>
        </p:spPr>
        <p:txBody>
          <a:bodyPr wrap="square">
            <a:spAutoFit/>
          </a:bodyPr>
          <a:lstStyle/>
          <a:p>
            <a:pPr algn="just"/>
            <a:r>
              <a:rPr lang="fr-BE" sz="2400" b="1" u="sng" dirty="0">
                <a:solidFill>
                  <a:schemeClr val="accent3">
                    <a:lumMod val="75000"/>
                  </a:schemeClr>
                </a:solidFill>
                <a:latin typeface="+mj-lt"/>
              </a:rPr>
              <a:t>Etapes</a:t>
            </a:r>
          </a:p>
          <a:p>
            <a:pPr marL="457200" lvl="0" indent="-457200" algn="just">
              <a:buAutoNum type="arabicPeriod"/>
            </a:pPr>
            <a:r>
              <a:rPr lang="fr-FR" sz="2400" dirty="0">
                <a:solidFill>
                  <a:prstClr val="black"/>
                </a:solidFill>
                <a:latin typeface="+mj-lt"/>
              </a:rPr>
              <a:t>Je recherche alors la définition de ce terme sur le net dans Safari/</a:t>
            </a:r>
            <a:r>
              <a:rPr lang="fr-FR" sz="2400" dirty="0" err="1">
                <a:solidFill>
                  <a:prstClr val="black"/>
                </a:solidFill>
                <a:latin typeface="+mj-lt"/>
              </a:rPr>
              <a:t>google</a:t>
            </a:r>
            <a:r>
              <a:rPr lang="fr-FR" sz="2400" dirty="0">
                <a:solidFill>
                  <a:prstClr val="black"/>
                </a:solidFill>
                <a:latin typeface="+mj-lt"/>
              </a:rPr>
              <a:t>. Je tape d’abord le terme seul.</a:t>
            </a:r>
          </a:p>
          <a:p>
            <a:pPr marL="457200" lvl="0" indent="-457200" algn="just">
              <a:buAutoNum type="arabicPeriod"/>
            </a:pPr>
            <a:endParaRPr lang="fr-BE" sz="2400" dirty="0">
              <a:solidFill>
                <a:prstClr val="black"/>
              </a:solidFill>
              <a:latin typeface="+mj-lt"/>
            </a:endParaRPr>
          </a:p>
          <a:p>
            <a:pPr marL="635000" algn="just"/>
            <a:r>
              <a:rPr lang="fr-FR" sz="2400" dirty="0">
                <a:solidFill>
                  <a:srgbClr val="FF0000"/>
                </a:solidFill>
                <a:latin typeface="+mj-lt"/>
              </a:rPr>
              <a:t>A partir de ce moment, vous devez déjà être critiques et prudents concernant les adresses URL et nom des différents sites proposés.</a:t>
            </a:r>
          </a:p>
          <a:p>
            <a:pPr marL="4394200" indent="-4394200" algn="just"/>
            <a:r>
              <a:rPr lang="fr-FR" sz="2400" dirty="0">
                <a:latin typeface="+mj-lt"/>
              </a:rPr>
              <a:t>	Exemples :</a:t>
            </a:r>
            <a:r>
              <a:rPr lang="fr-BE" sz="2400" dirty="0">
                <a:latin typeface="+mj-lt"/>
              </a:rPr>
              <a:t> </a:t>
            </a:r>
            <a:r>
              <a:rPr lang="fr-FR" sz="2400" dirty="0" err="1">
                <a:latin typeface="+mj-lt"/>
              </a:rPr>
              <a:t>Wikipedia</a:t>
            </a:r>
            <a:r>
              <a:rPr lang="fr-BE" sz="2400" dirty="0">
                <a:latin typeface="+mj-lt"/>
              </a:rPr>
              <a:t>; </a:t>
            </a:r>
            <a:r>
              <a:rPr lang="fr-FR" sz="2400" dirty="0">
                <a:latin typeface="+mj-lt"/>
              </a:rPr>
              <a:t>.</a:t>
            </a:r>
            <a:r>
              <a:rPr lang="fr-FR" sz="2400" dirty="0" err="1">
                <a:latin typeface="+mj-lt"/>
              </a:rPr>
              <a:t>ch</a:t>
            </a:r>
            <a:r>
              <a:rPr lang="fr-FR" sz="2400" dirty="0">
                <a:latin typeface="+mj-lt"/>
              </a:rPr>
              <a:t> ; .</a:t>
            </a:r>
            <a:r>
              <a:rPr lang="fr-FR" sz="2400" dirty="0" err="1">
                <a:latin typeface="+mj-lt"/>
              </a:rPr>
              <a:t>org</a:t>
            </a:r>
            <a:r>
              <a:rPr lang="fr-FR" sz="2400" dirty="0">
                <a:latin typeface="+mj-lt"/>
              </a:rPr>
              <a:t> ; l’</a:t>
            </a:r>
            <a:r>
              <a:rPr lang="fr-FR" sz="2400" dirty="0" err="1">
                <a:latin typeface="+mj-lt"/>
              </a:rPr>
              <a:t>internaute.fr</a:t>
            </a:r>
            <a:endParaRPr lang="fr-FR" sz="2400" dirty="0">
              <a:latin typeface="+mj-lt"/>
            </a:endParaRPr>
          </a:p>
          <a:p>
            <a:pPr marL="4394200" indent="-4394200" algn="just"/>
            <a:endParaRPr lang="fr-BE" sz="2400" dirty="0">
              <a:latin typeface="+mj-lt"/>
            </a:endParaRPr>
          </a:p>
          <a:p>
            <a:pPr lvl="0" algn="just"/>
            <a:r>
              <a:rPr lang="fr-FR" sz="2400" dirty="0">
                <a:latin typeface="+mj-lt"/>
              </a:rPr>
              <a:t>2. Ensuite je tape « littératie en maternelle » … </a:t>
            </a:r>
            <a:r>
              <a:rPr lang="fr-FR" sz="2400" dirty="0">
                <a:solidFill>
                  <a:srgbClr val="FF0000"/>
                </a:solidFill>
                <a:latin typeface="+mj-lt"/>
              </a:rPr>
              <a:t>(Opérateur </a:t>
            </a:r>
            <a:r>
              <a:rPr lang="fr-FR" sz="2400" dirty="0" err="1">
                <a:solidFill>
                  <a:srgbClr val="FF0000"/>
                </a:solidFill>
                <a:latin typeface="+mj-lt"/>
              </a:rPr>
              <a:t>boléens</a:t>
            </a:r>
            <a:r>
              <a:rPr lang="fr-FR" sz="2400" dirty="0">
                <a:solidFill>
                  <a:srgbClr val="FF0000"/>
                </a:solidFill>
                <a:latin typeface="+mj-lt"/>
              </a:rPr>
              <a:t>).</a:t>
            </a:r>
          </a:p>
          <a:p>
            <a:pPr lvl="0" algn="just"/>
            <a:endParaRPr lang="fr-BE" sz="2400" dirty="0">
              <a:latin typeface="+mj-lt"/>
            </a:endParaRPr>
          </a:p>
          <a:p>
            <a:pPr lvl="0" algn="just"/>
            <a:endParaRPr lang="fr-BE" sz="2400" dirty="0">
              <a:latin typeface="+mj-lt"/>
            </a:endParaRPr>
          </a:p>
          <a:p>
            <a:pPr lvl="0" algn="just"/>
            <a:endParaRPr lang="fr-BE" sz="2400" dirty="0">
              <a:latin typeface="+mj-lt"/>
            </a:endParaRPr>
          </a:p>
        </p:txBody>
      </p:sp>
      <p:sp>
        <p:nvSpPr>
          <p:cNvPr id="6" name="ZoneTexte 5"/>
          <p:cNvSpPr txBox="1"/>
          <p:nvPr/>
        </p:nvSpPr>
        <p:spPr>
          <a:xfrm>
            <a:off x="611560" y="4365104"/>
            <a:ext cx="3600400" cy="461665"/>
          </a:xfrm>
          <a:prstGeom prst="rect">
            <a:avLst/>
          </a:prstGeom>
          <a:solidFill>
            <a:schemeClr val="bg1"/>
          </a:solidFill>
          <a:ln>
            <a:solidFill>
              <a:srgbClr val="FF0000"/>
            </a:solidFill>
          </a:ln>
        </p:spPr>
        <p:txBody>
          <a:bodyPr wrap="square" rtlCol="0">
            <a:spAutoFit/>
          </a:bodyPr>
          <a:lstStyle/>
          <a:p>
            <a:r>
              <a:rPr lang="fr-BE" sz="2400" dirty="0"/>
              <a:t>Syllabus pages </a:t>
            </a:r>
            <a:r>
              <a:rPr lang="fr-BE" sz="2400" dirty="0" smtClean="0"/>
              <a:t>7/ 8/9/10</a:t>
            </a:r>
            <a:endParaRPr lang="fr-BE" sz="2400" dirty="0"/>
          </a:p>
        </p:txBody>
      </p:sp>
      <p:sp>
        <p:nvSpPr>
          <p:cNvPr id="7" name="ZoneTexte 6"/>
          <p:cNvSpPr txBox="1"/>
          <p:nvPr/>
        </p:nvSpPr>
        <p:spPr>
          <a:xfrm>
            <a:off x="6300192" y="5661248"/>
            <a:ext cx="2340260" cy="461665"/>
          </a:xfrm>
          <a:prstGeom prst="rect">
            <a:avLst/>
          </a:prstGeom>
          <a:solidFill>
            <a:schemeClr val="bg1"/>
          </a:solidFill>
          <a:ln>
            <a:solidFill>
              <a:srgbClr val="FF0000"/>
            </a:solidFill>
          </a:ln>
        </p:spPr>
        <p:txBody>
          <a:bodyPr wrap="square" rtlCol="0">
            <a:spAutoFit/>
          </a:bodyPr>
          <a:lstStyle/>
          <a:p>
            <a:r>
              <a:rPr lang="fr-BE" sz="2400" dirty="0"/>
              <a:t>Syllabus page 12</a:t>
            </a:r>
          </a:p>
        </p:txBody>
      </p:sp>
    </p:spTree>
    <p:extLst>
      <p:ext uri="{BB962C8B-B14F-4D97-AF65-F5344CB8AC3E}">
        <p14:creationId xmlns:p14="http://schemas.microsoft.com/office/powerpoint/2010/main" val="42369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56" y="98629"/>
            <a:ext cx="8792639" cy="6001643"/>
          </a:xfrm>
          <a:prstGeom prst="rect">
            <a:avLst/>
          </a:prstGeom>
        </p:spPr>
        <p:txBody>
          <a:bodyPr wrap="square">
            <a:spAutoFit/>
          </a:bodyPr>
          <a:lstStyle/>
          <a:p>
            <a:pPr lvl="0" algn="just"/>
            <a:r>
              <a:rPr lang="fr-FR" sz="2400" dirty="0">
                <a:latin typeface="+mj-lt"/>
              </a:rPr>
              <a:t>3. Je garde les liens des adresses qui sont pertinentes et riches de contenu (articles scientifiques, recherches, sites universitaires</a:t>
            </a:r>
            <a:r>
              <a:rPr lang="fr-FR" sz="2400" dirty="0" smtClean="0">
                <a:latin typeface="+mj-lt"/>
              </a:rPr>
              <a:t>…)</a:t>
            </a:r>
          </a:p>
          <a:p>
            <a:pPr lvl="0" algn="just"/>
            <a:r>
              <a:rPr lang="fr-FR" sz="2400" dirty="0" smtClean="0">
                <a:latin typeface="+mj-lt"/>
                <a:sym typeface="Wingdings" panose="05000000000000000000" pitchFamily="2" charset="2"/>
              </a:rPr>
              <a:t></a:t>
            </a:r>
            <a:r>
              <a:rPr lang="fr-FR" sz="2400" dirty="0" smtClean="0">
                <a:latin typeface="+mj-lt"/>
                <a:sym typeface="Wingdings 2" panose="05020102010507070707" pitchFamily="18" charset="2"/>
              </a:rPr>
              <a:t> </a:t>
            </a:r>
            <a:r>
              <a:rPr lang="fr-FR" sz="2400" dirty="0" smtClean="0">
                <a:latin typeface="+mj-lt"/>
                <a:sym typeface="Wingdings" panose="05000000000000000000" pitchFamily="2" charset="2"/>
              </a:rPr>
              <a:t>Dossier </a:t>
            </a:r>
            <a:r>
              <a:rPr lang="fr-FR" sz="2400" dirty="0">
                <a:latin typeface="+mj-lt"/>
                <a:sym typeface="Wingdings" panose="05000000000000000000" pitchFamily="2" charset="2"/>
              </a:rPr>
              <a:t>à créer.</a:t>
            </a:r>
            <a:endParaRPr lang="fr-FR" sz="2400" dirty="0">
              <a:latin typeface="+mj-lt"/>
            </a:endParaRPr>
          </a:p>
          <a:p>
            <a:pPr lvl="0" algn="just"/>
            <a:endParaRPr lang="fr-FR" sz="2400" dirty="0">
              <a:latin typeface="+mj-lt"/>
            </a:endParaRPr>
          </a:p>
          <a:p>
            <a:pPr lvl="0" algn="just"/>
            <a:r>
              <a:rPr lang="fr-FR" sz="2400" dirty="0">
                <a:latin typeface="+mj-lt"/>
              </a:rPr>
              <a:t>4. Je me rends en bibliothèque, au rayon adéquat 371.1 et demande aussi à la bibliothécaire des informations, conseils sur le sujet.</a:t>
            </a:r>
          </a:p>
          <a:p>
            <a:pPr lvl="0" algn="just"/>
            <a:endParaRPr lang="fr-FR" sz="2400" dirty="0" smtClean="0">
              <a:latin typeface="+mj-lt"/>
            </a:endParaRPr>
          </a:p>
          <a:p>
            <a:pPr lvl="0" algn="just"/>
            <a:endParaRPr lang="fr-FR" sz="2400" dirty="0">
              <a:latin typeface="+mj-lt"/>
            </a:endParaRPr>
          </a:p>
          <a:p>
            <a:pPr lvl="0" algn="just"/>
            <a:r>
              <a:rPr lang="fr-FR" sz="2400" dirty="0">
                <a:latin typeface="+mj-lt"/>
              </a:rPr>
              <a:t>5. Vu le terme qui me semble flou à l’esprit, je décide de croiser les lectures pour construire une définition.</a:t>
            </a:r>
          </a:p>
          <a:p>
            <a:pPr lvl="0" algn="just"/>
            <a:endParaRPr lang="fr-FR" sz="2400" dirty="0">
              <a:latin typeface="+mj-lt"/>
            </a:endParaRPr>
          </a:p>
          <a:p>
            <a:pPr lvl="0" algn="just"/>
            <a:r>
              <a:rPr lang="fr-FR" sz="2400" dirty="0">
                <a:solidFill>
                  <a:prstClr val="black"/>
                </a:solidFill>
                <a:latin typeface="+mj-lt"/>
              </a:rPr>
              <a:t>6. </a:t>
            </a:r>
            <a:r>
              <a:rPr lang="fr-BE" sz="2400" dirty="0">
                <a:solidFill>
                  <a:prstClr val="black"/>
                </a:solidFill>
                <a:latin typeface="+mj-lt"/>
              </a:rPr>
              <a:t>Je poursuis ma réflexion car dans un article j’ai lu que la Belgique francophone avait participé à la recherche PIRLS. Je me demande ce que c’est et je continue mes recherches. </a:t>
            </a:r>
          </a:p>
          <a:p>
            <a:pPr lvl="0" algn="just"/>
            <a:endParaRPr lang="fr-FR" sz="2400" dirty="0">
              <a:latin typeface="+mj-lt"/>
            </a:endParaRPr>
          </a:p>
          <a:p>
            <a:pPr lvl="0" algn="just"/>
            <a:endParaRPr lang="fr-FR" sz="2400" dirty="0">
              <a:latin typeface="+mj-lt"/>
            </a:endParaRPr>
          </a:p>
        </p:txBody>
      </p:sp>
      <p:sp>
        <p:nvSpPr>
          <p:cNvPr id="3" name="ZoneTexte 2"/>
          <p:cNvSpPr txBox="1"/>
          <p:nvPr/>
        </p:nvSpPr>
        <p:spPr>
          <a:xfrm>
            <a:off x="5004048" y="2347439"/>
            <a:ext cx="3168352" cy="461665"/>
          </a:xfrm>
          <a:prstGeom prst="rect">
            <a:avLst/>
          </a:prstGeom>
          <a:solidFill>
            <a:schemeClr val="bg1"/>
          </a:solidFill>
          <a:ln>
            <a:solidFill>
              <a:srgbClr val="FF0000"/>
            </a:solidFill>
          </a:ln>
        </p:spPr>
        <p:txBody>
          <a:bodyPr wrap="square" rtlCol="0">
            <a:spAutoFit/>
          </a:bodyPr>
          <a:lstStyle>
            <a:defPPr>
              <a:defRPr lang="fr-FR"/>
            </a:defPPr>
            <a:lvl1pPr>
              <a:defRPr sz="2400"/>
            </a:lvl1pPr>
          </a:lstStyle>
          <a:p>
            <a:r>
              <a:rPr lang="fr-BE" dirty="0"/>
              <a:t>Syllabus pages 7 et 14</a:t>
            </a:r>
          </a:p>
        </p:txBody>
      </p:sp>
      <p:sp>
        <p:nvSpPr>
          <p:cNvPr id="4" name="ZoneTexte 3">
            <a:extLst>
              <a:ext uri="{FF2B5EF4-FFF2-40B4-BE49-F238E27FC236}">
                <a16:creationId xmlns:a16="http://schemas.microsoft.com/office/drawing/2014/main" id="{279A4E00-439C-465A-8B9A-3B1F61AD91E1}"/>
              </a:ext>
            </a:extLst>
          </p:cNvPr>
          <p:cNvSpPr txBox="1"/>
          <p:nvPr/>
        </p:nvSpPr>
        <p:spPr>
          <a:xfrm>
            <a:off x="2411760" y="5633490"/>
            <a:ext cx="6480720" cy="461665"/>
          </a:xfrm>
          <a:prstGeom prst="rect">
            <a:avLst/>
          </a:prstGeom>
          <a:noFill/>
          <a:ln w="15875">
            <a:solidFill>
              <a:srgbClr val="FF0000"/>
            </a:solidFill>
          </a:ln>
        </p:spPr>
        <p:txBody>
          <a:bodyPr wrap="square" rtlCol="0">
            <a:spAutoFit/>
          </a:bodyPr>
          <a:lstStyle/>
          <a:p>
            <a:pPr algn="ctr"/>
            <a:r>
              <a:rPr lang="fr-BE" sz="2400" dirty="0">
                <a:solidFill>
                  <a:srgbClr val="FF0000"/>
                </a:solidFill>
              </a:rPr>
              <a:t>Je complète la bibliographie au fur et à mesure!</a:t>
            </a:r>
          </a:p>
        </p:txBody>
      </p:sp>
    </p:spTree>
    <p:extLst>
      <p:ext uri="{BB962C8B-B14F-4D97-AF65-F5344CB8AC3E}">
        <p14:creationId xmlns:p14="http://schemas.microsoft.com/office/powerpoint/2010/main" val="6316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328"/>
            <a:ext cx="8568952" cy="6370975"/>
          </a:xfrm>
          <a:prstGeom prst="rect">
            <a:avLst/>
          </a:prstGeom>
        </p:spPr>
        <p:txBody>
          <a:bodyPr wrap="square">
            <a:spAutoFit/>
          </a:bodyPr>
          <a:lstStyle/>
          <a:p>
            <a:pPr lvl="0" algn="just"/>
            <a:endParaRPr lang="fr-BE" sz="2400" dirty="0">
              <a:solidFill>
                <a:prstClr val="black"/>
              </a:solidFill>
              <a:latin typeface="+mj-lt"/>
            </a:endParaRPr>
          </a:p>
          <a:p>
            <a:pPr lvl="0" algn="just"/>
            <a:r>
              <a:rPr lang="fr-BE" sz="2400" dirty="0">
                <a:solidFill>
                  <a:prstClr val="black"/>
                </a:solidFill>
                <a:latin typeface="+mj-lt"/>
              </a:rPr>
              <a:t>7. Je note des mots-clés en fonction de ce que je lis… mon plan se construit. </a:t>
            </a:r>
          </a:p>
          <a:p>
            <a:pPr lvl="0" algn="just"/>
            <a:endParaRPr lang="fr-BE" sz="2400" dirty="0">
              <a:solidFill>
                <a:prstClr val="black"/>
              </a:solidFill>
              <a:latin typeface="+mj-lt"/>
            </a:endParaRPr>
          </a:p>
          <a:p>
            <a:pPr lvl="0" algn="just"/>
            <a:r>
              <a:rPr lang="fr-BE" sz="2400" dirty="0">
                <a:solidFill>
                  <a:prstClr val="black"/>
                </a:solidFill>
                <a:latin typeface="+mj-lt"/>
              </a:rPr>
              <a:t>8. Je sais qu’il faut une introduction, une conclusion, qu’il faut donner une définition du sujet. </a:t>
            </a:r>
          </a:p>
          <a:p>
            <a:pPr lvl="0" algn="just"/>
            <a:endParaRPr lang="fr-BE" sz="2400" dirty="0">
              <a:solidFill>
                <a:prstClr val="black"/>
              </a:solidFill>
              <a:latin typeface="+mj-lt"/>
            </a:endParaRPr>
          </a:p>
          <a:p>
            <a:pPr lvl="0" algn="just"/>
            <a:r>
              <a:rPr lang="fr-BE" sz="2400" dirty="0">
                <a:solidFill>
                  <a:prstClr val="black"/>
                </a:solidFill>
                <a:latin typeface="+mj-lt"/>
              </a:rPr>
              <a:t>9. Je me dis que c’est bien de faire le lien avec les classes maternelles et le métier</a:t>
            </a:r>
            <a:r>
              <a:rPr lang="fr-BE" sz="2400" dirty="0" smtClean="0">
                <a:solidFill>
                  <a:prstClr val="black"/>
                </a:solidFill>
                <a:latin typeface="+mj-lt"/>
              </a:rPr>
              <a:t>. Je n’oublie pas de différencier la perspective internationale et le contexte FWB.</a:t>
            </a:r>
            <a:endParaRPr lang="fr-BE" sz="2400" dirty="0">
              <a:solidFill>
                <a:prstClr val="black"/>
              </a:solidFill>
              <a:latin typeface="+mj-lt"/>
            </a:endParaRPr>
          </a:p>
          <a:p>
            <a:pPr lvl="0" algn="just"/>
            <a:endParaRPr lang="fr-BE" sz="2400" dirty="0">
              <a:solidFill>
                <a:prstClr val="black"/>
              </a:solidFill>
              <a:latin typeface="+mj-lt"/>
            </a:endParaRPr>
          </a:p>
          <a:p>
            <a:pPr marL="457200" indent="-457200" algn="just">
              <a:buFont typeface="+mj-lt"/>
              <a:buAutoNum type="arabicPeriod" startAt="10"/>
            </a:pPr>
            <a:r>
              <a:rPr lang="fr-BE" sz="2400" dirty="0">
                <a:latin typeface="+mj-lt"/>
              </a:rPr>
              <a:t>A chaque lecture d’une nouvelle source j’essaye de faire le lien avec mes lectures antérieures, voir les similitudes, les différents éclairages.</a:t>
            </a:r>
          </a:p>
          <a:p>
            <a:pPr marL="457200" lvl="0" indent="-457200" algn="just">
              <a:buFont typeface="+mj-lt"/>
              <a:buAutoNum type="arabicPeriod" startAt="10"/>
            </a:pPr>
            <a:endParaRPr lang="fr-BE" sz="2400" dirty="0">
              <a:latin typeface="+mj-lt"/>
            </a:endParaRPr>
          </a:p>
          <a:p>
            <a:pPr marL="457200" lvl="0" indent="-457200" algn="just">
              <a:buFont typeface="+mj-lt"/>
              <a:buAutoNum type="arabicPeriod" startAt="10"/>
            </a:pPr>
            <a:r>
              <a:rPr lang="fr-BE" sz="2400" dirty="0">
                <a:latin typeface="+mj-lt"/>
              </a:rPr>
              <a:t>Je rédige, j’ajoute des éléments au fur et à mesure de mes lectures « ajouter dans les bonnes cases ». </a:t>
            </a:r>
          </a:p>
        </p:txBody>
      </p:sp>
    </p:spTree>
    <p:extLst>
      <p:ext uri="{BB962C8B-B14F-4D97-AF65-F5344CB8AC3E}">
        <p14:creationId xmlns:p14="http://schemas.microsoft.com/office/powerpoint/2010/main" val="25374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992888" cy="3416320"/>
          </a:xfrm>
          <a:prstGeom prst="rect">
            <a:avLst/>
          </a:prstGeom>
        </p:spPr>
        <p:txBody>
          <a:bodyPr wrap="square">
            <a:spAutoFit/>
          </a:bodyPr>
          <a:lstStyle/>
          <a:p>
            <a:pPr marL="457200" lvl="0" indent="-457200" algn="just">
              <a:buFont typeface="+mj-lt"/>
              <a:buAutoNum type="arabicPeriod" startAt="12"/>
            </a:pPr>
            <a:r>
              <a:rPr lang="fr-BE" sz="2400" dirty="0">
                <a:latin typeface="+mj-lt"/>
              </a:rPr>
              <a:t>Je cite les sources dans le texte directement, j’ajoute les guillemets, les pages. </a:t>
            </a:r>
          </a:p>
          <a:p>
            <a:pPr marL="457200" lvl="0" indent="-457200" algn="just">
              <a:buFont typeface="+mj-lt"/>
              <a:buAutoNum type="arabicPeriod" startAt="12"/>
            </a:pPr>
            <a:endParaRPr lang="fr-BE" sz="2400" dirty="0">
              <a:solidFill>
                <a:prstClr val="black"/>
              </a:solidFill>
              <a:latin typeface="+mj-lt"/>
            </a:endParaRPr>
          </a:p>
          <a:p>
            <a:pPr marL="457200" lvl="0" indent="-457200" algn="just">
              <a:buFont typeface="+mj-lt"/>
              <a:buAutoNum type="arabicPeriod" startAt="12"/>
            </a:pPr>
            <a:r>
              <a:rPr lang="fr-BE" sz="2400" dirty="0">
                <a:solidFill>
                  <a:prstClr val="black"/>
                </a:solidFill>
                <a:latin typeface="+mj-lt"/>
              </a:rPr>
              <a:t>Je laisse du temps, quelques jours passent.</a:t>
            </a:r>
          </a:p>
          <a:p>
            <a:pPr marL="457200" lvl="0" indent="-457200" algn="just">
              <a:buFont typeface="+mj-lt"/>
              <a:buAutoNum type="arabicPeriod" startAt="12"/>
            </a:pPr>
            <a:endParaRPr lang="fr-BE" sz="2400" dirty="0">
              <a:solidFill>
                <a:prstClr val="black"/>
              </a:solidFill>
              <a:latin typeface="+mj-lt"/>
            </a:endParaRPr>
          </a:p>
          <a:p>
            <a:pPr marL="457200" lvl="0" indent="-457200" algn="just">
              <a:buFont typeface="+mj-lt"/>
              <a:buAutoNum type="arabicPeriod" startAt="12"/>
            </a:pPr>
            <a:r>
              <a:rPr lang="fr-BE" sz="2400" dirty="0">
                <a:solidFill>
                  <a:prstClr val="black"/>
                </a:solidFill>
                <a:latin typeface="+mj-lt"/>
              </a:rPr>
              <a:t>Je relis pour l’orthographe, je mets en page et je vérifie l’adéquation entre la bibliographie et le texte. </a:t>
            </a:r>
          </a:p>
          <a:p>
            <a:pPr marL="457200" lvl="0" indent="-457200" algn="just">
              <a:buFont typeface="+mj-lt"/>
              <a:buAutoNum type="arabicPeriod" startAt="12"/>
            </a:pPr>
            <a:endParaRPr lang="fr-BE" sz="2400" dirty="0">
              <a:solidFill>
                <a:prstClr val="black"/>
              </a:solidFill>
              <a:latin typeface="+mj-lt"/>
            </a:endParaRPr>
          </a:p>
          <a:p>
            <a:pPr marL="457200" lvl="0" indent="-457200" algn="just">
              <a:buFont typeface="+mj-lt"/>
              <a:buAutoNum type="arabicPeriod" startAt="12"/>
            </a:pPr>
            <a:r>
              <a:rPr lang="fr-BE" sz="2400" dirty="0">
                <a:solidFill>
                  <a:prstClr val="black"/>
                </a:solidFill>
                <a:latin typeface="+mj-lt"/>
              </a:rPr>
              <a:t>Je corrige les normes APA dans la bibliographie. </a:t>
            </a:r>
            <a:endParaRPr lang="fr-BE" sz="2400" dirty="0">
              <a:latin typeface="+mj-lt"/>
            </a:endParaRPr>
          </a:p>
        </p:txBody>
      </p:sp>
    </p:spTree>
    <p:extLst>
      <p:ext uri="{BB962C8B-B14F-4D97-AF65-F5344CB8AC3E}">
        <p14:creationId xmlns:p14="http://schemas.microsoft.com/office/powerpoint/2010/main" val="3889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6103" y="2367579"/>
            <a:ext cx="7175351" cy="1793167"/>
          </a:xfrm>
        </p:spPr>
        <p:txBody>
          <a:bodyPr>
            <a:noAutofit/>
          </a:bodyPr>
          <a:lstStyle/>
          <a:p>
            <a:pPr algn="ctr"/>
            <a:r>
              <a:rPr lang="fr-BE" sz="4400" dirty="0"/>
              <a:t>Initiation à la recherche en éducation, épistémologie des disciplines et préparation au TFE</a:t>
            </a:r>
          </a:p>
        </p:txBody>
      </p:sp>
      <p:sp>
        <p:nvSpPr>
          <p:cNvPr id="3" name="Sous-titre 2"/>
          <p:cNvSpPr>
            <a:spLocks noGrp="1"/>
          </p:cNvSpPr>
          <p:nvPr>
            <p:ph type="subTitle" idx="1"/>
          </p:nvPr>
        </p:nvSpPr>
        <p:spPr>
          <a:xfrm>
            <a:off x="1763687" y="4653136"/>
            <a:ext cx="7118707" cy="1728192"/>
          </a:xfrm>
        </p:spPr>
        <p:txBody>
          <a:bodyPr>
            <a:noAutofit/>
          </a:bodyPr>
          <a:lstStyle/>
          <a:p>
            <a:pPr algn="r"/>
            <a:r>
              <a:rPr lang="fr-BE" sz="2800"/>
              <a:t>Identité </a:t>
            </a:r>
            <a:r>
              <a:rPr lang="fr-BE" sz="2800" smtClean="0"/>
              <a:t>- </a:t>
            </a:r>
            <a:r>
              <a:rPr lang="fr-BE" sz="2800" dirty="0"/>
              <a:t>UE </a:t>
            </a:r>
            <a:r>
              <a:rPr lang="fr-BE" sz="2800" dirty="0" smtClean="0"/>
              <a:t>210</a:t>
            </a:r>
          </a:p>
          <a:p>
            <a:pPr algn="r"/>
            <a:r>
              <a:rPr lang="fr-BE" sz="2800" dirty="0"/>
              <a:t>CLE LEARN </a:t>
            </a:r>
            <a:r>
              <a:rPr lang="fr-BE" sz="2800" dirty="0" smtClean="0">
                <a:sym typeface="Wingdings" panose="05000000000000000000" pitchFamily="2" charset="2"/>
              </a:rPr>
              <a:t></a:t>
            </a:r>
            <a:r>
              <a:rPr lang="fr-BE" sz="2800" dirty="0" smtClean="0"/>
              <a:t> </a:t>
            </a:r>
            <a:r>
              <a:rPr lang="fr-BE" sz="2800" dirty="0"/>
              <a:t>IREB2_2023_2024</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204864"/>
            <a:ext cx="1070035" cy="122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a:extLst>
              <a:ext uri="{FF2B5EF4-FFF2-40B4-BE49-F238E27FC236}">
                <a16:creationId xmlns:a16="http://schemas.microsoft.com/office/drawing/2014/main" id="{4E5DA26E-DE48-4DEF-AB45-726D49E608B9}"/>
              </a:ext>
            </a:extLst>
          </p:cNvPr>
          <p:cNvSpPr txBox="1"/>
          <p:nvPr/>
        </p:nvSpPr>
        <p:spPr>
          <a:xfrm>
            <a:off x="6228184" y="365061"/>
            <a:ext cx="2457326" cy="584775"/>
          </a:xfrm>
          <a:prstGeom prst="rect">
            <a:avLst/>
          </a:prstGeom>
          <a:noFill/>
        </p:spPr>
        <p:txBody>
          <a:bodyPr wrap="square" rtlCol="0">
            <a:spAutoFit/>
          </a:bodyPr>
          <a:lstStyle/>
          <a:p>
            <a:pPr algn="r"/>
            <a:r>
              <a:rPr lang="fr-BE" sz="3200" b="1" dirty="0" smtClean="0">
                <a:latin typeface="+mj-lt"/>
              </a:rPr>
              <a:t>2023 - 2024</a:t>
            </a:r>
            <a:endParaRPr lang="fr-BE" sz="3200" b="1" dirty="0">
              <a:latin typeface="+mj-lt"/>
            </a:endParaRPr>
          </a:p>
        </p:txBody>
      </p:sp>
    </p:spTree>
    <p:extLst>
      <p:ext uri="{BB962C8B-B14F-4D97-AF65-F5344CB8AC3E}">
        <p14:creationId xmlns:p14="http://schemas.microsoft.com/office/powerpoint/2010/main" val="24036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i="1" dirty="0"/>
              <a:t>Emergences de sujets et constitution des groupes</a:t>
            </a:r>
          </a:p>
        </p:txBody>
      </p:sp>
      <p:sp>
        <p:nvSpPr>
          <p:cNvPr id="4" name="Espace réservé du contenu 3"/>
          <p:cNvSpPr txBox="1">
            <a:spLocks noGrp="1"/>
          </p:cNvSpPr>
          <p:nvPr>
            <p:ph idx="1"/>
          </p:nvPr>
        </p:nvSpPr>
        <p:spPr>
          <a:xfrm>
            <a:off x="728091" y="1867890"/>
            <a:ext cx="7543801" cy="1421928"/>
          </a:xfrm>
          <a:prstGeom prst="rect">
            <a:avLst/>
          </a:prstGeom>
          <a:noFill/>
        </p:spPr>
        <p:txBody>
          <a:bodyPr wrap="square" rtlCol="0">
            <a:spAutoFit/>
          </a:bodyPr>
          <a:lstStyle/>
          <a:p>
            <a:r>
              <a:rPr lang="fr-BE" sz="2400" dirty="0">
                <a:latin typeface="+mj-lt"/>
              </a:rPr>
              <a:t>En repartant de vos expériences en stage, de </a:t>
            </a:r>
            <a:r>
              <a:rPr lang="fr-BE" sz="2400" dirty="0">
                <a:solidFill>
                  <a:schemeClr val="bg2">
                    <a:lumMod val="50000"/>
                  </a:schemeClr>
                </a:solidFill>
                <a:latin typeface="+mj-lt"/>
              </a:rPr>
              <a:t>difficultés rencontrées </a:t>
            </a:r>
            <a:r>
              <a:rPr lang="fr-BE" sz="2400" dirty="0">
                <a:latin typeface="+mj-lt"/>
              </a:rPr>
              <a:t>ou de </a:t>
            </a:r>
            <a:r>
              <a:rPr lang="fr-BE" sz="2400" dirty="0">
                <a:solidFill>
                  <a:schemeClr val="bg2">
                    <a:lumMod val="50000"/>
                  </a:schemeClr>
                </a:solidFill>
                <a:latin typeface="+mj-lt"/>
              </a:rPr>
              <a:t>questions</a:t>
            </a:r>
            <a:r>
              <a:rPr lang="fr-BE" sz="2400" dirty="0">
                <a:latin typeface="+mj-lt"/>
              </a:rPr>
              <a:t> que vous vous posez, listez les thématiques sur lesquelles vous pourriez vous mettre en recherche.</a:t>
            </a:r>
          </a:p>
        </p:txBody>
      </p:sp>
      <p:sp>
        <p:nvSpPr>
          <p:cNvPr id="6" name="ZoneTexte 5"/>
          <p:cNvSpPr txBox="1"/>
          <p:nvPr/>
        </p:nvSpPr>
        <p:spPr>
          <a:xfrm>
            <a:off x="1950791" y="3487396"/>
            <a:ext cx="4752528" cy="523220"/>
          </a:xfrm>
          <a:prstGeom prst="rect">
            <a:avLst/>
          </a:prstGeom>
          <a:noFill/>
        </p:spPr>
        <p:txBody>
          <a:bodyPr wrap="square" rtlCol="0">
            <a:spAutoFit/>
          </a:bodyPr>
          <a:lstStyle/>
          <a:p>
            <a:pPr algn="ctr"/>
            <a:r>
              <a:rPr lang="fr-FR" sz="2800" b="1" dirty="0">
                <a:solidFill>
                  <a:schemeClr val="bg2">
                    <a:lumMod val="50000"/>
                  </a:schemeClr>
                </a:solidFill>
                <a:latin typeface="+mj-lt"/>
                <a:ea typeface="Al Nile" charset="-78"/>
                <a:cs typeface="Al Nile" charset="-78"/>
              </a:rPr>
              <a:t>Mise en commun</a:t>
            </a:r>
          </a:p>
        </p:txBody>
      </p:sp>
      <p:sp>
        <p:nvSpPr>
          <p:cNvPr id="7" name="ZoneTexte 6"/>
          <p:cNvSpPr txBox="1"/>
          <p:nvPr/>
        </p:nvSpPr>
        <p:spPr>
          <a:xfrm>
            <a:off x="2339752" y="5112809"/>
            <a:ext cx="6264696" cy="461665"/>
          </a:xfrm>
          <a:prstGeom prst="rect">
            <a:avLst/>
          </a:prstGeom>
          <a:noFill/>
        </p:spPr>
        <p:txBody>
          <a:bodyPr wrap="square" rtlCol="0">
            <a:spAutoFit/>
          </a:bodyPr>
          <a:lstStyle/>
          <a:p>
            <a:r>
              <a:rPr lang="fr-FR" sz="2400" b="1" dirty="0">
                <a:latin typeface="+mj-lt"/>
              </a:rPr>
              <a:t>Constituez des groupes de max. 3 étudiants</a:t>
            </a:r>
          </a:p>
        </p:txBody>
      </p:sp>
      <p:pic>
        <p:nvPicPr>
          <p:cNvPr id="8" name="Image 7"/>
          <p:cNvPicPr>
            <a:picLocks noChangeAspect="1"/>
          </p:cNvPicPr>
          <p:nvPr/>
        </p:nvPicPr>
        <p:blipFill>
          <a:blip r:embed="rId3"/>
          <a:stretch>
            <a:fillRect/>
          </a:stretch>
        </p:blipFill>
        <p:spPr>
          <a:xfrm>
            <a:off x="805151" y="4235241"/>
            <a:ext cx="1339233" cy="1339233"/>
          </a:xfrm>
          <a:prstGeom prst="rect">
            <a:avLst/>
          </a:prstGeom>
        </p:spPr>
      </p:pic>
      <p:pic>
        <p:nvPicPr>
          <p:cNvPr id="9" name="Image 8"/>
          <p:cNvPicPr>
            <a:picLocks noChangeAspect="1"/>
          </p:cNvPicPr>
          <p:nvPr/>
        </p:nvPicPr>
        <p:blipFill>
          <a:blip r:embed="rId4"/>
          <a:stretch>
            <a:fillRect/>
          </a:stretch>
        </p:blipFill>
        <p:spPr>
          <a:xfrm>
            <a:off x="7193209" y="3033323"/>
            <a:ext cx="1298553" cy="1298553"/>
          </a:xfrm>
          <a:prstGeom prst="rect">
            <a:avLst/>
          </a:prstGeom>
        </p:spPr>
      </p:pic>
    </p:spTree>
    <p:extLst>
      <p:ext uri="{BB962C8B-B14F-4D97-AF65-F5344CB8AC3E}">
        <p14:creationId xmlns:p14="http://schemas.microsoft.com/office/powerpoint/2010/main" val="1494890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solidFill>
                  <a:schemeClr val="tx2">
                    <a:lumMod val="60000"/>
                    <a:lumOff val="40000"/>
                  </a:schemeClr>
                </a:solidFill>
              </a:rPr>
              <a:t>Constitution des groupes</a:t>
            </a:r>
          </a:p>
        </p:txBody>
      </p:sp>
      <p:sp>
        <p:nvSpPr>
          <p:cNvPr id="4" name="Espace réservé du contenu 3"/>
          <p:cNvSpPr txBox="1">
            <a:spLocks noGrp="1"/>
          </p:cNvSpPr>
          <p:nvPr>
            <p:ph idx="1"/>
          </p:nvPr>
        </p:nvSpPr>
        <p:spPr>
          <a:xfrm>
            <a:off x="6732240" y="1737361"/>
            <a:ext cx="5405224" cy="936667"/>
          </a:xfrm>
          <a:prstGeom prst="rect">
            <a:avLst/>
          </a:prstGeom>
          <a:noFill/>
        </p:spPr>
        <p:txBody>
          <a:bodyPr wrap="square" rtlCol="0">
            <a:spAutoFit/>
          </a:bodyPr>
          <a:lstStyle/>
          <a:p>
            <a:r>
              <a:rPr lang="fr-BE" sz="2400" dirty="0" smtClean="0"/>
              <a:t>e</a:t>
            </a:r>
          </a:p>
          <a:p>
            <a:endParaRPr lang="fr-BE" sz="2400" dirty="0"/>
          </a:p>
        </p:txBody>
      </p:sp>
      <p:pic>
        <p:nvPicPr>
          <p:cNvPr id="5" name="Image 4"/>
          <p:cNvPicPr>
            <a:picLocks noChangeAspect="1"/>
          </p:cNvPicPr>
          <p:nvPr/>
        </p:nvPicPr>
        <p:blipFill>
          <a:blip r:embed="rId2"/>
          <a:stretch>
            <a:fillRect/>
          </a:stretch>
        </p:blipFill>
        <p:spPr>
          <a:xfrm>
            <a:off x="7528620" y="692696"/>
            <a:ext cx="838140" cy="838140"/>
          </a:xfrm>
          <a:prstGeom prst="rect">
            <a:avLst/>
          </a:prstGeom>
        </p:spPr>
      </p:pic>
      <p:sp>
        <p:nvSpPr>
          <p:cNvPr id="3" name="ZoneTexte 2"/>
          <p:cNvSpPr txBox="1"/>
          <p:nvPr/>
        </p:nvSpPr>
        <p:spPr>
          <a:xfrm>
            <a:off x="2450592" y="2066544"/>
            <a:ext cx="184731" cy="369332"/>
          </a:xfrm>
          <a:prstGeom prst="rect">
            <a:avLst/>
          </a:prstGeom>
          <a:noFill/>
        </p:spPr>
        <p:txBody>
          <a:bodyPr wrap="none" rtlCol="0">
            <a:spAutoFit/>
          </a:bodyPr>
          <a:lstStyle/>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115504527"/>
              </p:ext>
            </p:extLst>
          </p:nvPr>
        </p:nvGraphicFramePr>
        <p:xfrm>
          <a:off x="565258" y="1909103"/>
          <a:ext cx="7801501" cy="4414520"/>
        </p:xfrm>
        <a:graphic>
          <a:graphicData uri="http://schemas.openxmlformats.org/drawingml/2006/table">
            <a:tbl>
              <a:tblPr firstRow="1" bandRow="1">
                <a:tableStyleId>{5C22544A-7EE6-4342-B048-85BDC9FD1C3A}</a:tableStyleId>
              </a:tblPr>
              <a:tblGrid>
                <a:gridCol w="4063067">
                  <a:extLst>
                    <a:ext uri="{9D8B030D-6E8A-4147-A177-3AD203B41FA5}">
                      <a16:colId xmlns:a16="http://schemas.microsoft.com/office/drawing/2014/main" val="3037753140"/>
                    </a:ext>
                  </a:extLst>
                </a:gridCol>
                <a:gridCol w="3738434">
                  <a:extLst>
                    <a:ext uri="{9D8B030D-6E8A-4147-A177-3AD203B41FA5}">
                      <a16:colId xmlns:a16="http://schemas.microsoft.com/office/drawing/2014/main" val="1959797335"/>
                    </a:ext>
                  </a:extLst>
                </a:gridCol>
              </a:tblGrid>
              <a:tr h="370840">
                <a:tc>
                  <a:txBody>
                    <a:bodyPr/>
                    <a:lstStyle/>
                    <a:p>
                      <a:pPr algn="ctr"/>
                      <a:r>
                        <a:rPr lang="fr-BE" dirty="0" smtClean="0"/>
                        <a:t>GROUPES</a:t>
                      </a:r>
                      <a:endParaRPr lang="fr-BE" dirty="0"/>
                    </a:p>
                  </a:txBody>
                  <a:tcPr/>
                </a:tc>
                <a:tc>
                  <a:txBody>
                    <a:bodyPr/>
                    <a:lstStyle/>
                    <a:p>
                      <a:pPr algn="ctr"/>
                      <a:r>
                        <a:rPr lang="fr-BE" dirty="0" smtClean="0"/>
                        <a:t>Thématiques</a:t>
                      </a:r>
                      <a:endParaRPr lang="fr-BE" dirty="0"/>
                    </a:p>
                  </a:txBody>
                  <a:tcPr/>
                </a:tc>
                <a:extLst>
                  <a:ext uri="{0D108BD9-81ED-4DB2-BD59-A6C34878D82A}">
                    <a16:rowId xmlns:a16="http://schemas.microsoft.com/office/drawing/2014/main" val="257876802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1: Noah, Ambre &amp; </a:t>
                      </a:r>
                      <a:r>
                        <a:rPr lang="fr-BE" sz="1800" dirty="0" err="1" smtClean="0"/>
                        <a:t>Shqipone</a:t>
                      </a:r>
                      <a:endParaRPr lang="fr-BE" sz="1800" dirty="0" smtClean="0"/>
                    </a:p>
                  </a:txBody>
                  <a:tcPr/>
                </a:tc>
                <a:tc>
                  <a:txBody>
                    <a:bodyPr/>
                    <a:lstStyle/>
                    <a:p>
                      <a:r>
                        <a:rPr lang="fr-BE" dirty="0" smtClean="0"/>
                        <a:t>Importance</a:t>
                      </a:r>
                      <a:r>
                        <a:rPr lang="fr-BE" baseline="0" dirty="0" smtClean="0"/>
                        <a:t> du travail en ateliers</a:t>
                      </a:r>
                      <a:endParaRPr lang="fr-BE" dirty="0"/>
                    </a:p>
                  </a:txBody>
                  <a:tcPr/>
                </a:tc>
                <a:extLst>
                  <a:ext uri="{0D108BD9-81ED-4DB2-BD59-A6C34878D82A}">
                    <a16:rowId xmlns:a16="http://schemas.microsoft.com/office/drawing/2014/main" val="7184180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2: Charlotte, Tatiana &amp; Juliette</a:t>
                      </a:r>
                    </a:p>
                  </a:txBody>
                  <a:tcPr/>
                </a:tc>
                <a:tc>
                  <a:txBody>
                    <a:bodyPr/>
                    <a:lstStyle/>
                    <a:p>
                      <a:r>
                        <a:rPr lang="fr-BE" dirty="0" smtClean="0"/>
                        <a:t>Neurosciences au service de la</a:t>
                      </a:r>
                      <a:r>
                        <a:rPr lang="fr-BE" baseline="0" dirty="0" smtClean="0"/>
                        <a:t> pédagogie</a:t>
                      </a:r>
                      <a:endParaRPr lang="fr-BE" dirty="0"/>
                    </a:p>
                  </a:txBody>
                  <a:tcPr/>
                </a:tc>
                <a:extLst>
                  <a:ext uri="{0D108BD9-81ED-4DB2-BD59-A6C34878D82A}">
                    <a16:rowId xmlns:a16="http://schemas.microsoft.com/office/drawing/2014/main" val="20623187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3: </a:t>
                      </a:r>
                      <a:r>
                        <a:rPr lang="fr-BE" sz="1800" dirty="0" err="1" smtClean="0"/>
                        <a:t>Idil</a:t>
                      </a:r>
                      <a:r>
                        <a:rPr lang="fr-BE" sz="1800" dirty="0" smtClean="0"/>
                        <a:t> &amp; Louise</a:t>
                      </a:r>
                    </a:p>
                  </a:txBody>
                  <a:tcPr/>
                </a:tc>
                <a:tc>
                  <a:txBody>
                    <a:bodyPr/>
                    <a:lstStyle/>
                    <a:p>
                      <a:r>
                        <a:rPr lang="fr-BE" dirty="0" smtClean="0"/>
                        <a:t>Transition</a:t>
                      </a:r>
                      <a:r>
                        <a:rPr lang="fr-BE" baseline="0" dirty="0" smtClean="0"/>
                        <a:t> milieu d’accueil école maternelle</a:t>
                      </a:r>
                      <a:endParaRPr lang="fr-BE" dirty="0"/>
                    </a:p>
                  </a:txBody>
                  <a:tcPr/>
                </a:tc>
                <a:extLst>
                  <a:ext uri="{0D108BD9-81ED-4DB2-BD59-A6C34878D82A}">
                    <a16:rowId xmlns:a16="http://schemas.microsoft.com/office/drawing/2014/main" val="28394317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4: Laura, Elisa, Louise</a:t>
                      </a:r>
                    </a:p>
                  </a:txBody>
                  <a:tcPr/>
                </a:tc>
                <a:tc>
                  <a:txBody>
                    <a:bodyPr/>
                    <a:lstStyle/>
                    <a:p>
                      <a:r>
                        <a:rPr lang="fr-BE" dirty="0" smtClean="0"/>
                        <a:t>Signes de maltraitance….</a:t>
                      </a:r>
                      <a:endParaRPr lang="fr-BE" dirty="0"/>
                    </a:p>
                  </a:txBody>
                  <a:tcPr/>
                </a:tc>
                <a:extLst>
                  <a:ext uri="{0D108BD9-81ED-4DB2-BD59-A6C34878D82A}">
                    <a16:rowId xmlns:a16="http://schemas.microsoft.com/office/drawing/2014/main" val="843506461"/>
                  </a:ext>
                </a:extLst>
              </a:tr>
              <a:tr h="370840">
                <a:tc>
                  <a:txBody>
                    <a:bodyPr/>
                    <a:lstStyle/>
                    <a:p>
                      <a:r>
                        <a:rPr lang="fr-BE" sz="1800" dirty="0" smtClean="0"/>
                        <a:t>Groupe 5: </a:t>
                      </a:r>
                      <a:r>
                        <a:rPr lang="fr-BE" sz="1800" dirty="0" err="1" smtClean="0"/>
                        <a:t>Romarine</a:t>
                      </a:r>
                      <a:r>
                        <a:rPr lang="fr-BE" sz="1800" dirty="0" smtClean="0"/>
                        <a:t>, Kylian &amp; Perrine</a:t>
                      </a:r>
                      <a:endParaRPr lang="fr-BE" dirty="0"/>
                    </a:p>
                  </a:txBody>
                  <a:tcPr/>
                </a:tc>
                <a:tc>
                  <a:txBody>
                    <a:bodyPr/>
                    <a:lstStyle/>
                    <a:p>
                      <a:r>
                        <a:rPr lang="fr-BE" dirty="0" smtClean="0"/>
                        <a:t>Développer </a:t>
                      </a:r>
                      <a:r>
                        <a:rPr lang="fr-BE" smtClean="0"/>
                        <a:t>l’autonomie affective à </a:t>
                      </a:r>
                      <a:r>
                        <a:rPr lang="fr-BE" dirty="0" smtClean="0"/>
                        <a:t>l’école maternelle</a:t>
                      </a:r>
                      <a:endParaRPr lang="fr-BE" dirty="0"/>
                    </a:p>
                  </a:txBody>
                  <a:tcPr/>
                </a:tc>
                <a:extLst>
                  <a:ext uri="{0D108BD9-81ED-4DB2-BD59-A6C34878D82A}">
                    <a16:rowId xmlns:a16="http://schemas.microsoft.com/office/drawing/2014/main" val="23609143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6: Odile, Célia, </a:t>
                      </a:r>
                      <a:r>
                        <a:rPr lang="fr-BE" sz="1800" dirty="0" err="1" smtClean="0"/>
                        <a:t>Vick</a:t>
                      </a:r>
                      <a:r>
                        <a:rPr lang="fr-BE" sz="1800" dirty="0" smtClean="0"/>
                        <a:t> &amp; Océane</a:t>
                      </a:r>
                    </a:p>
                  </a:txBody>
                  <a:tcPr/>
                </a:tc>
                <a:tc>
                  <a:txBody>
                    <a:bodyPr/>
                    <a:lstStyle/>
                    <a:p>
                      <a:r>
                        <a:rPr lang="fr-BE" dirty="0" smtClean="0"/>
                        <a:t>Bien-être en</a:t>
                      </a:r>
                      <a:r>
                        <a:rPr lang="fr-BE" baseline="0" dirty="0" smtClean="0"/>
                        <a:t> classe</a:t>
                      </a:r>
                      <a:endParaRPr lang="fr-BE" dirty="0"/>
                    </a:p>
                  </a:txBody>
                  <a:tcPr/>
                </a:tc>
                <a:extLst>
                  <a:ext uri="{0D108BD9-81ED-4DB2-BD59-A6C34878D82A}">
                    <a16:rowId xmlns:a16="http://schemas.microsoft.com/office/drawing/2014/main" val="35638901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7: </a:t>
                      </a:r>
                      <a:r>
                        <a:rPr lang="fr-BE" sz="1800" dirty="0" err="1" smtClean="0"/>
                        <a:t>Nell</a:t>
                      </a:r>
                      <a:r>
                        <a:rPr lang="fr-BE" sz="1800" dirty="0" smtClean="0"/>
                        <a:t>, Louise, Louise</a:t>
                      </a:r>
                    </a:p>
                  </a:txBody>
                  <a:tcPr/>
                </a:tc>
                <a:tc>
                  <a:txBody>
                    <a:bodyPr/>
                    <a:lstStyle/>
                    <a:p>
                      <a:endParaRPr lang="fr-BE" dirty="0"/>
                    </a:p>
                  </a:txBody>
                  <a:tcPr/>
                </a:tc>
                <a:extLst>
                  <a:ext uri="{0D108BD9-81ED-4DB2-BD59-A6C34878D82A}">
                    <a16:rowId xmlns:a16="http://schemas.microsoft.com/office/drawing/2014/main" val="288429033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8: Héloïse, Hélène &amp; Emeline</a:t>
                      </a:r>
                    </a:p>
                  </a:txBody>
                  <a:tcPr/>
                </a:tc>
                <a:tc>
                  <a:txBody>
                    <a:bodyPr/>
                    <a:lstStyle/>
                    <a:p>
                      <a:r>
                        <a:rPr lang="fr-BE" dirty="0" smtClean="0"/>
                        <a:t>Rôles</a:t>
                      </a:r>
                      <a:r>
                        <a:rPr lang="fr-BE" baseline="0" dirty="0" smtClean="0"/>
                        <a:t>/missions des enseignants face à la maltraitance</a:t>
                      </a:r>
                      <a:endParaRPr lang="fr-BE" dirty="0"/>
                    </a:p>
                  </a:txBody>
                  <a:tcPr/>
                </a:tc>
                <a:extLst>
                  <a:ext uri="{0D108BD9-81ED-4DB2-BD59-A6C34878D82A}">
                    <a16:rowId xmlns:a16="http://schemas.microsoft.com/office/drawing/2014/main" val="1500934592"/>
                  </a:ext>
                </a:extLst>
              </a:tr>
            </a:tbl>
          </a:graphicData>
        </a:graphic>
      </p:graphicFrame>
    </p:spTree>
    <p:extLst>
      <p:ext uri="{BB962C8B-B14F-4D97-AF65-F5344CB8AC3E}">
        <p14:creationId xmlns:p14="http://schemas.microsoft.com/office/powerpoint/2010/main" val="53643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205FC005-8250-46D4-B9DC-06F6EC4AC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99" y="1820860"/>
            <a:ext cx="4706750" cy="3216279"/>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E2BA87C-5F52-4797-98B0-809D436F5672}"/>
              </a:ext>
            </a:extLst>
          </p:cNvPr>
          <p:cNvSpPr>
            <a:spLocks noGrp="1"/>
          </p:cNvSpPr>
          <p:nvPr>
            <p:ph type="title"/>
          </p:nvPr>
        </p:nvSpPr>
        <p:spPr>
          <a:xfrm>
            <a:off x="6072663" y="640080"/>
            <a:ext cx="2744435" cy="2926080"/>
          </a:xfrm>
        </p:spPr>
        <p:txBody>
          <a:bodyPr vert="horz" lIns="91440" tIns="45720" rIns="91440" bIns="45720" rtlCol="0" anchor="b">
            <a:normAutofit/>
          </a:bodyPr>
          <a:lstStyle/>
          <a:p>
            <a:r>
              <a:rPr lang="en-US" sz="3800" i="1" dirty="0" err="1">
                <a:solidFill>
                  <a:srgbClr val="FFFFFF"/>
                </a:solidFill>
              </a:rPr>
              <a:t>Quelques</a:t>
            </a:r>
            <a:r>
              <a:rPr lang="en-US" sz="3800" i="1" dirty="0">
                <a:solidFill>
                  <a:srgbClr val="FFFFFF"/>
                </a:solidFill>
              </a:rPr>
              <a:t> minutes pour se </a:t>
            </a:r>
            <a:r>
              <a:rPr lang="en-US" sz="3800" i="1" dirty="0" err="1">
                <a:solidFill>
                  <a:srgbClr val="FFFFFF"/>
                </a:solidFill>
              </a:rPr>
              <a:t>présenter</a:t>
            </a:r>
            <a:endParaRPr lang="en-US" sz="3800" i="1" dirty="0">
              <a:solidFill>
                <a:srgbClr val="FFFFFF"/>
              </a:solidFill>
            </a:endParaRP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7777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solidFill>
                  <a:schemeClr val="tx2">
                    <a:lumMod val="60000"/>
                    <a:lumOff val="40000"/>
                  </a:schemeClr>
                </a:solidFill>
              </a:rPr>
              <a:t>Constitution des groupes</a:t>
            </a:r>
          </a:p>
        </p:txBody>
      </p:sp>
      <p:sp>
        <p:nvSpPr>
          <p:cNvPr id="4" name="Espace réservé du contenu 3"/>
          <p:cNvSpPr txBox="1">
            <a:spLocks noGrp="1"/>
          </p:cNvSpPr>
          <p:nvPr>
            <p:ph idx="1"/>
          </p:nvPr>
        </p:nvSpPr>
        <p:spPr>
          <a:xfrm>
            <a:off x="6732240" y="1737361"/>
            <a:ext cx="5405224" cy="936667"/>
          </a:xfrm>
          <a:prstGeom prst="rect">
            <a:avLst/>
          </a:prstGeom>
          <a:noFill/>
        </p:spPr>
        <p:txBody>
          <a:bodyPr wrap="square" rtlCol="0">
            <a:spAutoFit/>
          </a:bodyPr>
          <a:lstStyle/>
          <a:p>
            <a:r>
              <a:rPr lang="fr-BE" sz="2400" dirty="0" smtClean="0"/>
              <a:t>e</a:t>
            </a:r>
          </a:p>
          <a:p>
            <a:endParaRPr lang="fr-BE" sz="2400" dirty="0"/>
          </a:p>
        </p:txBody>
      </p:sp>
      <p:pic>
        <p:nvPicPr>
          <p:cNvPr id="5" name="Image 4"/>
          <p:cNvPicPr>
            <a:picLocks noChangeAspect="1"/>
          </p:cNvPicPr>
          <p:nvPr/>
        </p:nvPicPr>
        <p:blipFill>
          <a:blip r:embed="rId2"/>
          <a:stretch>
            <a:fillRect/>
          </a:stretch>
        </p:blipFill>
        <p:spPr>
          <a:xfrm>
            <a:off x="7528620" y="692696"/>
            <a:ext cx="838140" cy="838140"/>
          </a:xfrm>
          <a:prstGeom prst="rect">
            <a:avLst/>
          </a:prstGeom>
        </p:spPr>
      </p:pic>
      <p:sp>
        <p:nvSpPr>
          <p:cNvPr id="3" name="ZoneTexte 2"/>
          <p:cNvSpPr txBox="1"/>
          <p:nvPr/>
        </p:nvSpPr>
        <p:spPr>
          <a:xfrm>
            <a:off x="2450592" y="2066544"/>
            <a:ext cx="184731" cy="369332"/>
          </a:xfrm>
          <a:prstGeom prst="rect">
            <a:avLst/>
          </a:prstGeom>
          <a:noFill/>
        </p:spPr>
        <p:txBody>
          <a:bodyPr wrap="none" rtlCol="0">
            <a:spAutoFit/>
          </a:bodyPr>
          <a:lstStyle/>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469047660"/>
              </p:ext>
            </p:extLst>
          </p:nvPr>
        </p:nvGraphicFramePr>
        <p:xfrm>
          <a:off x="565258" y="1909103"/>
          <a:ext cx="8327222" cy="4043680"/>
        </p:xfrm>
        <a:graphic>
          <a:graphicData uri="http://schemas.openxmlformats.org/drawingml/2006/table">
            <a:tbl>
              <a:tblPr firstRow="1" bandRow="1">
                <a:tableStyleId>{5C22544A-7EE6-4342-B048-85BDC9FD1C3A}</a:tableStyleId>
              </a:tblPr>
              <a:tblGrid>
                <a:gridCol w="4335231">
                  <a:extLst>
                    <a:ext uri="{9D8B030D-6E8A-4147-A177-3AD203B41FA5}">
                      <a16:colId xmlns:a16="http://schemas.microsoft.com/office/drawing/2014/main" val="3037753140"/>
                    </a:ext>
                  </a:extLst>
                </a:gridCol>
                <a:gridCol w="3991991">
                  <a:extLst>
                    <a:ext uri="{9D8B030D-6E8A-4147-A177-3AD203B41FA5}">
                      <a16:colId xmlns:a16="http://schemas.microsoft.com/office/drawing/2014/main" val="1959797335"/>
                    </a:ext>
                  </a:extLst>
                </a:gridCol>
              </a:tblGrid>
              <a:tr h="370840">
                <a:tc>
                  <a:txBody>
                    <a:bodyPr/>
                    <a:lstStyle/>
                    <a:p>
                      <a:pPr algn="ctr"/>
                      <a:r>
                        <a:rPr lang="fr-BE" dirty="0" smtClean="0"/>
                        <a:t>GROUPES</a:t>
                      </a:r>
                      <a:endParaRPr lang="fr-BE" dirty="0"/>
                    </a:p>
                  </a:txBody>
                  <a:tcPr/>
                </a:tc>
                <a:tc>
                  <a:txBody>
                    <a:bodyPr/>
                    <a:lstStyle/>
                    <a:p>
                      <a:pPr algn="ctr"/>
                      <a:r>
                        <a:rPr lang="fr-BE" dirty="0" smtClean="0"/>
                        <a:t>Thématiques</a:t>
                      </a:r>
                      <a:endParaRPr lang="fr-BE" dirty="0"/>
                    </a:p>
                  </a:txBody>
                  <a:tcPr/>
                </a:tc>
                <a:extLst>
                  <a:ext uri="{0D108BD9-81ED-4DB2-BD59-A6C34878D82A}">
                    <a16:rowId xmlns:a16="http://schemas.microsoft.com/office/drawing/2014/main" val="257876802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1: Juliette, Julie</a:t>
                      </a:r>
                      <a:r>
                        <a:rPr lang="fr-BE" sz="1800" baseline="0" dirty="0" smtClean="0"/>
                        <a:t> &amp;Marie</a:t>
                      </a:r>
                      <a:endParaRPr lang="fr-BE" sz="1800" dirty="0" smtClean="0"/>
                    </a:p>
                  </a:txBody>
                  <a:tcPr/>
                </a:tc>
                <a:tc>
                  <a:txBody>
                    <a:bodyPr/>
                    <a:lstStyle/>
                    <a:p>
                      <a:r>
                        <a:rPr lang="fr-BE" dirty="0" smtClean="0"/>
                        <a:t>L’inclusion</a:t>
                      </a:r>
                      <a:r>
                        <a:rPr lang="fr-BE" baseline="0" dirty="0" smtClean="0"/>
                        <a:t> des élèves aux besoins spécifiques à l’école maternelle</a:t>
                      </a:r>
                      <a:endParaRPr lang="fr-BE" dirty="0"/>
                    </a:p>
                  </a:txBody>
                  <a:tcPr/>
                </a:tc>
                <a:extLst>
                  <a:ext uri="{0D108BD9-81ED-4DB2-BD59-A6C34878D82A}">
                    <a16:rowId xmlns:a16="http://schemas.microsoft.com/office/drawing/2014/main" val="7184180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2:  Laura, Laura, Léa</a:t>
                      </a:r>
                    </a:p>
                  </a:txBody>
                  <a:tcPr/>
                </a:tc>
                <a:tc>
                  <a:txBody>
                    <a:bodyPr/>
                    <a:lstStyle/>
                    <a:p>
                      <a:r>
                        <a:rPr lang="fr-BE" dirty="0" smtClean="0"/>
                        <a:t>Les enfants à besoins spécifiques à l’école maternelle</a:t>
                      </a:r>
                      <a:endParaRPr lang="fr-BE" dirty="0"/>
                    </a:p>
                  </a:txBody>
                  <a:tcPr/>
                </a:tc>
                <a:extLst>
                  <a:ext uri="{0D108BD9-81ED-4DB2-BD59-A6C34878D82A}">
                    <a16:rowId xmlns:a16="http://schemas.microsoft.com/office/drawing/2014/main" val="20623187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3: Manon, Elisa &amp; Camille</a:t>
                      </a:r>
                    </a:p>
                  </a:txBody>
                  <a:tcPr/>
                </a:tc>
                <a:tc>
                  <a:txBody>
                    <a:bodyPr/>
                    <a:lstStyle/>
                    <a:p>
                      <a:r>
                        <a:rPr lang="fr-BE" dirty="0" smtClean="0"/>
                        <a:t>Le bien-être des enfants en</a:t>
                      </a:r>
                      <a:r>
                        <a:rPr lang="fr-BE" baseline="0" dirty="0" smtClean="0"/>
                        <a:t> classe maternelle</a:t>
                      </a:r>
                      <a:endParaRPr lang="fr-BE" dirty="0"/>
                    </a:p>
                  </a:txBody>
                  <a:tcPr/>
                </a:tc>
                <a:extLst>
                  <a:ext uri="{0D108BD9-81ED-4DB2-BD59-A6C34878D82A}">
                    <a16:rowId xmlns:a16="http://schemas.microsoft.com/office/drawing/2014/main" val="28394317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4: Eva, Lucie</a:t>
                      </a:r>
                      <a:r>
                        <a:rPr lang="fr-BE" sz="1800" baseline="0" dirty="0" smtClean="0"/>
                        <a:t> et Juliette</a:t>
                      </a:r>
                      <a:endParaRPr lang="fr-BE" sz="1800" dirty="0" smtClean="0"/>
                    </a:p>
                  </a:txBody>
                  <a:tcPr/>
                </a:tc>
                <a:tc>
                  <a:txBody>
                    <a:bodyPr/>
                    <a:lstStyle/>
                    <a:p>
                      <a:r>
                        <a:rPr lang="fr-BE" dirty="0" smtClean="0"/>
                        <a:t>Le partenariat</a:t>
                      </a:r>
                      <a:r>
                        <a:rPr lang="fr-BE" baseline="0" dirty="0" smtClean="0"/>
                        <a:t> entre l’école et la famille</a:t>
                      </a:r>
                      <a:endParaRPr lang="fr-BE" dirty="0"/>
                    </a:p>
                  </a:txBody>
                  <a:tcPr/>
                </a:tc>
                <a:extLst>
                  <a:ext uri="{0D108BD9-81ED-4DB2-BD59-A6C34878D82A}">
                    <a16:rowId xmlns:a16="http://schemas.microsoft.com/office/drawing/2014/main" val="843506461"/>
                  </a:ext>
                </a:extLst>
              </a:tr>
              <a:tr h="370840">
                <a:tc>
                  <a:txBody>
                    <a:bodyPr/>
                    <a:lstStyle/>
                    <a:p>
                      <a:r>
                        <a:rPr lang="fr-BE" sz="1800" dirty="0" smtClean="0"/>
                        <a:t>Groupe 5: </a:t>
                      </a:r>
                      <a:r>
                        <a:rPr lang="fr-BE" sz="1800" dirty="0" err="1" smtClean="0"/>
                        <a:t>Anni</a:t>
                      </a:r>
                      <a:r>
                        <a:rPr lang="fr-BE" sz="1800" dirty="0" smtClean="0"/>
                        <a:t> , Françoise &amp; Mélina</a:t>
                      </a:r>
                      <a:endParaRPr lang="fr-BE" dirty="0"/>
                    </a:p>
                  </a:txBody>
                  <a:tcPr/>
                </a:tc>
                <a:tc>
                  <a:txBody>
                    <a:bodyPr/>
                    <a:lstStyle/>
                    <a:p>
                      <a:r>
                        <a:rPr lang="fr-BE" dirty="0" smtClean="0"/>
                        <a:t>L’autonomie motrice à l’école maternelle</a:t>
                      </a:r>
                      <a:endParaRPr lang="fr-BE" dirty="0"/>
                    </a:p>
                  </a:txBody>
                  <a:tcPr/>
                </a:tc>
                <a:extLst>
                  <a:ext uri="{0D108BD9-81ED-4DB2-BD59-A6C34878D82A}">
                    <a16:rowId xmlns:a16="http://schemas.microsoft.com/office/drawing/2014/main" val="23609143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6: Morgane, Léa et </a:t>
                      </a:r>
                      <a:r>
                        <a:rPr lang="fr-BE" sz="1800" dirty="0" err="1" smtClean="0"/>
                        <a:t>Noa</a:t>
                      </a:r>
                      <a:endParaRPr lang="fr-BE" sz="1800" dirty="0" smtClean="0"/>
                    </a:p>
                  </a:txBody>
                  <a:tcPr/>
                </a:tc>
                <a:tc>
                  <a:txBody>
                    <a:bodyPr/>
                    <a:lstStyle/>
                    <a:p>
                      <a:r>
                        <a:rPr lang="fr-BE" dirty="0" smtClean="0"/>
                        <a:t>L’éveil aux langues en maternelle</a:t>
                      </a:r>
                      <a:endParaRPr lang="fr-BE" dirty="0"/>
                    </a:p>
                  </a:txBody>
                  <a:tcPr/>
                </a:tc>
                <a:extLst>
                  <a:ext uri="{0D108BD9-81ED-4DB2-BD59-A6C34878D82A}">
                    <a16:rowId xmlns:a16="http://schemas.microsoft.com/office/drawing/2014/main" val="35638901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Groupe 7: Romane &amp; </a:t>
                      </a:r>
                      <a:r>
                        <a:rPr lang="fr-BE" sz="1800" dirty="0" err="1" smtClean="0"/>
                        <a:t>Alizea</a:t>
                      </a:r>
                      <a:endParaRPr lang="fr-BE" sz="1800" dirty="0" smtClean="0"/>
                    </a:p>
                  </a:txBody>
                  <a:tcPr/>
                </a:tc>
                <a:tc>
                  <a:txBody>
                    <a:bodyPr/>
                    <a:lstStyle/>
                    <a:p>
                      <a:r>
                        <a:rPr lang="fr-BE" dirty="0" smtClean="0"/>
                        <a:t>Les stéréotypes de genre à l’école maternelle</a:t>
                      </a:r>
                      <a:endParaRPr lang="fr-BE" dirty="0"/>
                    </a:p>
                  </a:txBody>
                  <a:tcPr/>
                </a:tc>
                <a:extLst>
                  <a:ext uri="{0D108BD9-81ED-4DB2-BD59-A6C34878D82A}">
                    <a16:rowId xmlns:a16="http://schemas.microsoft.com/office/drawing/2014/main" val="2884290335"/>
                  </a:ext>
                </a:extLst>
              </a:tr>
            </a:tbl>
          </a:graphicData>
        </a:graphic>
      </p:graphicFrame>
    </p:spTree>
    <p:extLst>
      <p:ext uri="{BB962C8B-B14F-4D97-AF65-F5344CB8AC3E}">
        <p14:creationId xmlns:p14="http://schemas.microsoft.com/office/powerpoint/2010/main" val="4293728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940" y="188640"/>
            <a:ext cx="7543800" cy="1002721"/>
          </a:xfrm>
        </p:spPr>
        <p:txBody>
          <a:bodyPr/>
          <a:lstStyle/>
          <a:p>
            <a:r>
              <a:rPr lang="fr-FR" dirty="0"/>
              <a:t>Planning</a:t>
            </a:r>
          </a:p>
        </p:txBody>
      </p:sp>
      <p:sp>
        <p:nvSpPr>
          <p:cNvPr id="8" name="ZoneTexte 7"/>
          <p:cNvSpPr txBox="1"/>
          <p:nvPr/>
        </p:nvSpPr>
        <p:spPr>
          <a:xfrm>
            <a:off x="1437025" y="5696077"/>
            <a:ext cx="7143712" cy="461665"/>
          </a:xfrm>
          <a:prstGeom prst="rect">
            <a:avLst/>
          </a:prstGeom>
          <a:noFill/>
        </p:spPr>
        <p:txBody>
          <a:bodyPr wrap="square" rtlCol="0">
            <a:spAutoFit/>
          </a:bodyPr>
          <a:lstStyle/>
          <a:p>
            <a:r>
              <a:rPr lang="fr-BE" sz="2400" dirty="0">
                <a:latin typeface="+mj-lt"/>
              </a:rPr>
              <a:t>Les 6 sources doivent être trouvées pour le </a:t>
            </a:r>
            <a:r>
              <a:rPr lang="fr-BE" sz="2400" b="1" dirty="0">
                <a:solidFill>
                  <a:srgbClr val="C00000"/>
                </a:solidFill>
                <a:latin typeface="+mj-lt"/>
              </a:rPr>
              <a:t>cours 3.</a:t>
            </a:r>
            <a:endParaRPr lang="fr-BE" sz="2400" dirty="0">
              <a:solidFill>
                <a:srgbClr val="C00000"/>
              </a:solidFill>
              <a:latin typeface="+mj-lt"/>
            </a:endParaRPr>
          </a:p>
        </p:txBody>
      </p:sp>
      <p:pic>
        <p:nvPicPr>
          <p:cNvPr id="9" name="Image 8"/>
          <p:cNvPicPr>
            <a:picLocks noChangeAspect="1"/>
          </p:cNvPicPr>
          <p:nvPr/>
        </p:nvPicPr>
        <p:blipFill>
          <a:blip r:embed="rId2"/>
          <a:stretch>
            <a:fillRect/>
          </a:stretch>
        </p:blipFill>
        <p:spPr>
          <a:xfrm>
            <a:off x="572829" y="5696077"/>
            <a:ext cx="688575" cy="515767"/>
          </a:xfrm>
          <a:prstGeom prst="rect">
            <a:avLst/>
          </a:prstGeom>
        </p:spPr>
      </p:pic>
      <p:graphicFrame>
        <p:nvGraphicFramePr>
          <p:cNvPr id="10" name="Tableau 9"/>
          <p:cNvGraphicFramePr>
            <a:graphicFrameLocks noGrp="1"/>
          </p:cNvGraphicFramePr>
          <p:nvPr>
            <p:extLst>
              <p:ext uri="{D42A27DB-BD31-4B8C-83A1-F6EECF244321}">
                <p14:modId xmlns:p14="http://schemas.microsoft.com/office/powerpoint/2010/main" val="3024645528"/>
              </p:ext>
            </p:extLst>
          </p:nvPr>
        </p:nvGraphicFramePr>
        <p:xfrm>
          <a:off x="543004" y="1294879"/>
          <a:ext cx="8421484" cy="4602480"/>
        </p:xfrm>
        <a:graphic>
          <a:graphicData uri="http://schemas.openxmlformats.org/drawingml/2006/table">
            <a:tbl>
              <a:tblPr firstRow="1" bandRow="1">
                <a:tableStyleId>{FABFCF23-3B69-468F-B69F-88F6DE6A72F2}</a:tableStyleId>
              </a:tblPr>
              <a:tblGrid>
                <a:gridCol w="1105192">
                  <a:extLst>
                    <a:ext uri="{9D8B030D-6E8A-4147-A177-3AD203B41FA5}">
                      <a16:colId xmlns:a16="http://schemas.microsoft.com/office/drawing/2014/main" val="845402755"/>
                    </a:ext>
                  </a:extLst>
                </a:gridCol>
                <a:gridCol w="1105192">
                  <a:extLst>
                    <a:ext uri="{9D8B030D-6E8A-4147-A177-3AD203B41FA5}">
                      <a16:colId xmlns:a16="http://schemas.microsoft.com/office/drawing/2014/main" val="20000"/>
                    </a:ext>
                  </a:extLst>
                </a:gridCol>
                <a:gridCol w="6211100">
                  <a:extLst>
                    <a:ext uri="{9D8B030D-6E8A-4147-A177-3AD203B41FA5}">
                      <a16:colId xmlns:a16="http://schemas.microsoft.com/office/drawing/2014/main" val="20001"/>
                    </a:ext>
                  </a:extLst>
                </a:gridCol>
              </a:tblGrid>
              <a:tr h="370840">
                <a:tc>
                  <a:txBody>
                    <a:bodyPr/>
                    <a:lstStyle/>
                    <a:p>
                      <a:endParaRPr lang="fr-FR" sz="2000" dirty="0"/>
                    </a:p>
                  </a:txBody>
                  <a:tcPr/>
                </a:tc>
                <a:tc>
                  <a:txBody>
                    <a:bodyPr/>
                    <a:lstStyle/>
                    <a:p>
                      <a:r>
                        <a:rPr lang="fr-FR" sz="2000" dirty="0"/>
                        <a:t>Dates</a:t>
                      </a:r>
                    </a:p>
                  </a:txBody>
                  <a:tcPr/>
                </a:tc>
                <a:tc>
                  <a:txBody>
                    <a:bodyPr/>
                    <a:lstStyle/>
                    <a:p>
                      <a:r>
                        <a:rPr lang="fr-FR" sz="2000" dirty="0"/>
                        <a:t>Cours</a:t>
                      </a:r>
                    </a:p>
                  </a:txBody>
                  <a:tcPr/>
                </a:tc>
                <a:extLst>
                  <a:ext uri="{0D108BD9-81ED-4DB2-BD59-A6C34878D82A}">
                    <a16:rowId xmlns:a16="http://schemas.microsoft.com/office/drawing/2014/main" val="10000"/>
                  </a:ext>
                </a:extLst>
              </a:tr>
              <a:tr h="370840">
                <a:tc>
                  <a:txBody>
                    <a:bodyPr/>
                    <a:lstStyle/>
                    <a:p>
                      <a:r>
                        <a:rPr lang="fr-FR" sz="2000" dirty="0" smtClean="0"/>
                        <a:t>S1</a:t>
                      </a:r>
                      <a:endParaRPr lang="fr-FR" sz="2000" dirty="0"/>
                    </a:p>
                  </a:txBody>
                  <a:tcPr/>
                </a:tc>
                <a:tc>
                  <a:txBody>
                    <a:bodyPr/>
                    <a:lstStyle/>
                    <a:p>
                      <a:r>
                        <a:rPr lang="fr-FR" sz="2000" dirty="0" smtClean="0"/>
                        <a:t>2/10</a:t>
                      </a:r>
                      <a:endParaRPr lang="fr-FR" sz="2000" dirty="0"/>
                    </a:p>
                  </a:txBody>
                  <a:tcPr/>
                </a:tc>
                <a:tc>
                  <a:txBody>
                    <a:bodyPr/>
                    <a:lstStyle/>
                    <a:p>
                      <a:r>
                        <a:rPr lang="fr-FR" sz="2000" dirty="0"/>
                        <a:t>Consignes </a:t>
                      </a:r>
                      <a:r>
                        <a:rPr lang="mr-IN" sz="2000" dirty="0"/>
                        <a:t>–</a:t>
                      </a:r>
                      <a:r>
                        <a:rPr lang="fr-FR" sz="2000" dirty="0"/>
                        <a:t> Isomorphisme</a:t>
                      </a:r>
                      <a:r>
                        <a:rPr lang="fr-FR" sz="2000" baseline="0" dirty="0"/>
                        <a:t> </a:t>
                      </a:r>
                      <a:r>
                        <a:rPr lang="mr-IN" sz="2000" baseline="0" dirty="0"/>
                        <a:t>–</a:t>
                      </a:r>
                      <a:r>
                        <a:rPr lang="fr-FR" sz="2000" baseline="0" dirty="0"/>
                        <a:t> constitution des groupes et émergence des sujets</a:t>
                      </a:r>
                      <a:endParaRPr lang="fr-FR" sz="2000" dirty="0"/>
                    </a:p>
                  </a:txBody>
                  <a:tcPr/>
                </a:tc>
                <a:extLst>
                  <a:ext uri="{0D108BD9-81ED-4DB2-BD59-A6C34878D82A}">
                    <a16:rowId xmlns:a16="http://schemas.microsoft.com/office/drawing/2014/main" val="10001"/>
                  </a:ext>
                </a:extLst>
              </a:tr>
              <a:tr h="370840">
                <a:tc>
                  <a:txBody>
                    <a:bodyPr/>
                    <a:lstStyle/>
                    <a:p>
                      <a:r>
                        <a:rPr lang="fr-FR" sz="2000" dirty="0" smtClean="0">
                          <a:solidFill>
                            <a:schemeClr val="tx1"/>
                          </a:solidFill>
                        </a:rPr>
                        <a:t>S2 </a:t>
                      </a:r>
                      <a:endParaRPr lang="fr-FR" sz="2000" dirty="0">
                        <a:solidFill>
                          <a:schemeClr val="tx1"/>
                        </a:solidFill>
                      </a:endParaRPr>
                    </a:p>
                  </a:txBody>
                  <a:tcPr/>
                </a:tc>
                <a:tc>
                  <a:txBody>
                    <a:bodyPr/>
                    <a:lstStyle/>
                    <a:p>
                      <a:r>
                        <a:rPr lang="fr-FR" sz="2000" dirty="0" smtClean="0">
                          <a:solidFill>
                            <a:schemeClr val="tx1"/>
                          </a:solidFill>
                        </a:rPr>
                        <a:t>4/10</a:t>
                      </a:r>
                      <a:endParaRPr lang="fr-FR"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Précision</a:t>
                      </a:r>
                      <a:r>
                        <a:rPr lang="fr-FR" sz="2000" baseline="0" dirty="0"/>
                        <a:t> des sujets, r</a:t>
                      </a:r>
                      <a:r>
                        <a:rPr lang="fr-FR" sz="2000" dirty="0"/>
                        <a:t>echerche des sources pour le travail avec soutien du </a:t>
                      </a:r>
                      <a:r>
                        <a:rPr lang="fr-FR" sz="2000" dirty="0" smtClean="0"/>
                        <a:t>professeur.</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PPT - R. Doc</a:t>
                      </a:r>
                      <a:r>
                        <a:rPr lang="fr-FR" sz="2000" baseline="0" dirty="0" smtClean="0"/>
                        <a:t> &amp; Fiabilité</a:t>
                      </a:r>
                      <a:endParaRPr lang="fr-FR" sz="2000" dirty="0"/>
                    </a:p>
                  </a:txBody>
                  <a:tcPr/>
                </a:tc>
                <a:extLst>
                  <a:ext uri="{0D108BD9-81ED-4DB2-BD59-A6C34878D82A}">
                    <a16:rowId xmlns:a16="http://schemas.microsoft.com/office/drawing/2014/main" val="10002"/>
                  </a:ext>
                </a:extLst>
              </a:tr>
              <a:tr h="370840">
                <a:tc>
                  <a:txBody>
                    <a:bodyPr/>
                    <a:lstStyle/>
                    <a:p>
                      <a:r>
                        <a:rPr lang="fr-FR" sz="2000" dirty="0" smtClean="0">
                          <a:solidFill>
                            <a:srgbClr val="FF0000"/>
                          </a:solidFill>
                        </a:rPr>
                        <a:t>S3</a:t>
                      </a:r>
                      <a:endParaRPr lang="fr-FR" sz="20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11/10</a:t>
                      </a:r>
                    </a:p>
                  </a:txBody>
                  <a:tcPr/>
                </a:tc>
                <a:tc>
                  <a:txBody>
                    <a:bodyPr/>
                    <a:lstStyle/>
                    <a:p>
                      <a:r>
                        <a:rPr lang="fr-FR" sz="2000" baseline="0" dirty="0">
                          <a:solidFill>
                            <a:srgbClr val="FF0000"/>
                          </a:solidFill>
                        </a:rPr>
                        <a:t>Travail avec soutien du professeur (toutes les sources doivent avoir été trouvées</a:t>
                      </a:r>
                      <a:r>
                        <a:rPr lang="fr-FR" sz="2000" baseline="0" dirty="0" smtClean="0">
                          <a:solidFill>
                            <a:srgbClr val="FF0000"/>
                          </a:solidFill>
                        </a:rPr>
                        <a:t>!!)</a:t>
                      </a:r>
                    </a:p>
                    <a:p>
                      <a:r>
                        <a:rPr lang="fr-FR" sz="2000" baseline="0" dirty="0" smtClean="0">
                          <a:solidFill>
                            <a:srgbClr val="FF0000"/>
                          </a:solidFill>
                        </a:rPr>
                        <a:t>PPT. NORMES APA et citation – fin du cours avoir rédigé la bibliographie</a:t>
                      </a:r>
                      <a:endParaRPr lang="fr-FR"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fr-FR" sz="2000" dirty="0" smtClean="0"/>
                        <a:t>S4</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25/10</a:t>
                      </a:r>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olidFill>
                            <a:schemeClr val="tx1"/>
                          </a:solidFill>
                        </a:rPr>
                        <a:t>- PPT – Rédaction</a:t>
                      </a:r>
                      <a:r>
                        <a:rPr lang="fr-FR" sz="2000" baseline="0" dirty="0" smtClean="0">
                          <a:solidFill>
                            <a:schemeClr val="tx1"/>
                          </a:solidFill>
                        </a:rPr>
                        <a:t> intro/conclusion</a:t>
                      </a:r>
                      <a:endParaRPr lang="fr-FR" sz="2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Travail</a:t>
                      </a:r>
                      <a:r>
                        <a:rPr lang="fr-FR" sz="2000" baseline="0" dirty="0">
                          <a:solidFill>
                            <a:schemeClr val="tx1"/>
                          </a:solidFill>
                        </a:rPr>
                        <a:t> avec soutien du professeur</a:t>
                      </a:r>
                      <a:endParaRPr lang="fr-FR" sz="2000" dirty="0">
                        <a:solidFill>
                          <a:schemeClr val="tx1"/>
                        </a:solidFill>
                      </a:endParaRPr>
                    </a:p>
                  </a:txBody>
                  <a:tcPr/>
                </a:tc>
                <a:extLst>
                  <a:ext uri="{0D108BD9-81ED-4DB2-BD59-A6C34878D82A}">
                    <a16:rowId xmlns:a16="http://schemas.microsoft.com/office/drawing/2014/main" val="10004"/>
                  </a:ext>
                </a:extLst>
              </a:tr>
              <a:tr h="370840">
                <a:tc>
                  <a:txBody>
                    <a:bodyPr/>
                    <a:lstStyle/>
                    <a:p>
                      <a:r>
                        <a:rPr lang="fr-FR" sz="2000" dirty="0" smtClean="0"/>
                        <a:t>S5</a:t>
                      </a:r>
                      <a:endParaRPr lang="fr-FR" sz="2000" dirty="0"/>
                    </a:p>
                  </a:txBody>
                  <a:tcPr/>
                </a:tc>
                <a:tc>
                  <a:txBody>
                    <a:bodyPr/>
                    <a:lstStyle/>
                    <a:p>
                      <a:r>
                        <a:rPr lang="fr-FR" sz="2000" dirty="0" smtClean="0"/>
                        <a:t>6/11</a:t>
                      </a:r>
                      <a:endParaRPr lang="fr-FR"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dirty="0">
                        <a:solidFill>
                          <a:schemeClr val="tx1"/>
                        </a:solidFill>
                      </a:endParaRPr>
                    </a:p>
                  </a:txBody>
                  <a:tcPr/>
                </a:tc>
                <a:extLst>
                  <a:ext uri="{0D108BD9-81ED-4DB2-BD59-A6C34878D82A}">
                    <a16:rowId xmlns:a16="http://schemas.microsoft.com/office/drawing/2014/main" val="10005"/>
                  </a:ext>
                </a:extLst>
              </a:tr>
              <a:tr h="370840">
                <a:tc>
                  <a:txBody>
                    <a:bodyPr/>
                    <a:lstStyle/>
                    <a:p>
                      <a:r>
                        <a:rPr lang="fr-FR" sz="2000" dirty="0" smtClean="0"/>
                        <a:t>S6</a:t>
                      </a:r>
                      <a:endParaRPr lang="fr-FR" sz="2000" dirty="0"/>
                    </a:p>
                  </a:txBody>
                  <a:tcPr/>
                </a:tc>
                <a:tc>
                  <a:txBody>
                    <a:bodyPr/>
                    <a:lstStyle/>
                    <a:p>
                      <a:r>
                        <a:rPr lang="fr-FR" sz="2000" dirty="0" smtClean="0"/>
                        <a:t>8/11</a:t>
                      </a:r>
                      <a:endParaRPr lang="fr-FR"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dirty="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2480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9832" y="286604"/>
            <a:ext cx="5306928" cy="1450757"/>
          </a:xfrm>
        </p:spPr>
        <p:txBody>
          <a:bodyPr>
            <a:normAutofit/>
          </a:bodyPr>
          <a:lstStyle/>
          <a:p>
            <a:r>
              <a:rPr lang="fr-BE" sz="3400" dirty="0" smtClean="0"/>
              <a:t>Séance n°2 – Recherche documentaire </a:t>
            </a:r>
            <a:endParaRPr lang="fr-BE" sz="3400" dirty="0"/>
          </a:p>
        </p:txBody>
      </p:sp>
      <p:pic>
        <p:nvPicPr>
          <p:cNvPr id="5" name="Image 4"/>
          <p:cNvPicPr>
            <a:picLocks noChangeAspect="1"/>
          </p:cNvPicPr>
          <p:nvPr/>
        </p:nvPicPr>
        <p:blipFill>
          <a:blip r:embed="rId2"/>
          <a:stretch>
            <a:fillRect/>
          </a:stretch>
        </p:blipFill>
        <p:spPr>
          <a:xfrm>
            <a:off x="179512" y="1844824"/>
            <a:ext cx="8568210" cy="4392488"/>
          </a:xfrm>
          <a:prstGeom prst="rect">
            <a:avLst/>
          </a:prstGeom>
        </p:spPr>
      </p:pic>
      <p:pic>
        <p:nvPicPr>
          <p:cNvPr id="6" name="Image 5"/>
          <p:cNvPicPr>
            <a:picLocks noChangeAspect="1"/>
          </p:cNvPicPr>
          <p:nvPr/>
        </p:nvPicPr>
        <p:blipFill>
          <a:blip r:embed="rId3"/>
          <a:stretch>
            <a:fillRect/>
          </a:stretch>
        </p:blipFill>
        <p:spPr>
          <a:xfrm>
            <a:off x="251520" y="286604"/>
            <a:ext cx="2614254" cy="1425162"/>
          </a:xfrm>
          <a:prstGeom prst="rect">
            <a:avLst/>
          </a:prstGeom>
        </p:spPr>
      </p:pic>
      <p:sp>
        <p:nvSpPr>
          <p:cNvPr id="7" name="Rectangle 6"/>
          <p:cNvSpPr/>
          <p:nvPr/>
        </p:nvSpPr>
        <p:spPr>
          <a:xfrm>
            <a:off x="6804248" y="6237312"/>
            <a:ext cx="2038190" cy="562743"/>
          </a:xfrm>
          <a:prstGeom prst="wedgeRectCallout">
            <a:avLst>
              <a:gd name="adj1" fmla="val -66832"/>
              <a:gd name="adj2" fmla="val -7119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dirty="0" smtClean="0"/>
              <a:t>P.4 – 25 du syllabus</a:t>
            </a:r>
            <a:endParaRPr lang="fr-BE" dirty="0"/>
          </a:p>
        </p:txBody>
      </p:sp>
    </p:spTree>
    <p:extLst>
      <p:ext uri="{BB962C8B-B14F-4D97-AF65-F5344CB8AC3E}">
        <p14:creationId xmlns:p14="http://schemas.microsoft.com/office/powerpoint/2010/main" val="3076574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lnSpc>
                <a:spcPct val="85000"/>
              </a:lnSpc>
              <a:spcBef>
                <a:spcPct val="0"/>
              </a:spcBef>
            </a:pPr>
            <a:r>
              <a:rPr lang="fr-BE" sz="3200" b="1" dirty="0" smtClean="0">
                <a:latin typeface="+mj-lt"/>
              </a:rPr>
              <a:t>1. Comment définir l’objectif de la recherche et préciser le sujet ?</a:t>
            </a:r>
            <a:r>
              <a:rPr lang="fr-BE" sz="1600" b="1" dirty="0" smtClean="0">
                <a:latin typeface="+mn-lt"/>
              </a:rPr>
              <a:t/>
            </a:r>
            <a:br>
              <a:rPr lang="fr-BE" sz="1600" b="1" dirty="0" smtClean="0">
                <a:latin typeface="+mn-lt"/>
              </a:rPr>
            </a:br>
            <a:endParaRPr lang="fr-BE" dirty="0">
              <a:latin typeface="+mn-lt"/>
            </a:endParaRPr>
          </a:p>
        </p:txBody>
      </p:sp>
      <p:sp>
        <p:nvSpPr>
          <p:cNvPr id="3" name="Espace réservé du contenu 2"/>
          <p:cNvSpPr>
            <a:spLocks noGrp="1"/>
          </p:cNvSpPr>
          <p:nvPr>
            <p:ph idx="1"/>
          </p:nvPr>
        </p:nvSpPr>
        <p:spPr>
          <a:xfrm>
            <a:off x="179512" y="1849963"/>
            <a:ext cx="7200800" cy="434588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lvl="0"/>
            <a:r>
              <a:rPr lang="fr-BE" b="1" u="sng" dirty="0" smtClean="0"/>
              <a:t>Comprendre </a:t>
            </a:r>
            <a:r>
              <a:rPr lang="fr-BE" b="1" u="sng" dirty="0"/>
              <a:t>l’objet du travail</a:t>
            </a:r>
            <a:endParaRPr lang="fr-BE" sz="1600" dirty="0"/>
          </a:p>
          <a:p>
            <a:r>
              <a:rPr lang="fr-BE" dirty="0"/>
              <a:t>Je comprends la nature, les objectifs et l'étendue du travail à exécuter </a:t>
            </a:r>
            <a:endParaRPr lang="fr-BE" dirty="0" smtClean="0"/>
          </a:p>
          <a:p>
            <a:r>
              <a:rPr lang="fr-BE" dirty="0" smtClean="0">
                <a:sym typeface="Wingdings" panose="05000000000000000000" pitchFamily="2" charset="2"/>
              </a:rPr>
              <a:t></a:t>
            </a:r>
            <a:r>
              <a:rPr lang="fr-BE" dirty="0" smtClean="0"/>
              <a:t> </a:t>
            </a:r>
            <a:r>
              <a:rPr lang="fr-BE" dirty="0"/>
              <a:t>Q</a:t>
            </a:r>
            <a:r>
              <a:rPr lang="fr-BE" dirty="0" smtClean="0"/>
              <a:t>u’attend-on </a:t>
            </a:r>
            <a:r>
              <a:rPr lang="fr-BE" dirty="0"/>
              <a:t>de moi </a:t>
            </a:r>
            <a:r>
              <a:rPr lang="fr-BE" dirty="0" smtClean="0"/>
              <a:t>? (RELIRE les consignes)</a:t>
            </a:r>
            <a:endParaRPr lang="fr-BE" sz="1800" dirty="0"/>
          </a:p>
          <a:p>
            <a:pPr lvl="0"/>
            <a:r>
              <a:rPr lang="fr-BE" b="1" u="sng" dirty="0" smtClean="0"/>
              <a:t>Choisir </a:t>
            </a:r>
            <a:r>
              <a:rPr lang="fr-BE" b="1" u="sng" dirty="0"/>
              <a:t>le sujet</a:t>
            </a:r>
            <a:endParaRPr lang="fr-BE" sz="1600" dirty="0"/>
          </a:p>
          <a:p>
            <a:pPr lvl="0"/>
            <a:r>
              <a:rPr lang="fr-BE" dirty="0"/>
              <a:t>T</a:t>
            </a:r>
            <a:r>
              <a:rPr lang="fr-BE" dirty="0" smtClean="0"/>
              <a:t>enir </a:t>
            </a:r>
            <a:r>
              <a:rPr lang="fr-BE" dirty="0"/>
              <a:t>compte de plusieurs facteurs </a:t>
            </a:r>
            <a:r>
              <a:rPr lang="fr-BE" dirty="0" smtClean="0"/>
              <a:t>:</a:t>
            </a:r>
          </a:p>
          <a:p>
            <a:pPr lvl="1">
              <a:buFont typeface="Arial" panose="020B0604020202020204" pitchFamily="34" charset="0"/>
              <a:buChar char="•"/>
            </a:pPr>
            <a:r>
              <a:rPr lang="fr-BE" dirty="0" smtClean="0"/>
              <a:t>ma </a:t>
            </a:r>
            <a:r>
              <a:rPr lang="fr-BE" dirty="0"/>
              <a:t>connaissance préalable du sujet (! aux idées </a:t>
            </a:r>
            <a:r>
              <a:rPr lang="fr-BE" dirty="0" smtClean="0"/>
              <a:t>préconçues)</a:t>
            </a:r>
          </a:p>
          <a:p>
            <a:pPr lvl="1">
              <a:buFont typeface="Arial" panose="020B0604020202020204" pitchFamily="34" charset="0"/>
              <a:buChar char="•"/>
            </a:pPr>
            <a:r>
              <a:rPr lang="fr-BE" dirty="0" smtClean="0"/>
              <a:t>sa pertinence pour le domaine</a:t>
            </a:r>
          </a:p>
          <a:p>
            <a:pPr lvl="1">
              <a:buFont typeface="Arial" panose="020B0604020202020204" pitchFamily="34" charset="0"/>
              <a:buChar char="•"/>
            </a:pPr>
            <a:r>
              <a:rPr lang="fr-BE" dirty="0" smtClean="0"/>
              <a:t>ma </a:t>
            </a:r>
            <a:r>
              <a:rPr lang="fr-BE" dirty="0"/>
              <a:t>motivation et mes intérêts personnels.</a:t>
            </a:r>
            <a:endParaRPr lang="fr-BE" sz="1600" dirty="0"/>
          </a:p>
          <a:p>
            <a:r>
              <a:rPr lang="fr-BE" dirty="0"/>
              <a:t> </a:t>
            </a:r>
            <a:r>
              <a:rPr lang="fr-BE" dirty="0" smtClean="0"/>
              <a:t>!!! </a:t>
            </a:r>
            <a:r>
              <a:rPr lang="fr-BE" dirty="0"/>
              <a:t>C</a:t>
            </a:r>
            <a:r>
              <a:rPr lang="fr-BE" dirty="0" smtClean="0"/>
              <a:t>onsulter </a:t>
            </a:r>
            <a:r>
              <a:rPr lang="fr-BE" dirty="0"/>
              <a:t>des documents </a:t>
            </a:r>
            <a:r>
              <a:rPr lang="fr-BE" u="sng" dirty="0"/>
              <a:t>récents et liés au domaine concerné</a:t>
            </a:r>
            <a:r>
              <a:rPr lang="fr-BE" dirty="0"/>
              <a:t> qui donnent une </a:t>
            </a:r>
            <a:r>
              <a:rPr lang="fr-BE" u="sng" dirty="0"/>
              <a:t>idée générale</a:t>
            </a:r>
            <a:r>
              <a:rPr lang="fr-BE" dirty="0"/>
              <a:t> sur la question. </a:t>
            </a:r>
            <a:endParaRPr lang="fr-BE" dirty="0" smtClean="0"/>
          </a:p>
          <a:p>
            <a:pPr lvl="0"/>
            <a:r>
              <a:rPr lang="fr-BE" b="1" dirty="0" smtClean="0">
                <a:sym typeface="Wingdings" panose="05000000000000000000" pitchFamily="2" charset="2"/>
              </a:rPr>
              <a:t>  </a:t>
            </a:r>
            <a:r>
              <a:rPr lang="fr-BE" b="1" dirty="0" smtClean="0"/>
              <a:t>dictionnaire </a:t>
            </a:r>
            <a:r>
              <a:rPr lang="fr-BE" b="1" dirty="0"/>
              <a:t>spécialisé </a:t>
            </a:r>
            <a:r>
              <a:rPr lang="fr-BE" b="1" dirty="0" smtClean="0"/>
              <a:t>; actualité en sc. Éducation ; actualité décrétale…</a:t>
            </a:r>
          </a:p>
          <a:p>
            <a:pPr lvl="0"/>
            <a:r>
              <a:rPr lang="fr-BE" b="1" dirty="0" smtClean="0"/>
              <a:t>Exemples </a:t>
            </a:r>
          </a:p>
          <a:p>
            <a:pPr lvl="0">
              <a:buFont typeface="Wingdings" panose="05000000000000000000" pitchFamily="2" charset="2"/>
              <a:buChar char="§"/>
            </a:pPr>
            <a:r>
              <a:rPr lang="fr-BE" dirty="0"/>
              <a:t> </a:t>
            </a:r>
            <a:r>
              <a:rPr lang="fr-BE" dirty="0" smtClean="0"/>
              <a:t>Raynal</a:t>
            </a:r>
            <a:r>
              <a:rPr lang="fr-BE" dirty="0"/>
              <a:t>, F. et </a:t>
            </a:r>
            <a:r>
              <a:rPr lang="fr-BE" dirty="0" err="1"/>
              <a:t>Rieunier</a:t>
            </a:r>
            <a:r>
              <a:rPr lang="fr-BE" dirty="0"/>
              <a:t>, A. (2009). </a:t>
            </a:r>
            <a:r>
              <a:rPr lang="fr-BE" i="1" dirty="0"/>
              <a:t>Pédagogie : dictionnaire des concepts-clés</a:t>
            </a:r>
            <a:r>
              <a:rPr lang="fr-BE" dirty="0"/>
              <a:t>. </a:t>
            </a:r>
            <a:r>
              <a:rPr lang="fr-BE" i="1" dirty="0"/>
              <a:t>Apprentissage, formation et psychologie cognitive.</a:t>
            </a:r>
            <a:r>
              <a:rPr lang="fr-BE" dirty="0"/>
              <a:t> Paris : ESF-Entreprise moderne d’édition</a:t>
            </a:r>
            <a:r>
              <a:rPr lang="fr-BE" dirty="0" smtClean="0"/>
              <a:t>.</a:t>
            </a:r>
            <a:endParaRPr lang="fr-BE" sz="1800" dirty="0"/>
          </a:p>
        </p:txBody>
      </p:sp>
      <p:pic>
        <p:nvPicPr>
          <p:cNvPr id="4" name="Image 3"/>
          <p:cNvPicPr>
            <a:picLocks noChangeAspect="1"/>
          </p:cNvPicPr>
          <p:nvPr/>
        </p:nvPicPr>
        <p:blipFill>
          <a:blip r:embed="rId2"/>
          <a:stretch>
            <a:fillRect/>
          </a:stretch>
        </p:blipFill>
        <p:spPr>
          <a:xfrm>
            <a:off x="7532113" y="4077072"/>
            <a:ext cx="1485900" cy="2114550"/>
          </a:xfrm>
          <a:prstGeom prst="rect">
            <a:avLst/>
          </a:prstGeom>
        </p:spPr>
      </p:pic>
    </p:spTree>
    <p:extLst>
      <p:ext uri="{BB962C8B-B14F-4D97-AF65-F5344CB8AC3E}">
        <p14:creationId xmlns:p14="http://schemas.microsoft.com/office/powerpoint/2010/main" val="18141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400" b="1" i="1" dirty="0" smtClean="0"/>
              <a:t>Moyens concrets pour favoriser l’émergence d’une problématique ou d’un sujet</a:t>
            </a:r>
            <a:endParaRPr lang="fr-BE" sz="3400" b="1" i="1" dirty="0"/>
          </a:p>
        </p:txBody>
      </p:sp>
      <p:pic>
        <p:nvPicPr>
          <p:cNvPr id="4" name="Image 3"/>
          <p:cNvPicPr>
            <a:picLocks noChangeAspect="1"/>
          </p:cNvPicPr>
          <p:nvPr/>
        </p:nvPicPr>
        <p:blipFill>
          <a:blip r:embed="rId2"/>
          <a:stretch>
            <a:fillRect/>
          </a:stretch>
        </p:blipFill>
        <p:spPr>
          <a:xfrm>
            <a:off x="1043608" y="2420888"/>
            <a:ext cx="2228850" cy="2219325"/>
          </a:xfrm>
          <a:prstGeom prst="rect">
            <a:avLst/>
          </a:prstGeom>
        </p:spPr>
      </p:pic>
      <p:sp>
        <p:nvSpPr>
          <p:cNvPr id="5" name="Rectangle 4"/>
          <p:cNvSpPr/>
          <p:nvPr/>
        </p:nvSpPr>
        <p:spPr>
          <a:xfrm>
            <a:off x="1043608" y="4869160"/>
            <a:ext cx="2160240" cy="360040"/>
          </a:xfrm>
          <a:prstGeom prst="wedgeRectCallout">
            <a:avLst>
              <a:gd name="adj1" fmla="val 4350"/>
              <a:gd name="adj2" fmla="val -95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Remue-Méninge</a:t>
            </a:r>
            <a:endParaRPr lang="fr-BE" dirty="0"/>
          </a:p>
        </p:txBody>
      </p:sp>
      <p:pic>
        <p:nvPicPr>
          <p:cNvPr id="6" name="Image 5"/>
          <p:cNvPicPr>
            <a:picLocks noChangeAspect="1"/>
          </p:cNvPicPr>
          <p:nvPr/>
        </p:nvPicPr>
        <p:blipFill>
          <a:blip r:embed="rId3"/>
          <a:stretch>
            <a:fillRect/>
          </a:stretch>
        </p:blipFill>
        <p:spPr>
          <a:xfrm>
            <a:off x="4798024" y="2451712"/>
            <a:ext cx="3600459" cy="2268289"/>
          </a:xfrm>
          <a:prstGeom prst="rect">
            <a:avLst/>
          </a:prstGeom>
        </p:spPr>
      </p:pic>
      <p:sp>
        <p:nvSpPr>
          <p:cNvPr id="7" name="Rectangle 6"/>
          <p:cNvSpPr/>
          <p:nvPr/>
        </p:nvSpPr>
        <p:spPr>
          <a:xfrm>
            <a:off x="4788024" y="4869160"/>
            <a:ext cx="3672408" cy="360040"/>
          </a:xfrm>
          <a:prstGeom prst="wedgeRectCallout">
            <a:avLst>
              <a:gd name="adj1" fmla="val -1292"/>
              <a:gd name="adj2" fmla="val -7614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dirty="0" smtClean="0"/>
              <a:t>Carte-mentale</a:t>
            </a:r>
            <a:endParaRPr lang="fr-BE" dirty="0"/>
          </a:p>
        </p:txBody>
      </p:sp>
      <p:sp>
        <p:nvSpPr>
          <p:cNvPr id="8" name="ZoneTexte 7"/>
          <p:cNvSpPr txBox="1"/>
          <p:nvPr/>
        </p:nvSpPr>
        <p:spPr>
          <a:xfrm>
            <a:off x="3491880" y="3284984"/>
            <a:ext cx="1008112" cy="646331"/>
          </a:xfrm>
          <a:prstGeom prst="rect">
            <a:avLst/>
          </a:prstGeom>
          <a:noFill/>
        </p:spPr>
        <p:txBody>
          <a:bodyPr wrap="square" rtlCol="0">
            <a:spAutoFit/>
          </a:bodyPr>
          <a:lstStyle/>
          <a:p>
            <a:pPr algn="ctr"/>
            <a:r>
              <a:rPr lang="fr-BE" sz="3600" i="1" dirty="0" smtClean="0"/>
              <a:t>OU</a:t>
            </a:r>
            <a:endParaRPr lang="fr-BE" sz="3600" i="1" dirty="0"/>
          </a:p>
        </p:txBody>
      </p:sp>
    </p:spTree>
    <p:extLst>
      <p:ext uri="{BB962C8B-B14F-4D97-AF65-F5344CB8AC3E}">
        <p14:creationId xmlns:p14="http://schemas.microsoft.com/office/powerpoint/2010/main" val="3746877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smtClean="0"/>
              <a:t>Déterminer l’angle – l’entonnoir</a:t>
            </a:r>
            <a:endParaRPr lang="fr-BE" sz="3400" b="1" i="1" dirty="0"/>
          </a:p>
        </p:txBody>
      </p:sp>
      <p:sp>
        <p:nvSpPr>
          <p:cNvPr id="3" name="Espace réservé du contenu 2"/>
          <p:cNvSpPr>
            <a:spLocks noGrp="1"/>
          </p:cNvSpPr>
          <p:nvPr>
            <p:ph idx="1"/>
          </p:nvPr>
        </p:nvSpPr>
        <p:spPr>
          <a:xfrm>
            <a:off x="4139952" y="1845734"/>
            <a:ext cx="3528392" cy="4023360"/>
          </a:xfrm>
        </p:spPr>
        <p:txBody>
          <a:bodyPr/>
          <a:lstStyle/>
          <a:p>
            <a:pPr algn="ctr"/>
            <a:endParaRPr lang="fr-BE" dirty="0" smtClean="0"/>
          </a:p>
          <a:p>
            <a:pPr algn="ctr"/>
            <a:r>
              <a:rPr lang="fr-BE" dirty="0" smtClean="0"/>
              <a:t>Thème général</a:t>
            </a:r>
          </a:p>
          <a:p>
            <a:pPr algn="ctr"/>
            <a:endParaRPr lang="fr-BE" dirty="0" smtClean="0"/>
          </a:p>
          <a:p>
            <a:pPr algn="ctr"/>
            <a:endParaRPr lang="fr-BE" dirty="0" smtClean="0"/>
          </a:p>
          <a:p>
            <a:pPr algn="ctr"/>
            <a:r>
              <a:rPr lang="fr-BE" dirty="0" smtClean="0"/>
              <a:t>Problématique - Question</a:t>
            </a:r>
          </a:p>
          <a:p>
            <a:pPr algn="ctr"/>
            <a:endParaRPr lang="fr-BE" dirty="0" smtClean="0"/>
          </a:p>
          <a:p>
            <a:pPr algn="ctr"/>
            <a:endParaRPr lang="fr-BE" dirty="0" smtClean="0"/>
          </a:p>
          <a:p>
            <a:pPr algn="ctr"/>
            <a:r>
              <a:rPr lang="fr-BE" dirty="0" smtClean="0"/>
              <a:t>Objectif(s) de recherche</a:t>
            </a:r>
            <a:endParaRPr lang="fr-BE" dirty="0"/>
          </a:p>
        </p:txBody>
      </p:sp>
      <p:pic>
        <p:nvPicPr>
          <p:cNvPr id="4" name="Image 3"/>
          <p:cNvPicPr>
            <a:picLocks noChangeAspect="1"/>
          </p:cNvPicPr>
          <p:nvPr/>
        </p:nvPicPr>
        <p:blipFill>
          <a:blip r:embed="rId2"/>
          <a:stretch>
            <a:fillRect/>
          </a:stretch>
        </p:blipFill>
        <p:spPr>
          <a:xfrm>
            <a:off x="179512" y="1845734"/>
            <a:ext cx="3816424" cy="4076839"/>
          </a:xfrm>
          <a:prstGeom prst="rect">
            <a:avLst/>
          </a:prstGeom>
          <a:ln>
            <a:solidFill>
              <a:schemeClr val="tx2">
                <a:lumMod val="60000"/>
                <a:lumOff val="40000"/>
              </a:schemeClr>
            </a:solidFill>
          </a:ln>
        </p:spPr>
      </p:pic>
      <p:sp>
        <p:nvSpPr>
          <p:cNvPr id="5" name="Organigramme : Fusion 4"/>
          <p:cNvSpPr/>
          <p:nvPr/>
        </p:nvSpPr>
        <p:spPr>
          <a:xfrm>
            <a:off x="5184068" y="2636912"/>
            <a:ext cx="1440160" cy="1008112"/>
          </a:xfrm>
          <a:prstGeom prst="flowChartMer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6" name="Organigramme : Fusion 5"/>
          <p:cNvSpPr/>
          <p:nvPr/>
        </p:nvSpPr>
        <p:spPr>
          <a:xfrm>
            <a:off x="5184068" y="4077072"/>
            <a:ext cx="1440160" cy="1008112"/>
          </a:xfrm>
          <a:prstGeom prst="flowChartMer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7" name="Rectangle 6"/>
          <p:cNvSpPr/>
          <p:nvPr/>
        </p:nvSpPr>
        <p:spPr>
          <a:xfrm>
            <a:off x="7668344" y="1845734"/>
            <a:ext cx="1270912" cy="2375354"/>
          </a:xfrm>
          <a:prstGeom prst="wedgeRectCallout">
            <a:avLst>
              <a:gd name="adj1" fmla="val -72637"/>
              <a:gd name="adj2" fmla="val 33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i="1" dirty="0" smtClean="0"/>
              <a:t>La question peut parfois évoluer à plusieurs reprises durant la recherche</a:t>
            </a:r>
            <a:endParaRPr lang="fr-BE" sz="1600" i="1" dirty="0"/>
          </a:p>
        </p:txBody>
      </p:sp>
    </p:spTree>
    <p:extLst>
      <p:ext uri="{BB962C8B-B14F-4D97-AF65-F5344CB8AC3E}">
        <p14:creationId xmlns:p14="http://schemas.microsoft.com/office/powerpoint/2010/main" val="3777956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a:t>Rédiger une question de départ et des hypothèses de recherche</a:t>
            </a:r>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611560" y="1817799"/>
            <a:ext cx="7639050" cy="1933575"/>
          </a:xfrm>
          <a:prstGeom prst="rect">
            <a:avLst/>
          </a:prstGeom>
        </p:spPr>
      </p:pic>
    </p:spTree>
    <p:extLst>
      <p:ext uri="{BB962C8B-B14F-4D97-AF65-F5344CB8AC3E}">
        <p14:creationId xmlns:p14="http://schemas.microsoft.com/office/powerpoint/2010/main" val="57923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86604"/>
            <a:ext cx="8136904" cy="1450757"/>
          </a:xfrm>
        </p:spPr>
        <p:txBody>
          <a:bodyPr>
            <a:normAutofit/>
          </a:bodyPr>
          <a:lstStyle/>
          <a:p>
            <a:r>
              <a:rPr lang="fr-BE" sz="3200" b="1" i="1" dirty="0" smtClean="0"/>
              <a:t>Critères pour rédiger une bonne question de départ (p.16)</a:t>
            </a:r>
            <a:endParaRPr lang="fr-BE" sz="3200" b="1" i="1" dirty="0"/>
          </a:p>
        </p:txBody>
      </p:sp>
      <p:sp>
        <p:nvSpPr>
          <p:cNvPr id="3" name="Espace réservé du contenu 2"/>
          <p:cNvSpPr>
            <a:spLocks noGrp="1"/>
          </p:cNvSpPr>
          <p:nvPr>
            <p:ph idx="1"/>
          </p:nvPr>
        </p:nvSpPr>
        <p:spPr>
          <a:xfrm>
            <a:off x="323529" y="1845734"/>
            <a:ext cx="8568952" cy="4023360"/>
          </a:xfrm>
        </p:spPr>
        <p:txBody>
          <a:bodyPr>
            <a:normAutofit/>
          </a:bodyPr>
          <a:lstStyle/>
          <a:p>
            <a:r>
              <a:rPr lang="fr-BE" b="1" u="sng" dirty="0"/>
              <a:t>Trois critères pour rédiger une bonne question de départ (</a:t>
            </a:r>
            <a:r>
              <a:rPr lang="fr-BE" b="1" u="sng" dirty="0" err="1"/>
              <a:t>Dépelteau</a:t>
            </a:r>
            <a:r>
              <a:rPr lang="fr-BE" b="1" u="sng" dirty="0"/>
              <a:t>, 2001)</a:t>
            </a:r>
            <a:endParaRPr lang="fr-BE" dirty="0"/>
          </a:p>
          <a:p>
            <a:pPr marL="457200" indent="-457200">
              <a:buFont typeface="+mj-lt"/>
              <a:buAutoNum type="arabicParenR"/>
            </a:pPr>
            <a:r>
              <a:rPr lang="fr-BE" b="1" i="1" dirty="0" smtClean="0">
                <a:solidFill>
                  <a:schemeClr val="tx2">
                    <a:lumMod val="60000"/>
                    <a:lumOff val="40000"/>
                  </a:schemeClr>
                </a:solidFill>
              </a:rPr>
              <a:t>Clarté</a:t>
            </a:r>
            <a:r>
              <a:rPr lang="fr-BE" b="1" dirty="0">
                <a:solidFill>
                  <a:schemeClr val="tx2">
                    <a:lumMod val="60000"/>
                    <a:lumOff val="40000"/>
                  </a:schemeClr>
                </a:solidFill>
              </a:rPr>
              <a:t> : </a:t>
            </a:r>
            <a:r>
              <a:rPr lang="fr-BE" dirty="0"/>
              <a:t>pour qu’une question de départ aide le chercheur dans ses recherches, elle doit être précise et </a:t>
            </a:r>
            <a:r>
              <a:rPr lang="fr-BE" dirty="0" smtClean="0"/>
              <a:t>concise.</a:t>
            </a:r>
          </a:p>
          <a:p>
            <a:pPr marL="457200" indent="-457200">
              <a:buFont typeface="+mj-lt"/>
              <a:buAutoNum type="arabicParenR"/>
            </a:pPr>
            <a:r>
              <a:rPr lang="fr-BE" b="1" i="1" dirty="0" smtClean="0">
                <a:solidFill>
                  <a:schemeClr val="tx2">
                    <a:lumMod val="60000"/>
                    <a:lumOff val="40000"/>
                  </a:schemeClr>
                </a:solidFill>
              </a:rPr>
              <a:t>Faisabilité </a:t>
            </a:r>
            <a:r>
              <a:rPr lang="fr-BE" b="1" i="1" dirty="0">
                <a:solidFill>
                  <a:schemeClr val="tx2">
                    <a:lumMod val="60000"/>
                    <a:lumOff val="40000"/>
                  </a:schemeClr>
                </a:solidFill>
              </a:rPr>
              <a:t>: </a:t>
            </a:r>
            <a:r>
              <a:rPr lang="fr-BE" dirty="0"/>
              <a:t>une bonne question de départ permet également une recherche réalisable.</a:t>
            </a:r>
          </a:p>
          <a:p>
            <a:pPr lvl="1"/>
            <a:r>
              <a:rPr lang="fr-BE" sz="1600" dirty="0"/>
              <a:t>Il faut être attentif aux ressources dont nous disposons : temps, argent, moyens logistiques.</a:t>
            </a:r>
          </a:p>
          <a:p>
            <a:pPr lvl="1"/>
            <a:r>
              <a:rPr lang="fr-BE" sz="1600" dirty="0" smtClean="0"/>
              <a:t>Penser </a:t>
            </a:r>
            <a:r>
              <a:rPr lang="fr-BE" sz="1600" dirty="0"/>
              <a:t>aux réalités du contexte professionnel et des lieux de stage. Des raisons déontologiques et </a:t>
            </a:r>
            <a:r>
              <a:rPr lang="fr-BE" sz="1600" dirty="0" smtClean="0"/>
              <a:t>éthiques </a:t>
            </a:r>
            <a:r>
              <a:rPr lang="fr-BE" sz="1600" dirty="0"/>
              <a:t>sont également à prendre en considération.</a:t>
            </a:r>
          </a:p>
          <a:p>
            <a:pPr lvl="0"/>
            <a:endParaRPr lang="fr-BE" dirty="0" smtClean="0"/>
          </a:p>
          <a:p>
            <a:pPr lvl="0"/>
            <a:endParaRPr lang="fr-BE" dirty="0"/>
          </a:p>
          <a:p>
            <a:endParaRPr lang="fr-BE" dirty="0"/>
          </a:p>
        </p:txBody>
      </p:sp>
    </p:spTree>
    <p:extLst>
      <p:ext uri="{BB962C8B-B14F-4D97-AF65-F5344CB8AC3E}">
        <p14:creationId xmlns:p14="http://schemas.microsoft.com/office/powerpoint/2010/main" val="1099953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b="1" u="sng" dirty="0"/>
              <a:t>Trois critères pour rédiger une bonne question de départ (</a:t>
            </a:r>
            <a:r>
              <a:rPr lang="fr-BE" sz="3200" b="1" u="sng" dirty="0" err="1"/>
              <a:t>Dépelteau</a:t>
            </a:r>
            <a:r>
              <a:rPr lang="fr-BE" sz="3200" b="1" u="sng" dirty="0"/>
              <a:t>, 2001</a:t>
            </a:r>
            <a:r>
              <a:rPr lang="fr-BE" sz="3200" b="1" u="sng" dirty="0" smtClean="0"/>
              <a:t>)</a:t>
            </a:r>
            <a:endParaRPr lang="fr-BE" sz="3200" dirty="0"/>
          </a:p>
        </p:txBody>
      </p:sp>
      <p:pic>
        <p:nvPicPr>
          <p:cNvPr id="4" name="Espace réservé du contenu 3"/>
          <p:cNvPicPr>
            <a:picLocks noGrp="1" noChangeAspect="1"/>
          </p:cNvPicPr>
          <p:nvPr>
            <p:ph idx="1"/>
          </p:nvPr>
        </p:nvPicPr>
        <p:blipFill>
          <a:blip r:embed="rId2"/>
          <a:stretch>
            <a:fillRect/>
          </a:stretch>
        </p:blipFill>
        <p:spPr>
          <a:xfrm>
            <a:off x="54352" y="2886650"/>
            <a:ext cx="9089648" cy="2590605"/>
          </a:xfrm>
          <a:prstGeom prst="rect">
            <a:avLst/>
          </a:prstGeom>
        </p:spPr>
      </p:pic>
      <p:sp>
        <p:nvSpPr>
          <p:cNvPr id="5" name="Rectangle 4"/>
          <p:cNvSpPr/>
          <p:nvPr/>
        </p:nvSpPr>
        <p:spPr>
          <a:xfrm>
            <a:off x="633784" y="1988840"/>
            <a:ext cx="7920881" cy="646331"/>
          </a:xfrm>
          <a:prstGeom prst="rect">
            <a:avLst/>
          </a:prstGeom>
        </p:spPr>
        <p:txBody>
          <a:bodyPr wrap="square">
            <a:spAutoFit/>
          </a:bodyPr>
          <a:lstStyle/>
          <a:p>
            <a:pPr marL="342900" lvl="0" indent="-342900">
              <a:buClr>
                <a:schemeClr val="accent1"/>
              </a:buClr>
              <a:buFont typeface="+mj-lt"/>
              <a:buAutoNum type="arabicParenR" startAt="3"/>
            </a:pPr>
            <a:r>
              <a:rPr lang="fr-BE" b="1" i="1" dirty="0">
                <a:solidFill>
                  <a:schemeClr val="tx2">
                    <a:lumMod val="60000"/>
                    <a:lumOff val="40000"/>
                  </a:schemeClr>
                </a:solidFill>
              </a:rPr>
              <a:t>Pertinence : </a:t>
            </a:r>
            <a:r>
              <a:rPr lang="fr-BE" dirty="0"/>
              <a:t>on parle ici de la pertinence scientifique. Une question de recherche est scientifiquement pertinente si :</a:t>
            </a:r>
          </a:p>
        </p:txBody>
      </p:sp>
    </p:spTree>
    <p:extLst>
      <p:ext uri="{BB962C8B-B14F-4D97-AF65-F5344CB8AC3E}">
        <p14:creationId xmlns:p14="http://schemas.microsoft.com/office/powerpoint/2010/main" val="2620719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738911514"/>
              </p:ext>
            </p:extLst>
          </p:nvPr>
        </p:nvGraphicFramePr>
        <p:xfrm>
          <a:off x="251520" y="404664"/>
          <a:ext cx="8640960" cy="5167146"/>
        </p:xfrm>
        <a:graphic>
          <a:graphicData uri="http://schemas.openxmlformats.org/drawingml/2006/table">
            <a:tbl>
              <a:tblPr firstRow="1" firstCol="1" bandRow="1">
                <a:tableStyleId>{7DF18680-E054-41AD-8BC1-D1AEF772440D}</a:tableStyleId>
              </a:tblPr>
              <a:tblGrid>
                <a:gridCol w="4560657">
                  <a:extLst>
                    <a:ext uri="{9D8B030D-6E8A-4147-A177-3AD203B41FA5}">
                      <a16:colId xmlns:a16="http://schemas.microsoft.com/office/drawing/2014/main" val="3150273223"/>
                    </a:ext>
                  </a:extLst>
                </a:gridCol>
                <a:gridCol w="4080303">
                  <a:extLst>
                    <a:ext uri="{9D8B030D-6E8A-4147-A177-3AD203B41FA5}">
                      <a16:colId xmlns:a16="http://schemas.microsoft.com/office/drawing/2014/main" val="2209976045"/>
                    </a:ext>
                  </a:extLst>
                </a:gridCol>
              </a:tblGrid>
              <a:tr h="515353">
                <a:tc>
                  <a:txBody>
                    <a:bodyPr/>
                    <a:lstStyle/>
                    <a:p>
                      <a:pPr algn="ctr">
                        <a:spcAft>
                          <a:spcPts val="0"/>
                        </a:spcAft>
                      </a:pPr>
                      <a:r>
                        <a:rPr lang="fr-BE" sz="1400">
                          <a:effectLst/>
                        </a:rPr>
                        <a:t>Un exemple lié à quelques TFE menés en maternel</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algn="ctr">
                        <a:spcAft>
                          <a:spcPts val="0"/>
                        </a:spcAft>
                      </a:pPr>
                      <a:r>
                        <a:rPr lang="fr-BE" sz="1400">
                          <a:effectLst/>
                        </a:rPr>
                        <a:t>Qu’en pensez-vous ? </a:t>
                      </a:r>
                    </a:p>
                    <a:p>
                      <a:pPr algn="ctr">
                        <a:spcAft>
                          <a:spcPts val="0"/>
                        </a:spcAft>
                      </a:pPr>
                      <a:r>
                        <a:rPr lang="fr-BE" sz="1400">
                          <a:effectLst/>
                        </a:rPr>
                        <a:t>Comment pourriez-vous la modifier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4150106690"/>
                  </a:ext>
                </a:extLst>
              </a:tr>
              <a:tr h="1308850">
                <a:tc>
                  <a:txBody>
                    <a:bodyPr/>
                    <a:lstStyle/>
                    <a:p>
                      <a:pPr>
                        <a:spcAft>
                          <a:spcPts val="0"/>
                        </a:spcAft>
                      </a:pPr>
                      <a:r>
                        <a:rPr lang="fr-BE" sz="1800">
                          <a:effectLst/>
                        </a:rPr>
                        <a:t>Quelles sont les conséquences positives ou négatives d’une bonne ou d’une mauvaise hygiène de vie sur la santé et la vie en société d’un enfant ?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nchor="ctr"/>
                </a:tc>
                <a:tc>
                  <a:txBody>
                    <a:bodyPr/>
                    <a:lstStyle/>
                    <a:p>
                      <a:pPr algn="just">
                        <a:spcAft>
                          <a:spcPts val="0"/>
                        </a:spcAft>
                      </a:pPr>
                      <a:r>
                        <a:rPr lang="fr-BE" sz="1400">
                          <a:effectLst/>
                        </a:rPr>
                        <a:t> </a:t>
                      </a:r>
                    </a:p>
                    <a:p>
                      <a:pPr algn="just">
                        <a:spcAft>
                          <a:spcPts val="0"/>
                        </a:spcAft>
                      </a:pPr>
                      <a:r>
                        <a:rPr lang="fr-BE" sz="1400">
                          <a:effectLst/>
                        </a:rPr>
                        <a:t> </a:t>
                      </a:r>
                    </a:p>
                    <a:p>
                      <a:pPr algn="just">
                        <a:spcAft>
                          <a:spcPts val="0"/>
                        </a:spcAft>
                      </a:pPr>
                      <a:r>
                        <a:rPr lang="fr-BE" sz="1400">
                          <a:effectLst/>
                        </a:rPr>
                        <a:t> </a:t>
                      </a:r>
                    </a:p>
                    <a:p>
                      <a:pPr algn="just">
                        <a:spcAft>
                          <a:spcPts val="0"/>
                        </a:spcAft>
                      </a:pPr>
                      <a:r>
                        <a:rPr lang="fr-BE" sz="1400">
                          <a:effectLst/>
                        </a:rPr>
                        <a:t> </a:t>
                      </a:r>
                    </a:p>
                    <a:p>
                      <a:pPr algn="just">
                        <a:spcAft>
                          <a:spcPts val="0"/>
                        </a:spcAft>
                      </a:pPr>
                      <a:r>
                        <a:rPr lang="fr-BE" sz="1400">
                          <a:effectLst/>
                        </a:rPr>
                        <a:t>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942651818"/>
                  </a:ext>
                </a:extLst>
              </a:tr>
              <a:tr h="1636063">
                <a:tc>
                  <a:txBody>
                    <a:bodyPr/>
                    <a:lstStyle/>
                    <a:p>
                      <a:pPr>
                        <a:spcAft>
                          <a:spcPts val="0"/>
                        </a:spcAft>
                      </a:pPr>
                      <a:r>
                        <a:rPr lang="fr-BE" sz="1800" dirty="0">
                          <a:effectLst/>
                        </a:rPr>
                        <a:t>Peut-on améliorer les capacités de concentration et d’attention d’un enfant de petite section en installant un coin repos en classe pour lui permettre de satisfaire ce besoin au moment où il le ressent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nchor="ctr"/>
                </a:tc>
                <a:tc>
                  <a:txBody>
                    <a:bodyPr/>
                    <a:lstStyle/>
                    <a:p>
                      <a:pPr algn="just">
                        <a:spcAft>
                          <a:spcPts val="0"/>
                        </a:spcAft>
                      </a:pPr>
                      <a:r>
                        <a:rPr lang="fr-BE" sz="1400">
                          <a:effectLst/>
                        </a:rPr>
                        <a:t> </a:t>
                      </a:r>
                    </a:p>
                    <a:p>
                      <a:pPr algn="just">
                        <a:spcAft>
                          <a:spcPts val="0"/>
                        </a:spcAft>
                      </a:pPr>
                      <a:r>
                        <a:rPr lang="fr-BE" sz="1400">
                          <a:effectLst/>
                        </a:rPr>
                        <a:t> </a:t>
                      </a:r>
                    </a:p>
                    <a:p>
                      <a:pPr algn="just">
                        <a:spcAft>
                          <a:spcPts val="0"/>
                        </a:spcAft>
                      </a:pPr>
                      <a:r>
                        <a:rPr lang="fr-BE" sz="1400">
                          <a:effectLst/>
                        </a:rPr>
                        <a:t> </a:t>
                      </a:r>
                    </a:p>
                    <a:p>
                      <a:pPr algn="just">
                        <a:spcAft>
                          <a:spcPts val="0"/>
                        </a:spcAft>
                      </a:pPr>
                      <a:r>
                        <a:rPr lang="fr-BE" sz="1400">
                          <a:effectLst/>
                        </a:rPr>
                        <a:t> </a:t>
                      </a:r>
                    </a:p>
                    <a:p>
                      <a:pPr algn="just">
                        <a:spcAft>
                          <a:spcPts val="0"/>
                        </a:spcAft>
                      </a:pPr>
                      <a:r>
                        <a:rPr lang="fr-BE" sz="1400">
                          <a:effectLst/>
                        </a:rPr>
                        <a:t>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1843117137"/>
                  </a:ext>
                </a:extLst>
              </a:tr>
              <a:tr h="981638">
                <a:tc>
                  <a:txBody>
                    <a:bodyPr/>
                    <a:lstStyle/>
                    <a:p>
                      <a:pPr>
                        <a:spcAft>
                          <a:spcPts val="0"/>
                        </a:spcAft>
                      </a:pPr>
                      <a:r>
                        <a:rPr lang="fr-BE" sz="1800">
                          <a:effectLst/>
                        </a:rPr>
                        <a:t>Pourquoi et comment mettre en place des cahiers de vie au sein d’une classe maternelle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nchor="ctr"/>
                </a:tc>
                <a:tc>
                  <a:txBody>
                    <a:bodyPr/>
                    <a:lstStyle/>
                    <a:p>
                      <a:pPr algn="just">
                        <a:spcAft>
                          <a:spcPts val="0"/>
                        </a:spcAft>
                      </a:pPr>
                      <a:r>
                        <a:rPr lang="fr-BE" sz="1400" dirty="0">
                          <a:effectLst/>
                        </a:rPr>
                        <a:t> </a:t>
                      </a:r>
                      <a:endParaRPr lang="fr-BE" sz="1400" dirty="0" smtClean="0">
                        <a:effectLst/>
                      </a:endParaRPr>
                    </a:p>
                    <a:p>
                      <a:pPr algn="just">
                        <a:spcAft>
                          <a:spcPts val="0"/>
                        </a:spcAft>
                      </a:pPr>
                      <a:endParaRPr lang="fr-BE" sz="1400" dirty="0" smtClean="0">
                        <a:effectLst/>
                      </a:endParaRPr>
                    </a:p>
                    <a:p>
                      <a:pPr algn="just">
                        <a:spcAft>
                          <a:spcPts val="0"/>
                        </a:spcAft>
                      </a:pPr>
                      <a:endParaRPr lang="fr-BE" sz="1400" dirty="0" smtClean="0">
                        <a:effectLst/>
                      </a:endParaRPr>
                    </a:p>
                    <a:p>
                      <a:pPr algn="just">
                        <a:spcAft>
                          <a:spcPts val="0"/>
                        </a:spcAft>
                      </a:pPr>
                      <a:endParaRPr lang="fr-BE" sz="1400" dirty="0" smtClean="0">
                        <a:effectLst/>
                      </a:endParaRPr>
                    </a:p>
                    <a:p>
                      <a:pPr algn="just">
                        <a:spcAft>
                          <a:spcPts val="0"/>
                        </a:spcAft>
                      </a:pPr>
                      <a:endParaRPr lang="fr-BE" sz="1400" dirty="0" smtClean="0">
                        <a:effectLst/>
                      </a:endParaRPr>
                    </a:p>
                    <a:p>
                      <a:pPr algn="just">
                        <a:spcAft>
                          <a:spcPts val="0"/>
                        </a:spcAft>
                      </a:pPr>
                      <a:endParaRPr lang="fr-BE" sz="1400" dirty="0">
                        <a:effectLst/>
                      </a:endParaRPr>
                    </a:p>
                    <a:p>
                      <a:pPr algn="just">
                        <a:spcAft>
                          <a:spcPts val="0"/>
                        </a:spcAft>
                      </a:pPr>
                      <a:r>
                        <a:rPr lang="fr-BE" sz="1400" dirty="0">
                          <a:effectLst/>
                        </a:rPr>
                        <a:t> </a:t>
                      </a:r>
                    </a:p>
                    <a:p>
                      <a:pPr algn="just">
                        <a:spcAft>
                          <a:spcPts val="0"/>
                        </a:spcAft>
                      </a:pPr>
                      <a:r>
                        <a:rPr lang="fr-BE" sz="1400" dirty="0">
                          <a:effectLst/>
                        </a:rPr>
                        <a:t>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extLst>
                  <a:ext uri="{0D108BD9-81ED-4DB2-BD59-A6C34878D82A}">
                    <a16:rowId xmlns:a16="http://schemas.microsoft.com/office/drawing/2014/main" val="2510682307"/>
                  </a:ext>
                </a:extLst>
              </a:tr>
            </a:tbl>
          </a:graphicData>
        </a:graphic>
      </p:graphicFrame>
    </p:spTree>
    <p:extLst>
      <p:ext uri="{BB962C8B-B14F-4D97-AF65-F5344CB8AC3E}">
        <p14:creationId xmlns:p14="http://schemas.microsoft.com/office/powerpoint/2010/main" val="2653453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557808"/>
            <a:ext cx="8676456" cy="1143000"/>
          </a:xfrm>
        </p:spPr>
        <p:txBody>
          <a:bodyPr/>
          <a:lstStyle/>
          <a:p>
            <a:pPr algn="l"/>
            <a:r>
              <a:rPr lang="fr-BE" dirty="0"/>
              <a:t>Plan de ce cours</a:t>
            </a:r>
          </a:p>
        </p:txBody>
      </p:sp>
      <p:sp>
        <p:nvSpPr>
          <p:cNvPr id="3" name="ZoneTexte 2"/>
          <p:cNvSpPr txBox="1"/>
          <p:nvPr/>
        </p:nvSpPr>
        <p:spPr>
          <a:xfrm>
            <a:off x="539552" y="2276872"/>
            <a:ext cx="8424936" cy="2677656"/>
          </a:xfrm>
          <a:prstGeom prst="rect">
            <a:avLst/>
          </a:prstGeom>
          <a:noFill/>
        </p:spPr>
        <p:txBody>
          <a:bodyPr wrap="square" rtlCol="0">
            <a:spAutoFit/>
          </a:bodyPr>
          <a:lstStyle/>
          <a:p>
            <a:pPr marL="342900" indent="-342900">
              <a:buFont typeface="Wingdings" panose="05000000000000000000" pitchFamily="2" charset="2"/>
              <a:buChar char="v"/>
            </a:pPr>
            <a:r>
              <a:rPr lang="fr-BE" sz="2400" dirty="0">
                <a:latin typeface="+mj-lt"/>
              </a:rPr>
              <a:t>Présentation de la fiche UE (objectifs, AA, contenu, évaluation, etc. )</a:t>
            </a:r>
          </a:p>
          <a:p>
            <a:pPr marL="342900" indent="-342900">
              <a:buFont typeface="Wingdings" panose="05000000000000000000" pitchFamily="2" charset="2"/>
              <a:buChar char="v"/>
            </a:pPr>
            <a:r>
              <a:rPr lang="fr-BE" sz="2400" dirty="0">
                <a:latin typeface="+mj-lt"/>
              </a:rPr>
              <a:t>Présentation des consignes + grille d’évaluation</a:t>
            </a:r>
          </a:p>
          <a:p>
            <a:pPr marL="342900" indent="-342900">
              <a:buFont typeface="Wingdings" panose="05000000000000000000" pitchFamily="2" charset="2"/>
              <a:buChar char="v"/>
            </a:pPr>
            <a:r>
              <a:rPr lang="fr-BE" sz="2400" dirty="0">
                <a:latin typeface="+mj-lt"/>
              </a:rPr>
              <a:t>Présentation de ce qu’est une recherche documentaire</a:t>
            </a:r>
          </a:p>
          <a:p>
            <a:pPr marL="342900" indent="-342900">
              <a:buFont typeface="Wingdings" panose="05000000000000000000" pitchFamily="2" charset="2"/>
              <a:buChar char="v"/>
            </a:pPr>
            <a:r>
              <a:rPr lang="fr-BE" sz="2400" dirty="0">
                <a:latin typeface="+mj-lt"/>
              </a:rPr>
              <a:t>Emergence de sujets et constitution des groupes </a:t>
            </a:r>
          </a:p>
          <a:p>
            <a:endParaRPr lang="fr-BE" sz="2400" dirty="0">
              <a:latin typeface="+mj-lt"/>
            </a:endParaRPr>
          </a:p>
          <a:p>
            <a:endParaRPr lang="fr-BE" sz="2400" dirty="0">
              <a:latin typeface="+mj-lt"/>
            </a:endParaRPr>
          </a:p>
        </p:txBody>
      </p:sp>
    </p:spTree>
    <p:extLst>
      <p:ext uri="{BB962C8B-B14F-4D97-AF65-F5344CB8AC3E}">
        <p14:creationId xmlns:p14="http://schemas.microsoft.com/office/powerpoint/2010/main" val="385699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i="1" dirty="0" smtClean="0">
                <a:solidFill>
                  <a:schemeClr val="tx2">
                    <a:lumMod val="60000"/>
                    <a:lumOff val="40000"/>
                  </a:schemeClr>
                </a:solidFill>
              </a:rPr>
              <a:t>Hypothèse de recherche</a:t>
            </a:r>
            <a:endParaRPr lang="fr-BE" b="1" i="1" dirty="0">
              <a:solidFill>
                <a:schemeClr val="tx2">
                  <a:lumMod val="60000"/>
                  <a:lumOff val="40000"/>
                </a:schemeClr>
              </a:solidFill>
            </a:endParaRPr>
          </a:p>
        </p:txBody>
      </p:sp>
      <p:sp>
        <p:nvSpPr>
          <p:cNvPr id="3" name="Espace réservé du contenu 2"/>
          <p:cNvSpPr>
            <a:spLocks noGrp="1"/>
          </p:cNvSpPr>
          <p:nvPr>
            <p:ph idx="1"/>
          </p:nvPr>
        </p:nvSpPr>
        <p:spPr/>
        <p:txBody>
          <a:bodyPr>
            <a:normAutofit/>
          </a:bodyPr>
          <a:lstStyle/>
          <a:p>
            <a:pPr algn="just"/>
            <a:r>
              <a:rPr lang="fr-BE" dirty="0" smtClean="0"/>
              <a:t>Une </a:t>
            </a:r>
            <a:r>
              <a:rPr lang="fr-BE" dirty="0"/>
              <a:t>hypothèse est la réponse présumée à la question qui oriente une recherche (</a:t>
            </a:r>
            <a:r>
              <a:rPr lang="fr-BE" dirty="0" err="1"/>
              <a:t>càd</a:t>
            </a:r>
            <a:r>
              <a:rPr lang="fr-BE" dirty="0"/>
              <a:t> la question de départ), cette réponse sera confirmée/validée ou infirmée/rejetée par les recherches théoriques et/ou pratiques.</a:t>
            </a:r>
          </a:p>
          <a:p>
            <a:pPr marL="0" indent="0">
              <a:buNone/>
            </a:pPr>
            <a:r>
              <a:rPr lang="fr-BE" dirty="0" smtClean="0"/>
              <a:t>Une </a:t>
            </a:r>
            <a:r>
              <a:rPr lang="fr-BE" dirty="0"/>
              <a:t>hypothèse prédit généralement </a:t>
            </a:r>
            <a:r>
              <a:rPr lang="fr-BE" b="1" u="sng" dirty="0">
                <a:solidFill>
                  <a:schemeClr val="tx2">
                    <a:lumMod val="60000"/>
                    <a:lumOff val="40000"/>
                  </a:schemeClr>
                </a:solidFill>
              </a:rPr>
              <a:t>une relation entre des variables</a:t>
            </a:r>
            <a:r>
              <a:rPr lang="fr-BE" dirty="0"/>
              <a:t>.</a:t>
            </a:r>
          </a:p>
          <a:p>
            <a:pPr marL="0" indent="0">
              <a:buNone/>
            </a:pPr>
            <a:endParaRPr lang="fr-BE" dirty="0" smtClean="0"/>
          </a:p>
          <a:p>
            <a:pPr marL="0" indent="0">
              <a:buNone/>
            </a:pPr>
            <a:r>
              <a:rPr lang="fr-BE" dirty="0" smtClean="0"/>
              <a:t>Les </a:t>
            </a:r>
            <a:r>
              <a:rPr lang="fr-BE" dirty="0"/>
              <a:t>hypothèses les plus communes en sciences humaines sont des hypothèses simples ou complexes (1 ou plusieurs variables) en interrelations de </a:t>
            </a:r>
            <a:r>
              <a:rPr lang="fr-BE" b="1" dirty="0">
                <a:solidFill>
                  <a:schemeClr val="tx2">
                    <a:lumMod val="60000"/>
                    <a:lumOff val="40000"/>
                  </a:schemeClr>
                </a:solidFill>
              </a:rPr>
              <a:t>causalité</a:t>
            </a:r>
            <a:r>
              <a:rPr lang="fr-BE" dirty="0"/>
              <a:t>.</a:t>
            </a:r>
          </a:p>
          <a:p>
            <a:endParaRPr lang="fr-BE" dirty="0"/>
          </a:p>
        </p:txBody>
      </p:sp>
    </p:spTree>
    <p:extLst>
      <p:ext uri="{BB962C8B-B14F-4D97-AF65-F5344CB8AC3E}">
        <p14:creationId xmlns:p14="http://schemas.microsoft.com/office/powerpoint/2010/main" val="551492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822959" y="286604"/>
            <a:ext cx="7543801" cy="580669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fr-BE" dirty="0"/>
              <a:t>Dans les hypothèses simples, on retrouve une </a:t>
            </a:r>
            <a:r>
              <a:rPr lang="fr-BE" b="1" dirty="0">
                <a:solidFill>
                  <a:srgbClr val="B20679"/>
                </a:solidFill>
              </a:rPr>
              <a:t>variable dépendante </a:t>
            </a:r>
            <a:r>
              <a:rPr lang="fr-BE" dirty="0"/>
              <a:t>et </a:t>
            </a:r>
            <a:r>
              <a:rPr lang="fr-BE" b="1" dirty="0">
                <a:solidFill>
                  <a:schemeClr val="accent5"/>
                </a:solidFill>
              </a:rPr>
              <a:t>une variable indépendante. </a:t>
            </a:r>
          </a:p>
          <a:p>
            <a:r>
              <a:rPr lang="fr-BE" dirty="0" smtClean="0">
                <a:sym typeface="Wingdings" panose="05000000000000000000" pitchFamily="2" charset="2"/>
              </a:rPr>
              <a:t> </a:t>
            </a:r>
            <a:r>
              <a:rPr lang="fr-BE" b="1" dirty="0" smtClean="0"/>
              <a:t>La </a:t>
            </a:r>
            <a:r>
              <a:rPr lang="fr-BE" b="1" u="sng" dirty="0">
                <a:solidFill>
                  <a:schemeClr val="accent5"/>
                </a:solidFill>
              </a:rPr>
              <a:t>variable indépendante </a:t>
            </a:r>
            <a:r>
              <a:rPr lang="fr-BE" b="1" dirty="0"/>
              <a:t>est la </a:t>
            </a:r>
            <a:r>
              <a:rPr lang="fr-BE" b="1" dirty="0">
                <a:solidFill>
                  <a:schemeClr val="accent5"/>
                </a:solidFill>
              </a:rPr>
              <a:t>cause</a:t>
            </a:r>
            <a:r>
              <a:rPr lang="fr-BE" b="1" dirty="0"/>
              <a:t> – ou le </a:t>
            </a:r>
            <a:r>
              <a:rPr lang="fr-BE" b="1" dirty="0">
                <a:solidFill>
                  <a:schemeClr val="accent5"/>
                </a:solidFill>
              </a:rPr>
              <a:t>facteur explicatif </a:t>
            </a:r>
            <a:endParaRPr lang="fr-BE" b="1" dirty="0"/>
          </a:p>
          <a:p>
            <a:r>
              <a:rPr lang="fr-BE" b="1" dirty="0" smtClean="0">
                <a:sym typeface="Wingdings" panose="05000000000000000000" pitchFamily="2" charset="2"/>
              </a:rPr>
              <a:t> </a:t>
            </a:r>
            <a:r>
              <a:rPr lang="fr-BE" b="1" dirty="0" smtClean="0"/>
              <a:t>elle </a:t>
            </a:r>
            <a:r>
              <a:rPr lang="fr-BE" b="1" dirty="0"/>
              <a:t>fait varier </a:t>
            </a:r>
            <a:r>
              <a:rPr lang="fr-BE" b="1" u="sng" dirty="0">
                <a:solidFill>
                  <a:srgbClr val="B20679"/>
                </a:solidFill>
              </a:rPr>
              <a:t>la variable dépendante </a:t>
            </a:r>
            <a:r>
              <a:rPr lang="fr-BE" b="1" dirty="0"/>
              <a:t>qui est l’effet – </a:t>
            </a:r>
            <a:r>
              <a:rPr lang="fr-BE" b="1" dirty="0">
                <a:solidFill>
                  <a:srgbClr val="B20679"/>
                </a:solidFill>
              </a:rPr>
              <a:t>ou le facteur que l’on veut expliquer.</a:t>
            </a:r>
            <a:endParaRPr lang="fr-BE" dirty="0">
              <a:solidFill>
                <a:srgbClr val="B20679"/>
              </a:solidFill>
            </a:endParaRPr>
          </a:p>
          <a:p>
            <a:endParaRPr lang="fr-BE" dirty="0" smtClean="0"/>
          </a:p>
          <a:p>
            <a:r>
              <a:rPr lang="fr-BE" dirty="0" smtClean="0"/>
              <a:t>Une </a:t>
            </a:r>
            <a:r>
              <a:rPr lang="fr-BE" dirty="0"/>
              <a:t>hypothèse est, en principe, formulée à partir d’une théorie choisie, modifiée ou construite et/ou de l’expérience et/ou d’observations. </a:t>
            </a:r>
          </a:p>
          <a:p>
            <a:r>
              <a:rPr lang="fr-BE" dirty="0" smtClean="0"/>
              <a:t>Selon </a:t>
            </a:r>
            <a:r>
              <a:rPr lang="fr-BE" dirty="0"/>
              <a:t>Tremblay et Perrier (p.1-2, 2006) : Une recherche comporte </a:t>
            </a:r>
            <a:r>
              <a:rPr lang="fr-BE" b="1" dirty="0"/>
              <a:t>une seule hypothèse principale</a:t>
            </a:r>
            <a:r>
              <a:rPr lang="fr-BE" dirty="0"/>
              <a:t> qu’elle </a:t>
            </a:r>
            <a:r>
              <a:rPr lang="fr-BE" b="1" dirty="0"/>
              <a:t>cherche précisément</a:t>
            </a:r>
            <a:r>
              <a:rPr lang="fr-BE" dirty="0"/>
              <a:t> à confirmer ou à infirmer.</a:t>
            </a:r>
          </a:p>
          <a:p>
            <a:r>
              <a:rPr lang="fr-BE" dirty="0"/>
              <a:t> </a:t>
            </a:r>
          </a:p>
          <a:p>
            <a:r>
              <a:rPr lang="fr-BE" b="1" dirty="0"/>
              <a:t>Exemples d’hypothèses</a:t>
            </a:r>
            <a:endParaRPr lang="fr-BE" dirty="0"/>
          </a:p>
          <a:p>
            <a:pPr lvl="0">
              <a:buFont typeface="Wingdings" panose="05000000000000000000" pitchFamily="2" charset="2"/>
              <a:buChar char="§"/>
            </a:pPr>
            <a:r>
              <a:rPr lang="fr-BE" dirty="0"/>
              <a:t>Les consignes </a:t>
            </a:r>
            <a:r>
              <a:rPr lang="fr-BE" dirty="0" smtClean="0"/>
              <a:t>claires (variable indépendante) </a:t>
            </a:r>
            <a:r>
              <a:rPr lang="fr-BE" dirty="0"/>
              <a:t>augmentent la motivation des </a:t>
            </a:r>
            <a:r>
              <a:rPr lang="fr-BE" dirty="0" smtClean="0"/>
              <a:t>élèves (variable dépendante).</a:t>
            </a:r>
            <a:endParaRPr lang="fr-BE" dirty="0"/>
          </a:p>
          <a:p>
            <a:pPr lvl="0">
              <a:buFont typeface="Wingdings" panose="05000000000000000000" pitchFamily="2" charset="2"/>
              <a:buChar char="§"/>
            </a:pPr>
            <a:r>
              <a:rPr lang="fr-BE" dirty="0"/>
              <a:t>Les travaux de groupe </a:t>
            </a:r>
            <a:r>
              <a:rPr lang="fr-BE" dirty="0" smtClean="0"/>
              <a:t>(VI) augmentent </a:t>
            </a:r>
            <a:r>
              <a:rPr lang="fr-BE" dirty="0"/>
              <a:t>la motivation des </a:t>
            </a:r>
            <a:r>
              <a:rPr lang="fr-BE" dirty="0" smtClean="0"/>
              <a:t>élèves (VD).</a:t>
            </a:r>
            <a:endParaRPr lang="fr-BE" dirty="0"/>
          </a:p>
          <a:p>
            <a:endParaRPr lang="fr-BE" dirty="0"/>
          </a:p>
        </p:txBody>
      </p:sp>
    </p:spTree>
    <p:extLst>
      <p:ext uri="{BB962C8B-B14F-4D97-AF65-F5344CB8AC3E}">
        <p14:creationId xmlns:p14="http://schemas.microsoft.com/office/powerpoint/2010/main" val="2708167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63688" y="188640"/>
            <a:ext cx="5734600" cy="3978056"/>
          </a:xfrm>
          <a:prstGeom prst="rect">
            <a:avLst/>
          </a:prstGeom>
        </p:spPr>
      </p:pic>
      <p:sp>
        <p:nvSpPr>
          <p:cNvPr id="3" name="ZoneTexte 2"/>
          <p:cNvSpPr txBox="1"/>
          <p:nvPr/>
        </p:nvSpPr>
        <p:spPr>
          <a:xfrm>
            <a:off x="5220072" y="4497801"/>
            <a:ext cx="2808312" cy="1754326"/>
          </a:xfrm>
          <a:prstGeom prst="rect">
            <a:avLst/>
          </a:prstGeom>
          <a:noFill/>
        </p:spPr>
        <p:txBody>
          <a:bodyPr wrap="square" rtlCol="0">
            <a:spAutoFit/>
          </a:bodyPr>
          <a:lstStyle/>
          <a:p>
            <a:pPr marL="285750" indent="-285750">
              <a:buFontTx/>
              <a:buChar char="-"/>
            </a:pPr>
            <a:r>
              <a:rPr lang="fr-BE" b="1" i="1" dirty="0" smtClean="0">
                <a:solidFill>
                  <a:schemeClr val="tx2">
                    <a:lumMod val="60000"/>
                    <a:lumOff val="40000"/>
                  </a:schemeClr>
                </a:solidFill>
              </a:rPr>
              <a:t>Autonomie affective</a:t>
            </a:r>
          </a:p>
          <a:p>
            <a:pPr marL="285750" indent="-285750">
              <a:buFontTx/>
              <a:buChar char="-"/>
            </a:pPr>
            <a:r>
              <a:rPr lang="fr-BE" b="1" i="1" dirty="0" smtClean="0">
                <a:solidFill>
                  <a:schemeClr val="tx2">
                    <a:lumMod val="60000"/>
                    <a:lumOff val="40000"/>
                  </a:schemeClr>
                </a:solidFill>
              </a:rPr>
              <a:t>S/SF dans une discipline</a:t>
            </a:r>
          </a:p>
          <a:p>
            <a:pPr marL="285750" indent="-285750">
              <a:buFontTx/>
              <a:buChar char="-"/>
            </a:pPr>
            <a:r>
              <a:rPr lang="fr-BE" b="1" i="1" dirty="0" smtClean="0">
                <a:solidFill>
                  <a:schemeClr val="tx2">
                    <a:lumMod val="60000"/>
                    <a:lumOff val="40000"/>
                  </a:schemeClr>
                </a:solidFill>
              </a:rPr>
              <a:t>Capacités d’abstraction</a:t>
            </a:r>
          </a:p>
          <a:p>
            <a:pPr marL="285750" indent="-285750">
              <a:buFontTx/>
              <a:buChar char="-"/>
            </a:pPr>
            <a:r>
              <a:rPr lang="fr-BE" b="1" i="1" dirty="0" smtClean="0">
                <a:solidFill>
                  <a:schemeClr val="tx2">
                    <a:lumMod val="60000"/>
                    <a:lumOff val="40000"/>
                  </a:schemeClr>
                </a:solidFill>
              </a:rPr>
              <a:t>…</a:t>
            </a:r>
          </a:p>
          <a:p>
            <a:r>
              <a:rPr lang="fr-BE" b="1" i="1" dirty="0" smtClean="0">
                <a:solidFill>
                  <a:schemeClr val="tx2">
                    <a:lumMod val="60000"/>
                    <a:lumOff val="40000"/>
                  </a:schemeClr>
                </a:solidFill>
              </a:rPr>
              <a:t>Ce que vous espérez prendre en considération</a:t>
            </a:r>
            <a:endParaRPr lang="fr-BE" b="1" i="1" dirty="0">
              <a:solidFill>
                <a:schemeClr val="tx2">
                  <a:lumMod val="60000"/>
                  <a:lumOff val="40000"/>
                </a:schemeClr>
              </a:solidFill>
            </a:endParaRPr>
          </a:p>
        </p:txBody>
      </p:sp>
      <p:sp>
        <p:nvSpPr>
          <p:cNvPr id="4" name="ZoneTexte 3"/>
          <p:cNvSpPr txBox="1"/>
          <p:nvPr/>
        </p:nvSpPr>
        <p:spPr>
          <a:xfrm>
            <a:off x="1475656" y="4531187"/>
            <a:ext cx="2943203" cy="1754326"/>
          </a:xfrm>
          <a:prstGeom prst="rect">
            <a:avLst/>
          </a:prstGeom>
          <a:noFill/>
        </p:spPr>
        <p:txBody>
          <a:bodyPr wrap="square" rtlCol="0">
            <a:spAutoFit/>
          </a:bodyPr>
          <a:lstStyle/>
          <a:p>
            <a:pPr marL="285750" indent="-285750">
              <a:buFontTx/>
              <a:buChar char="-"/>
            </a:pPr>
            <a:r>
              <a:rPr lang="fr-BE" b="1" i="1" dirty="0">
                <a:solidFill>
                  <a:schemeClr val="tx2">
                    <a:lumMod val="60000"/>
                    <a:lumOff val="40000"/>
                  </a:schemeClr>
                </a:solidFill>
              </a:rPr>
              <a:t>Pédagogie du projet</a:t>
            </a:r>
          </a:p>
          <a:p>
            <a:pPr marL="285750" indent="-285750">
              <a:buFontTx/>
              <a:buChar char="-"/>
            </a:pPr>
            <a:r>
              <a:rPr lang="fr-BE" b="1" i="1" dirty="0">
                <a:solidFill>
                  <a:schemeClr val="tx2">
                    <a:lumMod val="60000"/>
                    <a:lumOff val="40000"/>
                  </a:schemeClr>
                </a:solidFill>
              </a:rPr>
              <a:t>Ateliers </a:t>
            </a:r>
            <a:r>
              <a:rPr lang="fr-BE" b="1" i="1" dirty="0" smtClean="0">
                <a:solidFill>
                  <a:schemeClr val="tx2">
                    <a:lumMod val="60000"/>
                    <a:lumOff val="40000"/>
                  </a:schemeClr>
                </a:solidFill>
              </a:rPr>
              <a:t>philosophiques</a:t>
            </a:r>
          </a:p>
          <a:p>
            <a:pPr marL="285750" indent="-285750">
              <a:buFontTx/>
              <a:buChar char="-"/>
            </a:pPr>
            <a:r>
              <a:rPr lang="fr-BE" b="1" i="1" dirty="0" smtClean="0">
                <a:solidFill>
                  <a:schemeClr val="tx2">
                    <a:lumMod val="60000"/>
                    <a:lumOff val="40000"/>
                  </a:schemeClr>
                </a:solidFill>
              </a:rPr>
              <a:t>Ecole du Dehors</a:t>
            </a:r>
          </a:p>
          <a:p>
            <a:r>
              <a:rPr lang="fr-BE" b="1" i="1" dirty="0" smtClean="0">
                <a:solidFill>
                  <a:schemeClr val="tx2">
                    <a:lumMod val="60000"/>
                    <a:lumOff val="40000"/>
                  </a:schemeClr>
                </a:solidFill>
              </a:rPr>
              <a:t>Ce que vous proposez pour tenter de faire évoluer les es…</a:t>
            </a:r>
            <a:endParaRPr lang="fr-BE" b="1" i="1" dirty="0">
              <a:solidFill>
                <a:schemeClr val="tx2">
                  <a:lumMod val="60000"/>
                  <a:lumOff val="40000"/>
                </a:schemeClr>
              </a:solidFill>
            </a:endParaRPr>
          </a:p>
        </p:txBody>
      </p:sp>
    </p:spTree>
    <p:extLst>
      <p:ext uri="{BB962C8B-B14F-4D97-AF65-F5344CB8AC3E}">
        <p14:creationId xmlns:p14="http://schemas.microsoft.com/office/powerpoint/2010/main" val="2201891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a:t>Rédiger une question de départ et des hypothèses de recherche</a:t>
            </a:r>
          </a:p>
        </p:txBody>
      </p:sp>
      <p:sp>
        <p:nvSpPr>
          <p:cNvPr id="3" name="Espace réservé du contenu 2"/>
          <p:cNvSpPr>
            <a:spLocks noGrp="1"/>
          </p:cNvSpPr>
          <p:nvPr>
            <p:ph idx="1"/>
          </p:nvPr>
        </p:nvSpPr>
        <p:spPr/>
        <p:txBody>
          <a:bodyPr/>
          <a:lstStyle/>
          <a:p>
            <a:r>
              <a:rPr lang="fr-BE" dirty="0" smtClean="0"/>
              <a:t>DEMARCHE</a:t>
            </a:r>
            <a:endParaRPr lang="fr-BE" dirty="0"/>
          </a:p>
        </p:txBody>
      </p:sp>
      <p:pic>
        <p:nvPicPr>
          <p:cNvPr id="5" name="Image 4"/>
          <p:cNvPicPr>
            <a:picLocks noChangeAspect="1"/>
          </p:cNvPicPr>
          <p:nvPr/>
        </p:nvPicPr>
        <p:blipFill>
          <a:blip r:embed="rId2"/>
          <a:stretch>
            <a:fillRect/>
          </a:stretch>
        </p:blipFill>
        <p:spPr>
          <a:xfrm>
            <a:off x="899592" y="2492896"/>
            <a:ext cx="7143750" cy="2324100"/>
          </a:xfrm>
          <a:prstGeom prst="rect">
            <a:avLst/>
          </a:prstGeom>
        </p:spPr>
      </p:pic>
    </p:spTree>
    <p:extLst>
      <p:ext uri="{BB962C8B-B14F-4D97-AF65-F5344CB8AC3E}">
        <p14:creationId xmlns:p14="http://schemas.microsoft.com/office/powerpoint/2010/main" val="4069338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92696"/>
            <a:ext cx="7543800" cy="1450757"/>
          </a:xfrm>
        </p:spPr>
        <p:txBody>
          <a:bodyPr>
            <a:normAutofit/>
          </a:bodyPr>
          <a:lstStyle/>
          <a:p>
            <a:r>
              <a:rPr lang="fr-BE" sz="3400" b="1" i="1" dirty="0" smtClean="0"/>
              <a:t>2. Planifier le travail</a:t>
            </a:r>
            <a:br>
              <a:rPr lang="fr-BE" sz="3400" b="1" i="1" dirty="0" smtClean="0"/>
            </a:br>
            <a:r>
              <a:rPr lang="fr-BE" sz="2700" b="1" i="1" dirty="0" smtClean="0"/>
              <a:t>Suivre </a:t>
            </a:r>
            <a:r>
              <a:rPr lang="fr-BE" sz="2700" b="1" i="1" dirty="0"/>
              <a:t>une démarche-type de la recherche documentaire</a:t>
            </a:r>
            <a:r>
              <a:rPr lang="fr-BE" sz="3600" b="1" i="1" dirty="0"/>
              <a:t/>
            </a:r>
            <a:br>
              <a:rPr lang="fr-BE" sz="3600" b="1" i="1" dirty="0"/>
            </a:br>
            <a:endParaRPr lang="fr-BE" sz="3400" b="1" i="1" dirty="0"/>
          </a:p>
        </p:txBody>
      </p:sp>
      <p:sp>
        <p:nvSpPr>
          <p:cNvPr id="3" name="Espace réservé du contenu 2"/>
          <p:cNvSpPr>
            <a:spLocks noGrp="1"/>
          </p:cNvSpPr>
          <p:nvPr>
            <p:ph idx="1"/>
          </p:nvPr>
        </p:nvSpPr>
        <p:spPr>
          <a:xfrm>
            <a:off x="465232" y="1988840"/>
            <a:ext cx="8259256" cy="4535594"/>
          </a:xfrm>
        </p:spPr>
        <p:txBody>
          <a:bodyPr>
            <a:normAutofit fontScale="92500" lnSpcReduction="20000"/>
          </a:bodyPr>
          <a:lstStyle/>
          <a:p>
            <a:pPr marL="457200" indent="-457200">
              <a:buFont typeface="+mj-lt"/>
              <a:buAutoNum type="arabicParenR"/>
            </a:pPr>
            <a:r>
              <a:rPr lang="fr-BE" dirty="0" smtClean="0"/>
              <a:t>Première </a:t>
            </a:r>
            <a:r>
              <a:rPr lang="fr-BE" dirty="0"/>
              <a:t>consultation sur Internet (voir où l’information dont j’ai besoin se trouve).</a:t>
            </a:r>
          </a:p>
          <a:p>
            <a:pPr marL="457200" indent="-457200">
              <a:buFont typeface="+mj-lt"/>
              <a:buAutoNum type="arabicParenR"/>
            </a:pPr>
            <a:r>
              <a:rPr lang="fr-BE" dirty="0" smtClean="0"/>
              <a:t>Trouver la/des personne(s)-ressource</a:t>
            </a:r>
            <a:r>
              <a:rPr lang="fr-BE" dirty="0"/>
              <a:t>.</a:t>
            </a:r>
          </a:p>
          <a:p>
            <a:pPr marL="457200" indent="-457200">
              <a:buFont typeface="+mj-lt"/>
              <a:buAutoNum type="arabicParenR"/>
            </a:pPr>
            <a:r>
              <a:rPr lang="fr-BE" dirty="0" smtClean="0"/>
              <a:t>Définir </a:t>
            </a:r>
            <a:r>
              <a:rPr lang="fr-BE" dirty="0"/>
              <a:t>les sources et outils à consulter</a:t>
            </a:r>
            <a:r>
              <a:rPr lang="fr-BE" dirty="0" smtClean="0"/>
              <a:t>.</a:t>
            </a:r>
          </a:p>
          <a:p>
            <a:pPr marL="457200" indent="-457200">
              <a:buFont typeface="+mj-lt"/>
              <a:buAutoNum type="arabicParenR"/>
            </a:pPr>
            <a:r>
              <a:rPr lang="fr-BE" dirty="0" smtClean="0"/>
              <a:t>Elaborer </a:t>
            </a:r>
            <a:r>
              <a:rPr lang="fr-BE" dirty="0"/>
              <a:t>une question de recherche documentaire.</a:t>
            </a:r>
          </a:p>
          <a:p>
            <a:pPr marL="457200" indent="-457200">
              <a:buFont typeface="+mj-lt"/>
              <a:buAutoNum type="arabicParenR"/>
            </a:pPr>
            <a:r>
              <a:rPr lang="fr-BE" dirty="0" smtClean="0"/>
              <a:t>Établir </a:t>
            </a:r>
            <a:r>
              <a:rPr lang="fr-BE" dirty="0"/>
              <a:t>la question de recherche à l’aide des opérateurs booléens.</a:t>
            </a:r>
          </a:p>
          <a:p>
            <a:pPr marL="457200" indent="-457200">
              <a:buFont typeface="+mj-lt"/>
              <a:buAutoNum type="arabicParenR"/>
            </a:pPr>
            <a:r>
              <a:rPr lang="fr-BE" dirty="0" smtClean="0"/>
              <a:t>Interroger </a:t>
            </a:r>
            <a:r>
              <a:rPr lang="fr-BE" dirty="0"/>
              <a:t>les outils (catalogue en ligne, sites web).</a:t>
            </a:r>
          </a:p>
          <a:p>
            <a:pPr marL="457200" indent="-457200">
              <a:buFont typeface="+mj-lt"/>
              <a:buAutoNum type="arabicParenR"/>
            </a:pPr>
            <a:r>
              <a:rPr lang="fr-BE" dirty="0" smtClean="0"/>
              <a:t>Sélectionner </a:t>
            </a:r>
            <a:r>
              <a:rPr lang="fr-BE" dirty="0"/>
              <a:t>les réponses.</a:t>
            </a:r>
          </a:p>
          <a:p>
            <a:pPr marL="457200" indent="-457200">
              <a:buFont typeface="+mj-lt"/>
              <a:buAutoNum type="arabicParenR"/>
            </a:pPr>
            <a:r>
              <a:rPr lang="fr-BE" dirty="0" smtClean="0"/>
              <a:t>Localiser </a:t>
            </a:r>
            <a:r>
              <a:rPr lang="fr-BE" dirty="0"/>
              <a:t>les documents.</a:t>
            </a:r>
          </a:p>
          <a:p>
            <a:pPr marL="457200" indent="-457200">
              <a:buFont typeface="+mj-lt"/>
              <a:buAutoNum type="arabicParenR"/>
            </a:pPr>
            <a:r>
              <a:rPr lang="fr-BE" dirty="0" smtClean="0"/>
              <a:t>Classer </a:t>
            </a:r>
            <a:r>
              <a:rPr lang="fr-BE" dirty="0"/>
              <a:t>les documents.</a:t>
            </a:r>
          </a:p>
          <a:p>
            <a:pPr marL="457200" indent="-457200">
              <a:buFont typeface="+mj-lt"/>
              <a:buAutoNum type="arabicParenR"/>
            </a:pPr>
            <a:r>
              <a:rPr lang="fr-BE" dirty="0" smtClean="0"/>
              <a:t>Lire </a:t>
            </a:r>
            <a:r>
              <a:rPr lang="fr-BE" dirty="0"/>
              <a:t>les documents trouvés et choisis.</a:t>
            </a:r>
          </a:p>
          <a:p>
            <a:pPr marL="457200" indent="-457200">
              <a:buFont typeface="+mj-lt"/>
              <a:buAutoNum type="arabicParenR"/>
            </a:pPr>
            <a:r>
              <a:rPr lang="fr-BE" dirty="0" smtClean="0"/>
              <a:t>Etablir </a:t>
            </a:r>
            <a:r>
              <a:rPr lang="fr-BE" dirty="0"/>
              <a:t>une fiche de lecture (! Ne pas oublier de noter toutes les références)</a:t>
            </a:r>
          </a:p>
          <a:p>
            <a:endParaRPr lang="fr-BE" dirty="0"/>
          </a:p>
        </p:txBody>
      </p:sp>
    </p:spTree>
    <p:extLst>
      <p:ext uri="{BB962C8B-B14F-4D97-AF65-F5344CB8AC3E}">
        <p14:creationId xmlns:p14="http://schemas.microsoft.com/office/powerpoint/2010/main" val="35441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i="1" dirty="0" smtClean="0"/>
              <a:t>2. Planifier le travail</a:t>
            </a:r>
            <a:endParaRPr lang="fr-BE" b="1" i="1" dirty="0"/>
          </a:p>
        </p:txBody>
      </p:sp>
      <p:sp>
        <p:nvSpPr>
          <p:cNvPr id="3" name="Espace réservé du contenu 2"/>
          <p:cNvSpPr>
            <a:spLocks noGrp="1"/>
          </p:cNvSpPr>
          <p:nvPr>
            <p:ph idx="1"/>
          </p:nvPr>
        </p:nvSpPr>
        <p:spPr/>
        <p:txBody>
          <a:bodyPr>
            <a:normAutofit/>
          </a:bodyPr>
          <a:lstStyle/>
          <a:p>
            <a:r>
              <a:rPr lang="fr-BE" sz="3200" dirty="0" smtClean="0"/>
              <a:t>Etablir un calendrier avec des objectifs précis et réalistes.</a:t>
            </a:r>
          </a:p>
          <a:p>
            <a:pPr>
              <a:buFont typeface="Wingdings" panose="05000000000000000000" pitchFamily="2" charset="2"/>
              <a:buChar char="§"/>
            </a:pPr>
            <a:r>
              <a:rPr lang="fr-BE" sz="3200" dirty="0" smtClean="0"/>
              <a:t>! Travail de groupe – planifier en concertation et respecter ses engagements.</a:t>
            </a:r>
          </a:p>
          <a:p>
            <a:pPr>
              <a:buFont typeface="Wingdings" panose="05000000000000000000" pitchFamily="2" charset="2"/>
              <a:buChar char="§"/>
            </a:pPr>
            <a:r>
              <a:rPr lang="fr-BE" sz="3200" dirty="0" smtClean="0"/>
              <a:t>! Présence prise aux cours car travail de groupe censé se réaliser durant les séances!</a:t>
            </a:r>
          </a:p>
          <a:p>
            <a:pPr>
              <a:buFont typeface="Wingdings" panose="05000000000000000000" pitchFamily="2" charset="2"/>
              <a:buChar char="§"/>
            </a:pPr>
            <a:r>
              <a:rPr lang="fr-BE" sz="3200" dirty="0"/>
              <a:t> </a:t>
            </a:r>
            <a:r>
              <a:rPr lang="fr-BE" sz="3200" dirty="0" smtClean="0"/>
              <a:t>Outil mis à disposition</a:t>
            </a:r>
          </a:p>
          <a:p>
            <a:pPr marL="0" indent="0">
              <a:buNone/>
            </a:pPr>
            <a:endParaRPr lang="fr-BE" sz="3200" dirty="0" smtClean="0"/>
          </a:p>
          <a:p>
            <a:endParaRPr lang="fr-BE" sz="3200" dirty="0"/>
          </a:p>
        </p:txBody>
      </p:sp>
      <p:pic>
        <p:nvPicPr>
          <p:cNvPr id="4" name="Image 3"/>
          <p:cNvPicPr>
            <a:picLocks noChangeAspect="1"/>
          </p:cNvPicPr>
          <p:nvPr/>
        </p:nvPicPr>
        <p:blipFill>
          <a:blip r:embed="rId2"/>
          <a:stretch>
            <a:fillRect/>
          </a:stretch>
        </p:blipFill>
        <p:spPr>
          <a:xfrm>
            <a:off x="6660232" y="364282"/>
            <a:ext cx="1847850" cy="1295400"/>
          </a:xfrm>
          <a:prstGeom prst="rect">
            <a:avLst/>
          </a:prstGeom>
        </p:spPr>
      </p:pic>
    </p:spTree>
    <p:extLst>
      <p:ext uri="{BB962C8B-B14F-4D97-AF65-F5344CB8AC3E}">
        <p14:creationId xmlns:p14="http://schemas.microsoft.com/office/powerpoint/2010/main" val="2519912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i="1" dirty="0"/>
              <a:t>3. Incontournables de la R.doc</a:t>
            </a:r>
          </a:p>
        </p:txBody>
      </p:sp>
      <p:sp>
        <p:nvSpPr>
          <p:cNvPr id="3" name="Espace réservé du contenu 2"/>
          <p:cNvSpPr>
            <a:spLocks noGrp="1"/>
          </p:cNvSpPr>
          <p:nvPr>
            <p:ph idx="1"/>
          </p:nvPr>
        </p:nvSpPr>
        <p:spPr>
          <a:xfrm>
            <a:off x="467544" y="1916832"/>
            <a:ext cx="7543801" cy="4023360"/>
          </a:xfrm>
        </p:spPr>
        <p:txBody>
          <a:bodyPr/>
          <a:lstStyle/>
          <a:p>
            <a:pPr marL="201168" lvl="1" indent="0" algn="just">
              <a:buNone/>
            </a:pPr>
            <a:r>
              <a:rPr lang="fr-BE" sz="2800" b="1" i="1" dirty="0" smtClean="0"/>
              <a:t>3.1 Où trouver de l’information pertinente?</a:t>
            </a:r>
          </a:p>
          <a:p>
            <a:pPr marL="201168" lvl="1" indent="0" algn="just">
              <a:buNone/>
            </a:pPr>
            <a:r>
              <a:rPr lang="fr-BE" sz="2800" b="1" i="1" dirty="0" smtClean="0"/>
              <a:t>3.2 Comment chercher à l’aide des opérateurs booléens?</a:t>
            </a:r>
          </a:p>
          <a:p>
            <a:pPr marL="201168" lvl="1" indent="0" algn="just">
              <a:buNone/>
            </a:pPr>
            <a:r>
              <a:rPr lang="fr-BE" sz="2800" b="1" i="1" dirty="0" smtClean="0"/>
              <a:t>3.3 Comment chercher en bibliothèque avec la classification de Dewey?</a:t>
            </a:r>
          </a:p>
          <a:p>
            <a:pPr marL="201168" lvl="1" indent="0" algn="just">
              <a:buNone/>
            </a:pPr>
            <a:r>
              <a:rPr lang="fr-BE" sz="2800" b="1" i="1" dirty="0" smtClean="0"/>
              <a:t>3.4 Comment vérifier la pertinence et la fiabilité d’une source d’informations? Evaluer les sources?</a:t>
            </a:r>
          </a:p>
          <a:p>
            <a:pPr marL="201168" lvl="1" indent="0" algn="just">
              <a:buNone/>
            </a:pPr>
            <a:r>
              <a:rPr lang="fr-BE" sz="2800" b="1" i="1" dirty="0" smtClean="0"/>
              <a:t>3.5 Quel(le)s Les types d’informations/de données à récolter?</a:t>
            </a:r>
          </a:p>
          <a:p>
            <a:endParaRPr lang="fr-BE" dirty="0"/>
          </a:p>
        </p:txBody>
      </p:sp>
    </p:spTree>
    <p:extLst>
      <p:ext uri="{BB962C8B-B14F-4D97-AF65-F5344CB8AC3E}">
        <p14:creationId xmlns:p14="http://schemas.microsoft.com/office/powerpoint/2010/main" val="3464654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lnSpc>
                <a:spcPct val="85000"/>
              </a:lnSpc>
              <a:spcBef>
                <a:spcPct val="0"/>
              </a:spcBef>
            </a:pPr>
            <a:r>
              <a:rPr lang="fr-BE" b="1" i="1" dirty="0" smtClean="0"/>
              <a:t>3.1 Où trouver de l’information pertinente?</a:t>
            </a:r>
            <a:br>
              <a:rPr lang="fr-BE" b="1" i="1" dirty="0" smtClean="0"/>
            </a:br>
            <a:endParaRPr lang="fr-BE" dirty="0"/>
          </a:p>
        </p:txBody>
      </p:sp>
      <p:sp>
        <p:nvSpPr>
          <p:cNvPr id="3" name="Espace réservé du contenu 2"/>
          <p:cNvSpPr>
            <a:spLocks noGrp="1"/>
          </p:cNvSpPr>
          <p:nvPr>
            <p:ph idx="1"/>
          </p:nvPr>
        </p:nvSpPr>
        <p:spPr>
          <a:xfrm>
            <a:off x="251520" y="1844824"/>
            <a:ext cx="5261209" cy="4023360"/>
          </a:xfrm>
        </p:spPr>
        <p:style>
          <a:lnRef idx="2">
            <a:schemeClr val="accent2"/>
          </a:lnRef>
          <a:fillRef idx="1">
            <a:schemeClr val="lt1"/>
          </a:fillRef>
          <a:effectRef idx="0">
            <a:schemeClr val="accent2"/>
          </a:effectRef>
          <a:fontRef idx="minor">
            <a:schemeClr val="dk1"/>
          </a:fontRef>
        </p:style>
        <p:txBody>
          <a:bodyPr>
            <a:normAutofit/>
          </a:bodyPr>
          <a:lstStyle/>
          <a:p>
            <a:pPr>
              <a:buFont typeface="Wingdings 2" panose="05020102010507070707" pitchFamily="18" charset="2"/>
              <a:buChar char="2"/>
            </a:pPr>
            <a:r>
              <a:rPr lang="fr-BE" dirty="0" smtClean="0"/>
              <a:t> Entreprendre </a:t>
            </a:r>
            <a:r>
              <a:rPr lang="fr-BE" dirty="0"/>
              <a:t>une première recherche sur un moteur de recherche (par exemple : Google) </a:t>
            </a:r>
            <a:endParaRPr lang="fr-BE" dirty="0" smtClean="0"/>
          </a:p>
          <a:p>
            <a:pPr>
              <a:buFont typeface="Wingdings 2" panose="05020102010507070707" pitchFamily="18" charset="2"/>
              <a:buChar char="2"/>
            </a:pPr>
            <a:r>
              <a:rPr lang="fr-BE" dirty="0" smtClean="0"/>
              <a:t> Rechercher </a:t>
            </a:r>
            <a:r>
              <a:rPr lang="fr-BE" dirty="0"/>
              <a:t>des bibliothèques ou centres de documentation sur le Net.</a:t>
            </a:r>
          </a:p>
          <a:p>
            <a:pPr marL="0" indent="0">
              <a:buNone/>
            </a:pPr>
            <a:r>
              <a:rPr lang="fr-BE" dirty="0" smtClean="0"/>
              <a:t>NB : Souvent </a:t>
            </a:r>
            <a:r>
              <a:rPr lang="fr-BE" dirty="0"/>
              <a:t>ces centres ont des catalogues de recherche en ligne !</a:t>
            </a:r>
          </a:p>
          <a:p>
            <a:pPr>
              <a:buFont typeface="Wingdings 2" panose="05020102010507070707" pitchFamily="18" charset="2"/>
              <a:buChar char="2"/>
            </a:pPr>
            <a:r>
              <a:rPr lang="fr-BE" dirty="0" smtClean="0"/>
              <a:t> Posez </a:t>
            </a:r>
            <a:r>
              <a:rPr lang="fr-BE" dirty="0"/>
              <a:t>également des questions aux </a:t>
            </a:r>
            <a:r>
              <a:rPr lang="fr-BE" dirty="0" smtClean="0"/>
              <a:t>documentalistes</a:t>
            </a:r>
          </a:p>
          <a:p>
            <a:pPr>
              <a:buFont typeface="Wingdings 2" panose="05020102010507070707" pitchFamily="18" charset="2"/>
              <a:buChar char="2"/>
            </a:pPr>
            <a:r>
              <a:rPr lang="fr-BE" dirty="0"/>
              <a:t> </a:t>
            </a:r>
            <a:r>
              <a:rPr lang="fr-BE" dirty="0" smtClean="0"/>
              <a:t>N’hésitez </a:t>
            </a:r>
            <a:r>
              <a:rPr lang="fr-BE" dirty="0"/>
              <a:t>pas à consulter </a:t>
            </a:r>
            <a:r>
              <a:rPr lang="fr-BE" dirty="0" err="1"/>
              <a:t>google</a:t>
            </a:r>
            <a:r>
              <a:rPr lang="fr-BE" dirty="0"/>
              <a:t> books tout comme </a:t>
            </a:r>
            <a:r>
              <a:rPr lang="fr-BE" dirty="0" err="1"/>
              <a:t>google</a:t>
            </a:r>
            <a:r>
              <a:rPr lang="fr-BE" dirty="0"/>
              <a:t> </a:t>
            </a:r>
            <a:r>
              <a:rPr lang="fr-BE" dirty="0" err="1"/>
              <a:t>scholar</a:t>
            </a:r>
            <a:r>
              <a:rPr lang="fr-BE" dirty="0"/>
              <a:t> !</a:t>
            </a:r>
          </a:p>
          <a:p>
            <a:endParaRPr lang="fr-BE" dirty="0"/>
          </a:p>
        </p:txBody>
      </p:sp>
      <p:sp>
        <p:nvSpPr>
          <p:cNvPr id="6" name="Rectangle 5"/>
          <p:cNvSpPr/>
          <p:nvPr/>
        </p:nvSpPr>
        <p:spPr>
          <a:xfrm>
            <a:off x="5724128" y="1844824"/>
            <a:ext cx="3257716" cy="344709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fr-BE" dirty="0"/>
              <a:t>Quelques exemples à Liège : </a:t>
            </a:r>
          </a:p>
          <a:p>
            <a:pPr marL="285750" indent="-285750">
              <a:buFont typeface="Arial" panose="020B0604020202020204" pitchFamily="34" charset="0"/>
              <a:buChar char="•"/>
            </a:pPr>
            <a:r>
              <a:rPr lang="fr-BE" sz="1400" dirty="0"/>
              <a:t>Centre de documentation de Saint-Luc (accessible à tous pour la consultation)</a:t>
            </a:r>
          </a:p>
          <a:p>
            <a:pPr marL="285750" indent="-285750">
              <a:buFont typeface="Arial" panose="020B0604020202020204" pitchFamily="34" charset="0"/>
              <a:buChar char="•"/>
            </a:pPr>
            <a:r>
              <a:rPr lang="fr-BE" sz="1400" dirty="0"/>
              <a:t>Les différentes bibliothèques de l’Université de Liège (Sciences de la vie, Philosophie et Lettres, Léon </a:t>
            </a:r>
            <a:r>
              <a:rPr lang="fr-BE" sz="1400" dirty="0" err="1"/>
              <a:t>Graulich</a:t>
            </a:r>
            <a:r>
              <a:rPr lang="fr-BE" sz="1400" dirty="0"/>
              <a:t> – Sciences sociales)</a:t>
            </a:r>
          </a:p>
          <a:p>
            <a:pPr marL="285750" indent="-285750">
              <a:buFont typeface="Arial" panose="020B0604020202020204" pitchFamily="34" charset="0"/>
              <a:buChar char="•"/>
            </a:pPr>
            <a:r>
              <a:rPr lang="fr-BE" sz="1400" dirty="0"/>
              <a:t>La bibliothèque « Ulysse »</a:t>
            </a:r>
          </a:p>
          <a:p>
            <a:pPr marL="285750" indent="-285750">
              <a:buFont typeface="Arial" panose="020B0604020202020204" pitchFamily="34" charset="0"/>
              <a:buChar char="•"/>
            </a:pPr>
            <a:r>
              <a:rPr lang="fr-BE" sz="1400" dirty="0"/>
              <a:t>La maison du social de la Province de Liège</a:t>
            </a:r>
          </a:p>
          <a:p>
            <a:pPr marL="285750" indent="-285750">
              <a:buFont typeface="Arial" panose="020B0604020202020204" pitchFamily="34" charset="0"/>
              <a:buChar char="•"/>
            </a:pPr>
            <a:r>
              <a:rPr lang="fr-BE" sz="1400" dirty="0"/>
              <a:t>Le centre de documentation de l’</a:t>
            </a:r>
            <a:r>
              <a:rPr lang="fr-BE" sz="1400" dirty="0" err="1"/>
              <a:t>Aviq</a:t>
            </a:r>
            <a:endParaRPr lang="fr-BE" sz="1400" dirty="0"/>
          </a:p>
          <a:p>
            <a:pPr marL="285750" indent="-285750">
              <a:buFont typeface="Arial" panose="020B0604020202020204" pitchFamily="34" charset="0"/>
              <a:buChar char="•"/>
            </a:pPr>
            <a:r>
              <a:rPr lang="fr-BE" sz="1400" dirty="0"/>
              <a:t>Le CRP à Ste-Croix</a:t>
            </a:r>
          </a:p>
          <a:p>
            <a:pPr marL="285750" indent="-285750">
              <a:buFont typeface="Arial" panose="020B0604020202020204" pitchFamily="34" charset="0"/>
              <a:buChar char="•"/>
            </a:pPr>
            <a:r>
              <a:rPr lang="fr-BE" sz="1400" dirty="0"/>
              <a:t>Le B3</a:t>
            </a:r>
          </a:p>
          <a:p>
            <a:r>
              <a:rPr lang="fr-BE" dirty="0"/>
              <a:t>Et bien </a:t>
            </a:r>
            <a:r>
              <a:rPr lang="fr-BE" dirty="0" smtClean="0"/>
              <a:t>d’autres…</a:t>
            </a:r>
            <a:endParaRPr lang="fr-BE" dirty="0"/>
          </a:p>
        </p:txBody>
      </p:sp>
    </p:spTree>
    <p:extLst>
      <p:ext uri="{BB962C8B-B14F-4D97-AF65-F5344CB8AC3E}">
        <p14:creationId xmlns:p14="http://schemas.microsoft.com/office/powerpoint/2010/main" val="3164789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recherche sur le net</a:t>
            </a:r>
            <a:endParaRPr lang="fr-BE" dirty="0"/>
          </a:p>
        </p:txBody>
      </p:sp>
      <p:pic>
        <p:nvPicPr>
          <p:cNvPr id="4" name="Image 3"/>
          <p:cNvPicPr>
            <a:picLocks noChangeAspect="1"/>
          </p:cNvPicPr>
          <p:nvPr/>
        </p:nvPicPr>
        <p:blipFill>
          <a:blip r:embed="rId2"/>
          <a:stretch>
            <a:fillRect/>
          </a:stretch>
        </p:blipFill>
        <p:spPr>
          <a:xfrm>
            <a:off x="467545" y="1845735"/>
            <a:ext cx="1664808" cy="1511257"/>
          </a:xfrm>
          <a:prstGeom prst="rect">
            <a:avLst/>
          </a:prstGeom>
        </p:spPr>
      </p:pic>
      <p:pic>
        <p:nvPicPr>
          <p:cNvPr id="5" name="Image 4"/>
          <p:cNvPicPr>
            <a:picLocks noChangeAspect="1"/>
          </p:cNvPicPr>
          <p:nvPr/>
        </p:nvPicPr>
        <p:blipFill>
          <a:blip r:embed="rId3"/>
          <a:stretch>
            <a:fillRect/>
          </a:stretch>
        </p:blipFill>
        <p:spPr>
          <a:xfrm>
            <a:off x="2411760" y="1867883"/>
            <a:ext cx="6291131" cy="3455473"/>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974067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recherche sur le net</a:t>
            </a:r>
            <a:endParaRPr lang="fr-BE" dirty="0"/>
          </a:p>
        </p:txBody>
      </p:sp>
      <p:pic>
        <p:nvPicPr>
          <p:cNvPr id="4" name="Image 3"/>
          <p:cNvPicPr>
            <a:picLocks noChangeAspect="1"/>
          </p:cNvPicPr>
          <p:nvPr/>
        </p:nvPicPr>
        <p:blipFill>
          <a:blip r:embed="rId2"/>
          <a:stretch>
            <a:fillRect/>
          </a:stretch>
        </p:blipFill>
        <p:spPr>
          <a:xfrm>
            <a:off x="467545" y="1845735"/>
            <a:ext cx="1664808" cy="1511257"/>
          </a:xfrm>
          <a:prstGeom prst="rect">
            <a:avLst/>
          </a:prstGeom>
        </p:spPr>
      </p:pic>
      <p:pic>
        <p:nvPicPr>
          <p:cNvPr id="3" name="Image 2"/>
          <p:cNvPicPr>
            <a:picLocks noChangeAspect="1"/>
          </p:cNvPicPr>
          <p:nvPr/>
        </p:nvPicPr>
        <p:blipFill rotWithShape="1">
          <a:blip r:embed="rId3"/>
          <a:srcRect b="17816"/>
          <a:stretch/>
        </p:blipFill>
        <p:spPr>
          <a:xfrm>
            <a:off x="2411760" y="1879678"/>
            <a:ext cx="6428436" cy="2989482"/>
          </a:xfrm>
          <a:prstGeom prst="rect">
            <a:avLst/>
          </a:prstGeom>
        </p:spPr>
        <p:style>
          <a:lnRef idx="2">
            <a:schemeClr val="accent1"/>
          </a:lnRef>
          <a:fillRef idx="1">
            <a:schemeClr val="lt1"/>
          </a:fillRef>
          <a:effectRef idx="0">
            <a:schemeClr val="accent1"/>
          </a:effectRef>
          <a:fontRef idx="minor">
            <a:schemeClr val="dk1"/>
          </a:fontRef>
        </p:style>
      </p:pic>
      <p:sp>
        <p:nvSpPr>
          <p:cNvPr id="6" name="Rectangle 5"/>
          <p:cNvSpPr/>
          <p:nvPr/>
        </p:nvSpPr>
        <p:spPr>
          <a:xfrm>
            <a:off x="665251" y="4221088"/>
            <a:ext cx="1732816" cy="432048"/>
          </a:xfrm>
          <a:prstGeom prst="wedgeRectCallout">
            <a:avLst>
              <a:gd name="adj1" fmla="val 76023"/>
              <a:gd name="adj2" fmla="val 20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B3</a:t>
            </a:r>
            <a:endParaRPr lang="fr-BE" dirty="0"/>
          </a:p>
        </p:txBody>
      </p:sp>
    </p:spTree>
    <p:extLst>
      <p:ext uri="{BB962C8B-B14F-4D97-AF65-F5344CB8AC3E}">
        <p14:creationId xmlns:p14="http://schemas.microsoft.com/office/powerpoint/2010/main" val="160770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196752"/>
            <a:ext cx="8676456" cy="571500"/>
          </a:xfrm>
        </p:spPr>
        <p:txBody>
          <a:bodyPr>
            <a:noAutofit/>
          </a:bodyPr>
          <a:lstStyle/>
          <a:p>
            <a:r>
              <a:rPr lang="fr-BE" sz="3000" dirty="0"/>
              <a:t>Fiche UE – quelques balises pour le cours d’IRE</a:t>
            </a:r>
          </a:p>
        </p:txBody>
      </p:sp>
      <p:sp>
        <p:nvSpPr>
          <p:cNvPr id="3" name="Rectangle 2"/>
          <p:cNvSpPr/>
          <p:nvPr/>
        </p:nvSpPr>
        <p:spPr>
          <a:xfrm>
            <a:off x="1907704" y="1916832"/>
            <a:ext cx="6840760"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r-BE" dirty="0"/>
              <a:t>Cette UE vise à initier l'</a:t>
            </a:r>
            <a:r>
              <a:rPr lang="fr-BE" dirty="0" err="1"/>
              <a:t>étudiant.e</a:t>
            </a:r>
            <a:r>
              <a:rPr lang="fr-BE" dirty="0"/>
              <a:t> à la recherche documentaire à caractère pédagogique et scientifique. Elle vise également à développer chez l'</a:t>
            </a:r>
            <a:r>
              <a:rPr lang="fr-BE" dirty="0" err="1"/>
              <a:t>étudiant.e</a:t>
            </a:r>
            <a:r>
              <a:rPr lang="fr-BE" dirty="0"/>
              <a:t> la capacité à communiquer ses recherches et ses sources de manière professionnelle. Cette unité sert également de premier pas vers la réflexion qui mène au travail de fin d'études.</a:t>
            </a:r>
          </a:p>
        </p:txBody>
      </p:sp>
      <p:sp>
        <p:nvSpPr>
          <p:cNvPr id="5" name="Rectangle 4"/>
          <p:cNvSpPr/>
          <p:nvPr/>
        </p:nvSpPr>
        <p:spPr>
          <a:xfrm>
            <a:off x="1979712" y="4126692"/>
            <a:ext cx="6840760"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buFont typeface="Arial" panose="020B0604020202020204" pitchFamily="34" charset="0"/>
              <a:buChar char="•"/>
            </a:pPr>
            <a:r>
              <a:rPr lang="fr-BE" dirty="0"/>
              <a:t>Intérêts de la recherche en pédagogie et didactique</a:t>
            </a:r>
          </a:p>
          <a:p>
            <a:pPr>
              <a:buFont typeface="Arial" panose="020B0604020202020204" pitchFamily="34" charset="0"/>
              <a:buChar char="•"/>
            </a:pPr>
            <a:r>
              <a:rPr lang="fr-BE" dirty="0"/>
              <a:t>Recherche documentaire fiable et pertinente en pédagogie et didactique - sélection de documents, d'informations et synthèse en regard d'une problématique</a:t>
            </a:r>
          </a:p>
          <a:p>
            <a:pPr>
              <a:buFont typeface="Arial" panose="020B0604020202020204" pitchFamily="34" charset="0"/>
              <a:buChar char="•"/>
            </a:pPr>
            <a:r>
              <a:rPr lang="fr-BE" dirty="0"/>
              <a:t>Normes bibliographiques, types de ressources , APA</a:t>
            </a:r>
          </a:p>
        </p:txBody>
      </p:sp>
      <p:sp>
        <p:nvSpPr>
          <p:cNvPr id="7" name="Rectangle 6"/>
          <p:cNvSpPr/>
          <p:nvPr/>
        </p:nvSpPr>
        <p:spPr>
          <a:xfrm>
            <a:off x="251520" y="1916832"/>
            <a:ext cx="1512168" cy="1477328"/>
          </a:xfrm>
          <a:prstGeom prst="wedgeRectCallout">
            <a:avLst>
              <a:gd name="adj1" fmla="val 55762"/>
              <a:gd name="adj2" fmla="val -145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dirty="0" smtClean="0"/>
              <a:t>FINALITES</a:t>
            </a:r>
            <a:endParaRPr lang="fr-BE" dirty="0"/>
          </a:p>
        </p:txBody>
      </p:sp>
      <p:sp>
        <p:nvSpPr>
          <p:cNvPr id="8" name="Rectangle 7"/>
          <p:cNvSpPr/>
          <p:nvPr/>
        </p:nvSpPr>
        <p:spPr>
          <a:xfrm>
            <a:off x="251520" y="4149080"/>
            <a:ext cx="1512168" cy="1468200"/>
          </a:xfrm>
          <a:prstGeom prst="wedgeRectCallout">
            <a:avLst>
              <a:gd name="adj1" fmla="val 61137"/>
              <a:gd name="adj2" fmla="val -3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CONTENUS</a:t>
            </a:r>
            <a:endParaRPr lang="fr-BE" dirty="0"/>
          </a:p>
        </p:txBody>
      </p:sp>
    </p:spTree>
    <p:extLst>
      <p:ext uri="{BB962C8B-B14F-4D97-AF65-F5344CB8AC3E}">
        <p14:creationId xmlns:p14="http://schemas.microsoft.com/office/powerpoint/2010/main" val="16560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recherche sur le net</a:t>
            </a:r>
            <a:endParaRPr lang="fr-BE" dirty="0"/>
          </a:p>
        </p:txBody>
      </p:sp>
      <p:pic>
        <p:nvPicPr>
          <p:cNvPr id="4" name="Image 3"/>
          <p:cNvPicPr>
            <a:picLocks noChangeAspect="1"/>
          </p:cNvPicPr>
          <p:nvPr/>
        </p:nvPicPr>
        <p:blipFill>
          <a:blip r:embed="rId2"/>
          <a:stretch>
            <a:fillRect/>
          </a:stretch>
        </p:blipFill>
        <p:spPr>
          <a:xfrm>
            <a:off x="2411760" y="1763404"/>
            <a:ext cx="6276975" cy="4991100"/>
          </a:xfrm>
          <a:prstGeom prst="rect">
            <a:avLst/>
          </a:prstGeom>
        </p:spPr>
        <p:style>
          <a:lnRef idx="2">
            <a:schemeClr val="accent1"/>
          </a:lnRef>
          <a:fillRef idx="1">
            <a:schemeClr val="lt1"/>
          </a:fillRef>
          <a:effectRef idx="0">
            <a:schemeClr val="accent1"/>
          </a:effectRef>
          <a:fontRef idx="minor">
            <a:schemeClr val="dk1"/>
          </a:fontRef>
        </p:style>
      </p:pic>
      <p:pic>
        <p:nvPicPr>
          <p:cNvPr id="5" name="Image 4"/>
          <p:cNvPicPr>
            <a:picLocks noChangeAspect="1"/>
          </p:cNvPicPr>
          <p:nvPr/>
        </p:nvPicPr>
        <p:blipFill>
          <a:blip r:embed="rId3"/>
          <a:stretch>
            <a:fillRect/>
          </a:stretch>
        </p:blipFill>
        <p:spPr>
          <a:xfrm>
            <a:off x="251520" y="2132856"/>
            <a:ext cx="1664352" cy="1511939"/>
          </a:xfrm>
          <a:prstGeom prst="rect">
            <a:avLst/>
          </a:prstGeom>
        </p:spPr>
      </p:pic>
      <p:sp>
        <p:nvSpPr>
          <p:cNvPr id="6" name="Rectangle 5"/>
          <p:cNvSpPr/>
          <p:nvPr/>
        </p:nvSpPr>
        <p:spPr>
          <a:xfrm>
            <a:off x="179512" y="4221088"/>
            <a:ext cx="2016224" cy="1440160"/>
          </a:xfrm>
          <a:prstGeom prst="wedgeRectCallout">
            <a:avLst>
              <a:gd name="adj1" fmla="val 27390"/>
              <a:gd name="adj2" fmla="val -80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Liste de Revues scientifiques p.10</a:t>
            </a:r>
            <a:endParaRPr lang="fr-BE" dirty="0"/>
          </a:p>
        </p:txBody>
      </p:sp>
    </p:spTree>
    <p:extLst>
      <p:ext uri="{BB962C8B-B14F-4D97-AF65-F5344CB8AC3E}">
        <p14:creationId xmlns:p14="http://schemas.microsoft.com/office/powerpoint/2010/main" val="3346343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smtClean="0"/>
              <a:t>3.2 Chercher avec les opérateurs booléens</a:t>
            </a:r>
            <a:endParaRPr lang="fr-BE" sz="3400" b="1" i="1" dirty="0"/>
          </a:p>
        </p:txBody>
      </p:sp>
    </p:spTree>
    <p:extLst>
      <p:ext uri="{BB962C8B-B14F-4D97-AF65-F5344CB8AC3E}">
        <p14:creationId xmlns:p14="http://schemas.microsoft.com/office/powerpoint/2010/main" val="3010394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15616" y="0"/>
            <a:ext cx="6931225" cy="6669360"/>
          </a:xfrm>
          <a:prstGeom prst="rect">
            <a:avLst/>
          </a:prstGeom>
        </p:spPr>
      </p:pic>
    </p:spTree>
    <p:extLst>
      <p:ext uri="{BB962C8B-B14F-4D97-AF65-F5344CB8AC3E}">
        <p14:creationId xmlns:p14="http://schemas.microsoft.com/office/powerpoint/2010/main" val="900688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smtClean="0"/>
              <a:t>3.3 La classification de Dewey - bibliothèque</a:t>
            </a:r>
            <a:endParaRPr lang="fr-BE" sz="3400" b="1" i="1" dirty="0"/>
          </a:p>
        </p:txBody>
      </p:sp>
      <p:sp>
        <p:nvSpPr>
          <p:cNvPr id="3" name="Espace réservé du contenu 2"/>
          <p:cNvSpPr>
            <a:spLocks noGrp="1"/>
          </p:cNvSpPr>
          <p:nvPr>
            <p:ph idx="1"/>
          </p:nvPr>
        </p:nvSpPr>
        <p:spPr>
          <a:xfrm>
            <a:off x="822959" y="1845734"/>
            <a:ext cx="3749041" cy="4023360"/>
          </a:xfrm>
        </p:spPr>
        <p:txBody>
          <a:bodyPr/>
          <a:lstStyle/>
          <a:p>
            <a:r>
              <a:rPr lang="fr-BE" dirty="0" smtClean="0"/>
              <a:t>Syllabus p.15</a:t>
            </a:r>
          </a:p>
          <a:p>
            <a:r>
              <a:rPr lang="fr-BE" u="sng" dirty="0">
                <a:hlinkClick r:id="rId2"/>
              </a:rPr>
              <a:t>https://www.youtube.com/watch?v=6fjoeh_c84w</a:t>
            </a:r>
            <a:endParaRPr lang="fr-BE" dirty="0"/>
          </a:p>
          <a:p>
            <a:endParaRPr lang="fr-BE" dirty="0" smtClean="0"/>
          </a:p>
          <a:p>
            <a:endParaRPr lang="fr-BE" dirty="0"/>
          </a:p>
        </p:txBody>
      </p:sp>
      <p:pic>
        <p:nvPicPr>
          <p:cNvPr id="4" name="Image 3"/>
          <p:cNvPicPr>
            <a:picLocks noChangeAspect="1"/>
          </p:cNvPicPr>
          <p:nvPr/>
        </p:nvPicPr>
        <p:blipFill>
          <a:blip r:embed="rId3"/>
          <a:stretch>
            <a:fillRect/>
          </a:stretch>
        </p:blipFill>
        <p:spPr>
          <a:xfrm>
            <a:off x="4860032" y="1845734"/>
            <a:ext cx="3667125" cy="1790700"/>
          </a:xfrm>
          <a:prstGeom prst="rect">
            <a:avLst/>
          </a:prstGeom>
        </p:spPr>
      </p:pic>
    </p:spTree>
    <p:extLst>
      <p:ext uri="{BB962C8B-B14F-4D97-AF65-F5344CB8AC3E}">
        <p14:creationId xmlns:p14="http://schemas.microsoft.com/office/powerpoint/2010/main" val="20599881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lnSpc>
                <a:spcPct val="85000"/>
              </a:lnSpc>
              <a:spcBef>
                <a:spcPct val="0"/>
              </a:spcBef>
            </a:pPr>
            <a:r>
              <a:rPr lang="fr-BE" b="1" i="1" dirty="0" smtClean="0"/>
              <a:t>3.4 Comment vérifier la pertinence et la fiabilité d’une source d’informations? Evaluer les sources?</a:t>
            </a:r>
            <a:br>
              <a:rPr lang="fr-BE" b="1" i="1" dirty="0" smtClean="0"/>
            </a:br>
            <a:endParaRPr lang="fr-BE" dirty="0"/>
          </a:p>
        </p:txBody>
      </p:sp>
      <p:sp>
        <p:nvSpPr>
          <p:cNvPr id="3" name="Espace réservé du contenu 2"/>
          <p:cNvSpPr>
            <a:spLocks noGrp="1"/>
          </p:cNvSpPr>
          <p:nvPr>
            <p:ph idx="1"/>
          </p:nvPr>
        </p:nvSpPr>
        <p:spPr/>
        <p:txBody>
          <a:bodyPr/>
          <a:lstStyle/>
          <a:p>
            <a:pPr algn="just"/>
            <a:r>
              <a:rPr lang="fr-BE" dirty="0" smtClean="0"/>
              <a:t>Tout d’abord, il convient de pouvoir identifier des articles à caractères scientifiques et les différencier des « avis », « réflexion », « témoignages d’expériences ».</a:t>
            </a:r>
          </a:p>
          <a:p>
            <a:pPr algn="just"/>
            <a:r>
              <a:rPr lang="fr-BE" dirty="0" smtClean="0"/>
              <a:t>Les articles scientifiques sont considérés comme fiables en ce sens qu’ils répondent à des exigences spécifiques et font le plus souvent l’objet d’un </a:t>
            </a:r>
            <a:r>
              <a:rPr lang="fr-BE" dirty="0" err="1" smtClean="0"/>
              <a:t>peer</a:t>
            </a:r>
            <a:r>
              <a:rPr lang="fr-BE" dirty="0" smtClean="0"/>
              <a:t> </a:t>
            </a:r>
            <a:r>
              <a:rPr lang="fr-BE" dirty="0" err="1" smtClean="0"/>
              <a:t>review</a:t>
            </a:r>
            <a:r>
              <a:rPr lang="fr-BE" dirty="0" smtClean="0"/>
              <a:t> « révision par les pairs ».</a:t>
            </a:r>
          </a:p>
          <a:p>
            <a:pPr algn="just"/>
            <a:endParaRPr lang="fr-BE" dirty="0"/>
          </a:p>
          <a:p>
            <a:pPr algn="ctr"/>
            <a:r>
              <a:rPr lang="fr-BE" b="1" dirty="0" smtClean="0"/>
              <a:t>Comment reconnaitre un article scientifique?</a:t>
            </a:r>
          </a:p>
          <a:p>
            <a:r>
              <a:rPr lang="fr-BE" dirty="0" smtClean="0"/>
              <a:t>1. « Lieu de publication » - Revue – Université – </a:t>
            </a:r>
            <a:r>
              <a:rPr lang="fr-BE" dirty="0" err="1" smtClean="0"/>
              <a:t>cfr</a:t>
            </a:r>
            <a:r>
              <a:rPr lang="fr-BE" dirty="0" smtClean="0"/>
              <a:t>. Points précédents</a:t>
            </a:r>
          </a:p>
          <a:p>
            <a:r>
              <a:rPr lang="fr-BE" dirty="0" smtClean="0"/>
              <a:t>2. Structure et contenu</a:t>
            </a:r>
          </a:p>
          <a:p>
            <a:endParaRPr lang="fr-BE" dirty="0"/>
          </a:p>
        </p:txBody>
      </p:sp>
    </p:spTree>
    <p:extLst>
      <p:ext uri="{BB962C8B-B14F-4D97-AF65-F5344CB8AC3E}">
        <p14:creationId xmlns:p14="http://schemas.microsoft.com/office/powerpoint/2010/main" val="3893545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400" b="1" i="1" dirty="0"/>
              <a:t>Structure et contenu d’un article </a:t>
            </a:r>
            <a:r>
              <a:rPr lang="fr-BE" sz="3400" b="1" i="1" dirty="0" smtClean="0"/>
              <a:t>scientifique </a:t>
            </a:r>
            <a:r>
              <a:rPr lang="fr-BE" b="1" dirty="0" smtClean="0">
                <a:solidFill>
                  <a:schemeClr val="tx2">
                    <a:lumMod val="60000"/>
                    <a:lumOff val="40000"/>
                  </a:schemeClr>
                </a:solidFill>
              </a:rPr>
              <a:t>I M R a D</a:t>
            </a:r>
            <a:endParaRPr lang="fr-BE" b="1" dirty="0">
              <a:solidFill>
                <a:schemeClr val="tx2">
                  <a:lumMod val="60000"/>
                  <a:lumOff val="40000"/>
                </a:schemeClr>
              </a:solidFill>
            </a:endParaRPr>
          </a:p>
        </p:txBody>
      </p:sp>
      <p:sp>
        <p:nvSpPr>
          <p:cNvPr id="3" name="Espace réservé du contenu 2"/>
          <p:cNvSpPr>
            <a:spLocks noGrp="1"/>
          </p:cNvSpPr>
          <p:nvPr>
            <p:ph idx="1"/>
          </p:nvPr>
        </p:nvSpPr>
        <p:spPr/>
        <p:txBody>
          <a:bodyPr>
            <a:normAutofit fontScale="92500" lnSpcReduction="10000"/>
          </a:bodyPr>
          <a:lstStyle/>
          <a:p>
            <a:r>
              <a:rPr lang="fr-BE" sz="4000" b="1" dirty="0" smtClean="0">
                <a:solidFill>
                  <a:schemeClr val="tx2">
                    <a:lumMod val="60000"/>
                    <a:lumOff val="40000"/>
                  </a:schemeClr>
                </a:solidFill>
              </a:rPr>
              <a:t>I </a:t>
            </a:r>
            <a:r>
              <a:rPr lang="fr-BE" sz="4000" dirty="0" err="1" smtClean="0">
                <a:solidFill>
                  <a:schemeClr val="tx2">
                    <a:lumMod val="60000"/>
                    <a:lumOff val="40000"/>
                  </a:schemeClr>
                </a:solidFill>
              </a:rPr>
              <a:t>ntroduction</a:t>
            </a:r>
            <a:endParaRPr lang="fr-BE" sz="4000" dirty="0" smtClean="0">
              <a:solidFill>
                <a:schemeClr val="tx2">
                  <a:lumMod val="60000"/>
                  <a:lumOff val="40000"/>
                </a:schemeClr>
              </a:solidFill>
            </a:endParaRPr>
          </a:p>
          <a:p>
            <a:r>
              <a:rPr lang="fr-BE" sz="4000" b="1" dirty="0" smtClean="0">
                <a:solidFill>
                  <a:schemeClr val="tx2">
                    <a:lumMod val="60000"/>
                    <a:lumOff val="40000"/>
                  </a:schemeClr>
                </a:solidFill>
              </a:rPr>
              <a:t>M </a:t>
            </a:r>
            <a:r>
              <a:rPr lang="fr-BE" sz="4000" dirty="0" err="1" smtClean="0">
                <a:solidFill>
                  <a:schemeClr val="tx2">
                    <a:lumMod val="60000"/>
                    <a:lumOff val="40000"/>
                  </a:schemeClr>
                </a:solidFill>
              </a:rPr>
              <a:t>ethod</a:t>
            </a:r>
            <a:endParaRPr lang="fr-BE" sz="4000" dirty="0" smtClean="0">
              <a:solidFill>
                <a:schemeClr val="tx2">
                  <a:lumMod val="60000"/>
                  <a:lumOff val="40000"/>
                </a:schemeClr>
              </a:solidFill>
            </a:endParaRPr>
          </a:p>
          <a:p>
            <a:r>
              <a:rPr lang="fr-BE" sz="4000" b="1" dirty="0" smtClean="0">
                <a:solidFill>
                  <a:schemeClr val="tx2">
                    <a:lumMod val="60000"/>
                    <a:lumOff val="40000"/>
                  </a:schemeClr>
                </a:solidFill>
              </a:rPr>
              <a:t>R </a:t>
            </a:r>
            <a:r>
              <a:rPr lang="fr-BE" sz="4000" dirty="0" err="1" smtClean="0">
                <a:solidFill>
                  <a:schemeClr val="tx2">
                    <a:lumMod val="60000"/>
                    <a:lumOff val="40000"/>
                  </a:schemeClr>
                </a:solidFill>
              </a:rPr>
              <a:t>ésults</a:t>
            </a:r>
            <a:endParaRPr lang="fr-BE" sz="4000" dirty="0" smtClean="0">
              <a:solidFill>
                <a:schemeClr val="tx2">
                  <a:lumMod val="60000"/>
                  <a:lumOff val="40000"/>
                </a:schemeClr>
              </a:solidFill>
            </a:endParaRPr>
          </a:p>
          <a:p>
            <a:r>
              <a:rPr lang="fr-BE" sz="4000" dirty="0" smtClean="0">
                <a:solidFill>
                  <a:schemeClr val="tx2">
                    <a:lumMod val="60000"/>
                    <a:lumOff val="40000"/>
                  </a:schemeClr>
                </a:solidFill>
              </a:rPr>
              <a:t>and</a:t>
            </a:r>
          </a:p>
          <a:p>
            <a:r>
              <a:rPr lang="fr-BE" sz="4000" b="1" dirty="0" smtClean="0">
                <a:solidFill>
                  <a:schemeClr val="tx2">
                    <a:lumMod val="60000"/>
                    <a:lumOff val="40000"/>
                  </a:schemeClr>
                </a:solidFill>
              </a:rPr>
              <a:t>D </a:t>
            </a:r>
            <a:r>
              <a:rPr lang="fr-BE" sz="4000" dirty="0" err="1" smtClean="0">
                <a:solidFill>
                  <a:schemeClr val="tx2">
                    <a:lumMod val="60000"/>
                    <a:lumOff val="40000"/>
                  </a:schemeClr>
                </a:solidFill>
              </a:rPr>
              <a:t>iscussion</a:t>
            </a:r>
            <a:r>
              <a:rPr lang="fr-BE" sz="4000" dirty="0" smtClean="0">
                <a:solidFill>
                  <a:schemeClr val="tx2">
                    <a:lumMod val="60000"/>
                    <a:lumOff val="40000"/>
                  </a:schemeClr>
                </a:solidFill>
              </a:rPr>
              <a:t> </a:t>
            </a:r>
          </a:p>
          <a:p>
            <a:r>
              <a:rPr lang="fr-BE" sz="4000" b="1" dirty="0" smtClean="0">
                <a:solidFill>
                  <a:schemeClr val="tx2">
                    <a:lumMod val="60000"/>
                    <a:lumOff val="40000"/>
                  </a:schemeClr>
                </a:solidFill>
              </a:rPr>
              <a:t>+ (conclusion, bibliographie, annexe)</a:t>
            </a:r>
            <a:endParaRPr lang="fr-BE" sz="4000" b="1" dirty="0">
              <a:solidFill>
                <a:schemeClr val="tx2">
                  <a:lumMod val="60000"/>
                  <a:lumOff val="40000"/>
                </a:schemeClr>
              </a:solidFill>
            </a:endParaRPr>
          </a:p>
        </p:txBody>
      </p:sp>
    </p:spTree>
    <p:extLst>
      <p:ext uri="{BB962C8B-B14F-4D97-AF65-F5344CB8AC3E}">
        <p14:creationId xmlns:p14="http://schemas.microsoft.com/office/powerpoint/2010/main" val="1818002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smtClean="0"/>
              <a:t>Structure et contenu d’un article scientifique</a:t>
            </a:r>
            <a:endParaRPr lang="fr-BE" sz="3400" b="1" i="1" dirty="0"/>
          </a:p>
        </p:txBody>
      </p:sp>
      <p:pic>
        <p:nvPicPr>
          <p:cNvPr id="4" name="Image 3"/>
          <p:cNvPicPr>
            <a:picLocks noChangeAspect="1"/>
          </p:cNvPicPr>
          <p:nvPr/>
        </p:nvPicPr>
        <p:blipFill rotWithShape="1">
          <a:blip r:embed="rId2"/>
          <a:srcRect b="68854"/>
          <a:stretch/>
        </p:blipFill>
        <p:spPr>
          <a:xfrm>
            <a:off x="395536" y="2060848"/>
            <a:ext cx="7677150" cy="1696938"/>
          </a:xfrm>
          <a:prstGeom prst="rect">
            <a:avLst/>
          </a:prstGeom>
        </p:spPr>
      </p:pic>
      <p:pic>
        <p:nvPicPr>
          <p:cNvPr id="5" name="Image 4"/>
          <p:cNvPicPr>
            <a:picLocks noChangeAspect="1"/>
          </p:cNvPicPr>
          <p:nvPr/>
        </p:nvPicPr>
        <p:blipFill rotWithShape="1">
          <a:blip r:embed="rId3"/>
          <a:srcRect t="30387" b="22051"/>
          <a:stretch/>
        </p:blipFill>
        <p:spPr>
          <a:xfrm>
            <a:off x="360231" y="4081273"/>
            <a:ext cx="7681626" cy="2592288"/>
          </a:xfrm>
          <a:prstGeom prst="rect">
            <a:avLst/>
          </a:prstGeom>
        </p:spPr>
      </p:pic>
    </p:spTree>
    <p:extLst>
      <p:ext uri="{BB962C8B-B14F-4D97-AF65-F5344CB8AC3E}">
        <p14:creationId xmlns:p14="http://schemas.microsoft.com/office/powerpoint/2010/main" val="2703151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77745"/>
          <a:stretch/>
        </p:blipFill>
        <p:spPr>
          <a:xfrm>
            <a:off x="755576" y="476672"/>
            <a:ext cx="7681626" cy="1212980"/>
          </a:xfrm>
          <a:prstGeom prst="rect">
            <a:avLst/>
          </a:prstGeom>
        </p:spPr>
      </p:pic>
      <p:pic>
        <p:nvPicPr>
          <p:cNvPr id="3" name="Image 2"/>
          <p:cNvPicPr>
            <a:picLocks noChangeAspect="1"/>
          </p:cNvPicPr>
          <p:nvPr/>
        </p:nvPicPr>
        <p:blipFill rotWithShape="1">
          <a:blip r:embed="rId3"/>
          <a:srcRect b="55324"/>
          <a:stretch/>
        </p:blipFill>
        <p:spPr>
          <a:xfrm>
            <a:off x="755576" y="1916832"/>
            <a:ext cx="8248650" cy="3021335"/>
          </a:xfrm>
          <a:prstGeom prst="rect">
            <a:avLst/>
          </a:prstGeom>
        </p:spPr>
      </p:pic>
    </p:spTree>
    <p:extLst>
      <p:ext uri="{BB962C8B-B14F-4D97-AF65-F5344CB8AC3E}">
        <p14:creationId xmlns:p14="http://schemas.microsoft.com/office/powerpoint/2010/main" val="3470401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42547"/>
          <a:stretch/>
        </p:blipFill>
        <p:spPr>
          <a:xfrm>
            <a:off x="683568" y="332656"/>
            <a:ext cx="8248650" cy="3885431"/>
          </a:xfrm>
          <a:prstGeom prst="rect">
            <a:avLst/>
          </a:prstGeom>
        </p:spPr>
      </p:pic>
      <p:pic>
        <p:nvPicPr>
          <p:cNvPr id="3" name="Image 2"/>
          <p:cNvPicPr>
            <a:picLocks noChangeAspect="1"/>
          </p:cNvPicPr>
          <p:nvPr/>
        </p:nvPicPr>
        <p:blipFill>
          <a:blip r:embed="rId3"/>
          <a:stretch>
            <a:fillRect/>
          </a:stretch>
        </p:blipFill>
        <p:spPr>
          <a:xfrm>
            <a:off x="683568" y="4437112"/>
            <a:ext cx="7734300" cy="1628775"/>
          </a:xfrm>
          <a:prstGeom prst="rect">
            <a:avLst/>
          </a:prstGeom>
        </p:spPr>
      </p:pic>
    </p:spTree>
    <p:extLst>
      <p:ext uri="{BB962C8B-B14F-4D97-AF65-F5344CB8AC3E}">
        <p14:creationId xmlns:p14="http://schemas.microsoft.com/office/powerpoint/2010/main" val="2126382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b="1" i="1" dirty="0">
                <a:solidFill>
                  <a:schemeClr val="tx2">
                    <a:lumMod val="60000"/>
                    <a:lumOff val="40000"/>
                  </a:schemeClr>
                </a:solidFill>
              </a:rPr>
              <a:t>4. Gérer les documentations récoltées</a:t>
            </a:r>
          </a:p>
        </p:txBody>
      </p:sp>
      <p:sp>
        <p:nvSpPr>
          <p:cNvPr id="3" name="Espace réservé du contenu 2"/>
          <p:cNvSpPr>
            <a:spLocks noGrp="1"/>
          </p:cNvSpPr>
          <p:nvPr>
            <p:ph idx="1"/>
          </p:nvPr>
        </p:nvSpPr>
        <p:spPr>
          <a:xfrm>
            <a:off x="596103" y="2060848"/>
            <a:ext cx="7997513" cy="4023360"/>
          </a:xfrm>
        </p:spPr>
        <p:txBody>
          <a:bodyPr>
            <a:normAutofit/>
          </a:bodyPr>
          <a:lstStyle/>
          <a:p>
            <a:r>
              <a:rPr lang="fr-BE" sz="3200" dirty="0" smtClean="0"/>
              <a:t>1. Collecter et classer les documents recherchés</a:t>
            </a:r>
          </a:p>
          <a:p>
            <a:r>
              <a:rPr lang="fr-BE" sz="3200" dirty="0" smtClean="0"/>
              <a:t>2. Réaliser des fiches lecture</a:t>
            </a:r>
            <a:endParaRPr lang="fr-BE" sz="3200" dirty="0"/>
          </a:p>
        </p:txBody>
      </p:sp>
      <p:sp>
        <p:nvSpPr>
          <p:cNvPr id="4" name="Flèche droite 3"/>
          <p:cNvSpPr/>
          <p:nvPr/>
        </p:nvSpPr>
        <p:spPr>
          <a:xfrm rot="12062293">
            <a:off x="5469526" y="2933181"/>
            <a:ext cx="2653464" cy="1080120"/>
          </a:xfrm>
          <a:prstGeom prst="rightArrow">
            <a:avLst>
              <a:gd name="adj1" fmla="val 3368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24967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516684"/>
            <a:ext cx="8676456" cy="1143000"/>
          </a:xfrm>
        </p:spPr>
        <p:txBody>
          <a:bodyPr>
            <a:noAutofit/>
          </a:bodyPr>
          <a:lstStyle/>
          <a:p>
            <a:r>
              <a:rPr lang="fr-BE" sz="3200" dirty="0"/>
              <a:t>Fiche UE – quelques balises pour le cours d’IRE</a:t>
            </a:r>
          </a:p>
        </p:txBody>
      </p:sp>
      <p:sp>
        <p:nvSpPr>
          <p:cNvPr id="4" name="Rectangle 3"/>
          <p:cNvSpPr/>
          <p:nvPr/>
        </p:nvSpPr>
        <p:spPr>
          <a:xfrm>
            <a:off x="107504" y="1916832"/>
            <a:ext cx="8867040" cy="424731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fr-BE" dirty="0"/>
              <a:t>Au terme de l’unité d’enseignement, l’étudiant</a:t>
            </a:r>
          </a:p>
          <a:p>
            <a:pPr marL="285750" indent="-285750">
              <a:buFont typeface="Wingdings" panose="05000000000000000000" pitchFamily="2" charset="2"/>
              <a:buChar char="§"/>
            </a:pPr>
            <a:r>
              <a:rPr lang="fr-BE" dirty="0"/>
              <a:t>perçoit l’importance de la recherche en éducation et ses apports pour sa future profession ;</a:t>
            </a:r>
          </a:p>
          <a:p>
            <a:pPr marL="285750" indent="-285750">
              <a:buFont typeface="Wingdings" panose="05000000000000000000" pitchFamily="2" charset="2"/>
              <a:buChar char="§"/>
            </a:pPr>
            <a:r>
              <a:rPr lang="fr-BE" dirty="0"/>
              <a:t>recherche des sources théoriques fiables et pertinentes en vue de faire évoluer sa connaissance de l’enfant, de la classe maternelle;</a:t>
            </a:r>
          </a:p>
          <a:p>
            <a:pPr marL="285750" indent="-285750">
              <a:buFont typeface="Wingdings" panose="05000000000000000000" pitchFamily="2" charset="2"/>
              <a:buChar char="§"/>
            </a:pPr>
            <a:r>
              <a:rPr lang="fr-BE" dirty="0"/>
              <a:t>maitrise les règles de base de la langue française dans la rédaction d'une synthèse structurée liant plusieurs contenus et idées </a:t>
            </a:r>
            <a:r>
              <a:rPr lang="fr-BE" dirty="0" smtClean="0"/>
              <a:t>d'auteurs</a:t>
            </a:r>
          </a:p>
          <a:p>
            <a:endParaRPr lang="fr-BE" dirty="0"/>
          </a:p>
          <a:p>
            <a:r>
              <a:rPr lang="fr-BE" dirty="0"/>
              <a:t>Compétences liées à ces AA : A (1, 3) ; D (1, 3, 4).</a:t>
            </a:r>
          </a:p>
          <a:p>
            <a:pPr marL="285750" indent="-285750">
              <a:buFont typeface="Wingdings" panose="05000000000000000000" pitchFamily="2" charset="2"/>
              <a:buChar char="§"/>
            </a:pPr>
            <a:r>
              <a:rPr lang="fr-BE" dirty="0"/>
              <a:t>AAT 1. Au terme de la formation, l’étudiant utilise un langage correct dans un registre adéquat, tant à l’écrit qu’à l’oral, l’adapte en fonction de la situation de communication et du type d’interlocuteur (enfants, collègues, direction, parents, conseillers pédagogiques, inspecteurs, membres du pouvoir organisateur). </a:t>
            </a:r>
          </a:p>
          <a:p>
            <a:pPr marL="285750" indent="-285750">
              <a:buFont typeface="Wingdings" panose="05000000000000000000" pitchFamily="2" charset="2"/>
              <a:buChar char="§"/>
            </a:pPr>
            <a:r>
              <a:rPr lang="fr-BE" dirty="0"/>
              <a:t>AAT 8. Au terme de la formation, l’étudiant s’approprie et mobilise les outils produits par la recherche en Sciences de l’Education.</a:t>
            </a:r>
          </a:p>
        </p:txBody>
      </p:sp>
    </p:spTree>
    <p:extLst>
      <p:ext uri="{BB962C8B-B14F-4D97-AF65-F5344CB8AC3E}">
        <p14:creationId xmlns:p14="http://schemas.microsoft.com/office/powerpoint/2010/main" val="285428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i="1" dirty="0">
                <a:solidFill>
                  <a:schemeClr val="tx2">
                    <a:lumMod val="60000"/>
                    <a:lumOff val="40000"/>
                  </a:schemeClr>
                </a:solidFill>
              </a:rPr>
              <a:t>Réaliser des fiches lecture</a:t>
            </a:r>
          </a:p>
        </p:txBody>
      </p:sp>
      <p:sp>
        <p:nvSpPr>
          <p:cNvPr id="3" name="Espace réservé du contenu 2"/>
          <p:cNvSpPr>
            <a:spLocks noGrp="1"/>
          </p:cNvSpPr>
          <p:nvPr>
            <p:ph idx="1"/>
          </p:nvPr>
        </p:nvSpPr>
        <p:spPr>
          <a:xfrm>
            <a:off x="822959" y="1845734"/>
            <a:ext cx="7709481" cy="4023360"/>
          </a:xfrm>
        </p:spPr>
        <p:txBody>
          <a:bodyPr>
            <a:normAutofit fontScale="92500" lnSpcReduction="20000"/>
          </a:bodyPr>
          <a:lstStyle/>
          <a:p>
            <a:r>
              <a:rPr lang="fr-BE" dirty="0"/>
              <a:t>Afin de lire un document, il faut s’armer de marqueurs </a:t>
            </a:r>
            <a:r>
              <a:rPr lang="fr-BE" dirty="0" err="1"/>
              <a:t>fluos</a:t>
            </a:r>
            <a:r>
              <a:rPr lang="fr-BE" dirty="0"/>
              <a:t> et crayons puis…</a:t>
            </a:r>
          </a:p>
          <a:p>
            <a:pPr lvl="0">
              <a:buFont typeface="Wingdings" panose="05000000000000000000" pitchFamily="2" charset="2"/>
              <a:buChar char="§"/>
            </a:pPr>
            <a:r>
              <a:rPr lang="fr-BE" dirty="0" smtClean="0"/>
              <a:t> consulter </a:t>
            </a:r>
            <a:r>
              <a:rPr lang="fr-BE" dirty="0"/>
              <a:t>la table des matières ou le plan du site </a:t>
            </a:r>
            <a:r>
              <a:rPr lang="fr-BE" dirty="0" smtClean="0"/>
              <a:t>;</a:t>
            </a:r>
          </a:p>
          <a:p>
            <a:pPr lvl="0">
              <a:buFont typeface="Wingdings" panose="05000000000000000000" pitchFamily="2" charset="2"/>
              <a:buChar char="§"/>
            </a:pPr>
            <a:r>
              <a:rPr lang="fr-BE" dirty="0" smtClean="0"/>
              <a:t> lire </a:t>
            </a:r>
            <a:r>
              <a:rPr lang="fr-BE" dirty="0"/>
              <a:t>le </a:t>
            </a:r>
            <a:r>
              <a:rPr lang="fr-BE" dirty="0" smtClean="0"/>
              <a:t>résumé (abstract), </a:t>
            </a:r>
            <a:r>
              <a:rPr lang="fr-BE" dirty="0"/>
              <a:t>l’introduction, la conclusion ou la page d’accueil </a:t>
            </a:r>
            <a:r>
              <a:rPr lang="fr-BE" dirty="0" smtClean="0"/>
              <a:t>;</a:t>
            </a:r>
            <a:endParaRPr lang="fr-BE" dirty="0"/>
          </a:p>
          <a:p>
            <a:pPr lvl="0">
              <a:buFont typeface="Wingdings" panose="05000000000000000000" pitchFamily="2" charset="2"/>
              <a:buChar char="§"/>
            </a:pPr>
            <a:r>
              <a:rPr lang="fr-BE" dirty="0" smtClean="0"/>
              <a:t> repérer </a:t>
            </a:r>
            <a:r>
              <a:rPr lang="fr-BE" dirty="0"/>
              <a:t>les passages en rapport avec vos </a:t>
            </a:r>
            <a:r>
              <a:rPr lang="fr-BE" dirty="0" smtClean="0"/>
              <a:t>objectifs</a:t>
            </a:r>
          </a:p>
          <a:p>
            <a:pPr lvl="0">
              <a:buFont typeface="Wingdings" panose="05000000000000000000" pitchFamily="2" charset="2"/>
              <a:buChar char="§"/>
            </a:pPr>
            <a:r>
              <a:rPr lang="fr-BE" dirty="0" smtClean="0"/>
              <a:t> lire </a:t>
            </a:r>
            <a:r>
              <a:rPr lang="fr-BE" dirty="0"/>
              <a:t>ces </a:t>
            </a:r>
            <a:r>
              <a:rPr lang="fr-BE" dirty="0" smtClean="0"/>
              <a:t>passages</a:t>
            </a:r>
          </a:p>
          <a:p>
            <a:pPr lvl="0">
              <a:buFont typeface="Wingdings" panose="05000000000000000000" pitchFamily="2" charset="2"/>
              <a:buChar char="§"/>
            </a:pPr>
            <a:r>
              <a:rPr lang="fr-BE" dirty="0" smtClean="0"/>
              <a:t> souligner</a:t>
            </a:r>
            <a:r>
              <a:rPr lang="fr-BE" dirty="0"/>
              <a:t>, écrire, sauver, classer les textes importants (par exemple : joindre à la fiche des photocopies ou des extraits) </a:t>
            </a:r>
            <a:r>
              <a:rPr lang="fr-BE" dirty="0" smtClean="0"/>
              <a:t>;</a:t>
            </a:r>
          </a:p>
          <a:p>
            <a:pPr lvl="0">
              <a:buFont typeface="Wingdings" panose="05000000000000000000" pitchFamily="2" charset="2"/>
              <a:buChar char="§"/>
            </a:pPr>
            <a:r>
              <a:rPr lang="fr-BE" dirty="0" smtClean="0"/>
              <a:t> noter </a:t>
            </a:r>
            <a:r>
              <a:rPr lang="fr-BE" dirty="0"/>
              <a:t>vos notes personnelles. </a:t>
            </a:r>
            <a:endParaRPr lang="fr-BE" dirty="0" smtClean="0"/>
          </a:p>
          <a:p>
            <a:pPr marL="0" lvl="0" indent="0">
              <a:buNone/>
            </a:pPr>
            <a:r>
              <a:rPr lang="fr-BE" dirty="0" smtClean="0"/>
              <a:t>Attention </a:t>
            </a:r>
            <a:r>
              <a:rPr lang="fr-BE" dirty="0"/>
              <a:t>à ne pas vous attribuer les propos d’auteurs </a:t>
            </a:r>
            <a:r>
              <a:rPr lang="fr-BE" dirty="0" smtClean="0"/>
              <a:t>;</a:t>
            </a:r>
          </a:p>
          <a:p>
            <a:pPr lvl="0">
              <a:buFont typeface="Wingdings" panose="05000000000000000000" pitchFamily="2" charset="2"/>
              <a:buChar char="§"/>
            </a:pPr>
            <a:r>
              <a:rPr lang="fr-BE" dirty="0"/>
              <a:t> </a:t>
            </a:r>
            <a:r>
              <a:rPr lang="fr-BE" dirty="0" smtClean="0"/>
              <a:t>noter </a:t>
            </a:r>
            <a:r>
              <a:rPr lang="fr-BE" dirty="0"/>
              <a:t>toutes les informations utiles dans la fiche de lecture. Cette fiche se joint au document. </a:t>
            </a:r>
          </a:p>
        </p:txBody>
      </p:sp>
    </p:spTree>
    <p:extLst>
      <p:ext uri="{BB962C8B-B14F-4D97-AF65-F5344CB8AC3E}">
        <p14:creationId xmlns:p14="http://schemas.microsoft.com/office/powerpoint/2010/main" val="2134644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51520" y="476672"/>
            <a:ext cx="6229350" cy="5553075"/>
          </a:xfrm>
          <a:prstGeom prst="rect">
            <a:avLst/>
          </a:prstGeom>
        </p:spPr>
      </p:pic>
      <p:sp>
        <p:nvSpPr>
          <p:cNvPr id="5" name="Rectangle 4"/>
          <p:cNvSpPr/>
          <p:nvPr/>
        </p:nvSpPr>
        <p:spPr>
          <a:xfrm>
            <a:off x="6660232" y="476672"/>
            <a:ext cx="2304256" cy="3312368"/>
          </a:xfrm>
          <a:prstGeom prst="wedgeRectCallout">
            <a:avLst>
              <a:gd name="adj1" fmla="val -67046"/>
              <a:gd name="adj2" fmla="val 869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i="1" dirty="0" smtClean="0"/>
              <a:t>Résumer les idées essentielles</a:t>
            </a:r>
            <a:endParaRPr lang="fr-BE" sz="2400" i="1" dirty="0"/>
          </a:p>
        </p:txBody>
      </p:sp>
    </p:spTree>
    <p:extLst>
      <p:ext uri="{BB962C8B-B14F-4D97-AF65-F5344CB8AC3E}">
        <p14:creationId xmlns:p14="http://schemas.microsoft.com/office/powerpoint/2010/main" val="2865547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t>Cours 3</a:t>
            </a:r>
            <a:br>
              <a:rPr lang="fr-BE" dirty="0" smtClean="0"/>
            </a:br>
            <a:r>
              <a:rPr lang="fr-BE" sz="3600" dirty="0" smtClean="0"/>
              <a:t>Fiabilité des sources</a:t>
            </a:r>
            <a:br>
              <a:rPr lang="fr-BE" sz="3600" dirty="0" smtClean="0"/>
            </a:br>
            <a:r>
              <a:rPr lang="fr-BE" sz="3600" dirty="0" smtClean="0"/>
              <a:t>Normes APA</a:t>
            </a:r>
            <a:br>
              <a:rPr lang="fr-BE" sz="3600" dirty="0" smtClean="0"/>
            </a:br>
            <a:r>
              <a:rPr lang="fr-BE" sz="3600" dirty="0" err="1" smtClean="0"/>
              <a:t>Grafiati</a:t>
            </a:r>
            <a:endParaRPr lang="fr-BE" sz="3600" dirty="0"/>
          </a:p>
        </p:txBody>
      </p:sp>
      <p:sp>
        <p:nvSpPr>
          <p:cNvPr id="3" name="Sous-titre 2"/>
          <p:cNvSpPr>
            <a:spLocks noGrp="1"/>
          </p:cNvSpPr>
          <p:nvPr>
            <p:ph type="subTitle" idx="1"/>
          </p:nvPr>
        </p:nvSpPr>
        <p:spPr/>
        <p:txBody>
          <a:bodyPr/>
          <a:lstStyle/>
          <a:p>
            <a:r>
              <a:rPr lang="fr-BE" dirty="0" smtClean="0"/>
              <a:t>11/10/2023</a:t>
            </a:r>
            <a:endParaRPr lang="fr-BE" dirty="0"/>
          </a:p>
        </p:txBody>
      </p:sp>
    </p:spTree>
    <p:extLst>
      <p:ext uri="{BB962C8B-B14F-4D97-AF65-F5344CB8AC3E}">
        <p14:creationId xmlns:p14="http://schemas.microsoft.com/office/powerpoint/2010/main" val="3346315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smtClean="0">
                <a:solidFill>
                  <a:schemeClr val="tx2">
                    <a:lumMod val="60000"/>
                    <a:lumOff val="40000"/>
                  </a:schemeClr>
                </a:solidFill>
              </a:rPr>
              <a:t>Evaluer la fiabilité d’une source</a:t>
            </a:r>
            <a:endParaRPr lang="fr-BE" sz="3400" b="1" i="1" dirty="0">
              <a:solidFill>
                <a:schemeClr val="tx2">
                  <a:lumMod val="60000"/>
                  <a:lumOff val="40000"/>
                </a:schemeClr>
              </a:solidFill>
            </a:endParaRPr>
          </a:p>
        </p:txBody>
      </p:sp>
      <p:pic>
        <p:nvPicPr>
          <p:cNvPr id="4" name="Image 3"/>
          <p:cNvPicPr>
            <a:picLocks noChangeAspect="1"/>
          </p:cNvPicPr>
          <p:nvPr/>
        </p:nvPicPr>
        <p:blipFill>
          <a:blip r:embed="rId2"/>
          <a:stretch>
            <a:fillRect/>
          </a:stretch>
        </p:blipFill>
        <p:spPr>
          <a:xfrm>
            <a:off x="611560" y="1988840"/>
            <a:ext cx="7515225" cy="1771650"/>
          </a:xfrm>
          <a:prstGeom prst="rect">
            <a:avLst/>
          </a:prstGeom>
        </p:spPr>
      </p:pic>
    </p:spTree>
    <p:extLst>
      <p:ext uri="{BB962C8B-B14F-4D97-AF65-F5344CB8AC3E}">
        <p14:creationId xmlns:p14="http://schemas.microsoft.com/office/powerpoint/2010/main" val="2342268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i="1" dirty="0" smtClean="0">
                <a:solidFill>
                  <a:schemeClr val="tx2">
                    <a:lumMod val="60000"/>
                    <a:lumOff val="40000"/>
                  </a:schemeClr>
                </a:solidFill>
              </a:rPr>
              <a:t>Evaluer la Fiabilité d’une source</a:t>
            </a:r>
            <a:endParaRPr lang="fr-BE" sz="3400" b="1" i="1" dirty="0">
              <a:solidFill>
                <a:schemeClr val="tx2">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391415742"/>
              </p:ext>
            </p:extLst>
          </p:nvPr>
        </p:nvGraphicFramePr>
        <p:xfrm>
          <a:off x="1691680" y="2204864"/>
          <a:ext cx="5544616" cy="319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711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836712"/>
            <a:ext cx="7543800" cy="900649"/>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fr-BE" dirty="0" smtClean="0"/>
              <a:t>Crédibilité</a:t>
            </a:r>
            <a:endParaRPr lang="fr-BE" dirty="0"/>
          </a:p>
        </p:txBody>
      </p:sp>
      <p:pic>
        <p:nvPicPr>
          <p:cNvPr id="5" name="Image 4"/>
          <p:cNvPicPr>
            <a:picLocks noChangeAspect="1"/>
          </p:cNvPicPr>
          <p:nvPr/>
        </p:nvPicPr>
        <p:blipFill>
          <a:blip r:embed="rId2"/>
          <a:stretch>
            <a:fillRect/>
          </a:stretch>
        </p:blipFill>
        <p:spPr>
          <a:xfrm>
            <a:off x="1656396" y="1910013"/>
            <a:ext cx="5876925" cy="3981450"/>
          </a:xfrm>
          <a:prstGeom prst="rect">
            <a:avLst/>
          </a:prstGeom>
        </p:spPr>
      </p:pic>
    </p:spTree>
    <p:extLst>
      <p:ext uri="{BB962C8B-B14F-4D97-AF65-F5344CB8AC3E}">
        <p14:creationId xmlns:p14="http://schemas.microsoft.com/office/powerpoint/2010/main" val="17150326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836712"/>
            <a:ext cx="7543800" cy="900649"/>
          </a:xfrm>
        </p:spPr>
        <p:style>
          <a:lnRef idx="0">
            <a:schemeClr val="accent3"/>
          </a:lnRef>
          <a:fillRef idx="3">
            <a:schemeClr val="accent3"/>
          </a:fillRef>
          <a:effectRef idx="3">
            <a:schemeClr val="accent3"/>
          </a:effectRef>
          <a:fontRef idx="minor">
            <a:schemeClr val="lt1"/>
          </a:fontRef>
        </p:style>
        <p:txBody>
          <a:bodyPr/>
          <a:lstStyle/>
          <a:p>
            <a:pPr algn="ctr"/>
            <a:r>
              <a:rPr lang="fr-BE" dirty="0" smtClean="0"/>
              <a:t>Pertinence</a:t>
            </a:r>
            <a:endParaRPr lang="fr-BE" dirty="0"/>
          </a:p>
        </p:txBody>
      </p:sp>
      <p:pic>
        <p:nvPicPr>
          <p:cNvPr id="4" name="Image 3"/>
          <p:cNvPicPr>
            <a:picLocks noChangeAspect="1"/>
          </p:cNvPicPr>
          <p:nvPr/>
        </p:nvPicPr>
        <p:blipFill>
          <a:blip r:embed="rId2"/>
          <a:stretch>
            <a:fillRect/>
          </a:stretch>
        </p:blipFill>
        <p:spPr>
          <a:xfrm>
            <a:off x="822960" y="1916832"/>
            <a:ext cx="7636638" cy="3744416"/>
          </a:xfrm>
          <a:prstGeom prst="rect">
            <a:avLst/>
          </a:prstGeom>
        </p:spPr>
      </p:pic>
    </p:spTree>
    <p:extLst>
      <p:ext uri="{BB962C8B-B14F-4D97-AF65-F5344CB8AC3E}">
        <p14:creationId xmlns:p14="http://schemas.microsoft.com/office/powerpoint/2010/main" val="34532597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822960" y="764704"/>
            <a:ext cx="7543800" cy="972657"/>
          </a:xfrm>
        </p:spPr>
        <p:style>
          <a:lnRef idx="0">
            <a:schemeClr val="accent6"/>
          </a:lnRef>
          <a:fillRef idx="3">
            <a:schemeClr val="accent6"/>
          </a:fillRef>
          <a:effectRef idx="3">
            <a:schemeClr val="accent6"/>
          </a:effectRef>
          <a:fontRef idx="minor">
            <a:schemeClr val="lt1"/>
          </a:fontRef>
        </p:style>
        <p:txBody>
          <a:bodyPr/>
          <a:lstStyle/>
          <a:p>
            <a:pPr algn="ctr"/>
            <a:r>
              <a:rPr lang="fr-BE" dirty="0" smtClean="0"/>
              <a:t>Accessibilité</a:t>
            </a:r>
            <a:endParaRPr lang="fr-BE" dirty="0"/>
          </a:p>
        </p:txBody>
      </p:sp>
      <p:sp>
        <p:nvSpPr>
          <p:cNvPr id="3" name="Espace réservé du contenu 2"/>
          <p:cNvSpPr>
            <a:spLocks noGrp="1"/>
          </p:cNvSpPr>
          <p:nvPr>
            <p:ph idx="1"/>
          </p:nvPr>
        </p:nvSpPr>
        <p:spPr/>
        <p:txBody>
          <a:bodyPr/>
          <a:lstStyle/>
          <a:p>
            <a:endParaRPr lang="fr-BE" dirty="0"/>
          </a:p>
        </p:txBody>
      </p:sp>
      <p:pic>
        <p:nvPicPr>
          <p:cNvPr id="4" name="Image 3"/>
          <p:cNvPicPr>
            <a:picLocks noChangeAspect="1"/>
          </p:cNvPicPr>
          <p:nvPr/>
        </p:nvPicPr>
        <p:blipFill>
          <a:blip r:embed="rId3"/>
          <a:stretch>
            <a:fillRect/>
          </a:stretch>
        </p:blipFill>
        <p:spPr>
          <a:xfrm>
            <a:off x="822959" y="1845734"/>
            <a:ext cx="7684327" cy="2231338"/>
          </a:xfrm>
          <a:prstGeom prst="rect">
            <a:avLst/>
          </a:prstGeom>
        </p:spPr>
      </p:pic>
    </p:spTree>
    <p:extLst>
      <p:ext uri="{BB962C8B-B14F-4D97-AF65-F5344CB8AC3E}">
        <p14:creationId xmlns:p14="http://schemas.microsoft.com/office/powerpoint/2010/main" val="2132435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764704"/>
            <a:ext cx="7543800" cy="972657"/>
          </a:xfrm>
        </p:spPr>
        <p:style>
          <a:lnRef idx="0">
            <a:schemeClr val="accent5"/>
          </a:lnRef>
          <a:fillRef idx="3">
            <a:schemeClr val="accent5"/>
          </a:fillRef>
          <a:effectRef idx="3">
            <a:schemeClr val="accent5"/>
          </a:effectRef>
          <a:fontRef idx="minor">
            <a:schemeClr val="lt1"/>
          </a:fontRef>
        </p:style>
        <p:txBody>
          <a:bodyPr/>
          <a:lstStyle/>
          <a:p>
            <a:pPr algn="ctr"/>
            <a:r>
              <a:rPr lang="fr-BE" dirty="0" smtClean="0"/>
              <a:t>Fraicheur/Actualité</a:t>
            </a:r>
            <a:endParaRPr lang="fr-BE" dirty="0"/>
          </a:p>
        </p:txBody>
      </p:sp>
      <p:pic>
        <p:nvPicPr>
          <p:cNvPr id="4" name="Image 3"/>
          <p:cNvPicPr>
            <a:picLocks noChangeAspect="1"/>
          </p:cNvPicPr>
          <p:nvPr/>
        </p:nvPicPr>
        <p:blipFill>
          <a:blip r:embed="rId2"/>
          <a:stretch>
            <a:fillRect/>
          </a:stretch>
        </p:blipFill>
        <p:spPr>
          <a:xfrm>
            <a:off x="467544" y="2132856"/>
            <a:ext cx="8020050" cy="1019175"/>
          </a:xfrm>
          <a:prstGeom prst="rect">
            <a:avLst/>
          </a:prstGeom>
        </p:spPr>
      </p:pic>
    </p:spTree>
    <p:extLst>
      <p:ext uri="{BB962C8B-B14F-4D97-AF65-F5344CB8AC3E}">
        <p14:creationId xmlns:p14="http://schemas.microsoft.com/office/powerpoint/2010/main" val="40182543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Normes APA de citation</a:t>
            </a:r>
            <a:endParaRPr lang="fr-BE" dirty="0"/>
          </a:p>
        </p:txBody>
      </p:sp>
      <p:sp>
        <p:nvSpPr>
          <p:cNvPr id="3" name="Espace réservé du contenu 2"/>
          <p:cNvSpPr>
            <a:spLocks noGrp="1"/>
          </p:cNvSpPr>
          <p:nvPr>
            <p:ph idx="1"/>
          </p:nvPr>
        </p:nvSpPr>
        <p:spPr/>
        <p:txBody>
          <a:bodyPr/>
          <a:lstStyle/>
          <a:p>
            <a:r>
              <a:rPr lang="fr-BE" dirty="0" smtClean="0">
                <a:sym typeface="Wingdings" panose="05000000000000000000" pitchFamily="2" charset="2"/>
              </a:rPr>
              <a:t> Lire les pages 38-36</a:t>
            </a:r>
          </a:p>
          <a:p>
            <a:endParaRPr lang="fr-BE" dirty="0">
              <a:sym typeface="Wingdings" panose="05000000000000000000" pitchFamily="2" charset="2"/>
            </a:endParaRPr>
          </a:p>
          <a:p>
            <a:r>
              <a:rPr lang="fr-BE" dirty="0" smtClean="0">
                <a:sym typeface="Wingdings" panose="05000000000000000000" pitchFamily="2" charset="2"/>
              </a:rPr>
              <a:t>Normes à suivre…</a:t>
            </a:r>
          </a:p>
          <a:p>
            <a:endParaRPr lang="fr-BE" dirty="0">
              <a:sym typeface="Wingdings" panose="05000000000000000000" pitchFamily="2" charset="2"/>
            </a:endParaRPr>
          </a:p>
          <a:p>
            <a:r>
              <a:rPr lang="fr-BE" dirty="0" smtClean="0">
                <a:sym typeface="Wingdings" panose="05000000000000000000" pitchFamily="2" charset="2"/>
              </a:rPr>
              <a:t>Marche à suivre…</a:t>
            </a:r>
          </a:p>
          <a:p>
            <a:endParaRPr lang="fr-BE" dirty="0">
              <a:sym typeface="Wingdings" panose="05000000000000000000" pitchFamily="2" charset="2"/>
            </a:endParaRPr>
          </a:p>
          <a:p>
            <a:r>
              <a:rPr lang="fr-BE" dirty="0" smtClean="0">
                <a:sym typeface="Wingdings" panose="05000000000000000000" pitchFamily="2" charset="2"/>
              </a:rPr>
              <a:t> Rédiger les normes des documents que vous avez trouvé sans </a:t>
            </a:r>
            <a:r>
              <a:rPr lang="fr-BE" dirty="0" err="1" smtClean="0">
                <a:sym typeface="Wingdings" panose="05000000000000000000" pitchFamily="2" charset="2"/>
              </a:rPr>
              <a:t>Grafiati</a:t>
            </a:r>
            <a:r>
              <a:rPr lang="fr-BE" dirty="0" smtClean="0">
                <a:sym typeface="Wingdings" panose="05000000000000000000" pitchFamily="2" charset="2"/>
              </a:rPr>
              <a:t> PUIS en utilisant </a:t>
            </a:r>
            <a:r>
              <a:rPr lang="fr-BE" dirty="0" err="1" smtClean="0">
                <a:sym typeface="Wingdings" panose="05000000000000000000" pitchFamily="2" charset="2"/>
              </a:rPr>
              <a:t>Grafiati</a:t>
            </a:r>
            <a:endParaRPr lang="fr-BE" dirty="0" smtClean="0">
              <a:sym typeface="Wingdings" panose="05000000000000000000" pitchFamily="2" charset="2"/>
            </a:endParaRPr>
          </a:p>
          <a:p>
            <a:endParaRPr lang="fr-BE" dirty="0"/>
          </a:p>
        </p:txBody>
      </p:sp>
    </p:spTree>
    <p:extLst>
      <p:ext uri="{BB962C8B-B14F-4D97-AF65-F5344CB8AC3E}">
        <p14:creationId xmlns:p14="http://schemas.microsoft.com/office/powerpoint/2010/main" val="231901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3"/>
          <p:cNvSpPr/>
          <p:nvPr/>
        </p:nvSpPr>
        <p:spPr>
          <a:xfrm>
            <a:off x="323528" y="1693550"/>
            <a:ext cx="151216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195736" y="1124744"/>
            <a:ext cx="6522181" cy="1569660"/>
          </a:xfrm>
          <a:prstGeom prst="rect">
            <a:avLst/>
          </a:prstGeom>
          <a:noFill/>
          <a:ln w="38100">
            <a:solidFill>
              <a:schemeClr val="accent1"/>
            </a:solidFill>
          </a:ln>
        </p:spPr>
        <p:txBody>
          <a:bodyPr wrap="square" rtlCol="0">
            <a:spAutoFit/>
          </a:bodyPr>
          <a:lstStyle/>
          <a:p>
            <a:r>
              <a:rPr lang="fr-BE" sz="2400" dirty="0">
                <a:latin typeface="+mj-lt"/>
              </a:rPr>
              <a:t>Au Q1</a:t>
            </a:r>
          </a:p>
          <a:p>
            <a:pPr marL="285750" indent="-285750">
              <a:buFont typeface="Arial" panose="020B0604020202020204" pitchFamily="34" charset="0"/>
              <a:buChar char="•"/>
            </a:pPr>
            <a:r>
              <a:rPr lang="fr-BE" sz="2400" dirty="0">
                <a:latin typeface="+mj-lt"/>
              </a:rPr>
              <a:t>Rechercher de l’information … attitude de recherche et de curiosité intellectuelle</a:t>
            </a:r>
          </a:p>
          <a:p>
            <a:pPr marL="285750" indent="-285750">
              <a:buFont typeface="Arial" panose="020B0604020202020204" pitchFamily="34" charset="0"/>
              <a:buChar char="•"/>
            </a:pPr>
            <a:r>
              <a:rPr lang="fr-BE" sz="2400" dirty="0">
                <a:latin typeface="+mj-lt"/>
              </a:rPr>
              <a:t>Actualiser ses connaissances </a:t>
            </a:r>
          </a:p>
        </p:txBody>
      </p:sp>
      <p:sp>
        <p:nvSpPr>
          <p:cNvPr id="6" name="Flèche courbée vers la droite 5"/>
          <p:cNvSpPr/>
          <p:nvPr/>
        </p:nvSpPr>
        <p:spPr>
          <a:xfrm>
            <a:off x="1079612" y="3429000"/>
            <a:ext cx="576064" cy="14622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ZoneTexte 6"/>
          <p:cNvSpPr txBox="1"/>
          <p:nvPr/>
        </p:nvSpPr>
        <p:spPr>
          <a:xfrm>
            <a:off x="2195736" y="4725144"/>
            <a:ext cx="6522181" cy="1200329"/>
          </a:xfrm>
          <a:prstGeom prst="rect">
            <a:avLst/>
          </a:prstGeom>
          <a:noFill/>
          <a:ln w="25400">
            <a:solidFill>
              <a:schemeClr val="accent1"/>
            </a:solidFill>
          </a:ln>
        </p:spPr>
        <p:txBody>
          <a:bodyPr wrap="square" rtlCol="0">
            <a:spAutoFit/>
          </a:bodyPr>
          <a:lstStyle/>
          <a:p>
            <a:r>
              <a:rPr lang="fr-BE" sz="2400" dirty="0">
                <a:latin typeface="+mj-lt"/>
              </a:rPr>
              <a:t>Objectif à +/- long terme : se préparer à rechercher de l’information scientifique et à la mobiliser en respectant les normes APA dans son TFE (B3).</a:t>
            </a:r>
          </a:p>
        </p:txBody>
      </p:sp>
      <p:sp>
        <p:nvSpPr>
          <p:cNvPr id="8" name="ZoneTexte 7"/>
          <p:cNvSpPr txBox="1"/>
          <p:nvPr/>
        </p:nvSpPr>
        <p:spPr>
          <a:xfrm>
            <a:off x="2171760" y="3282091"/>
            <a:ext cx="6522181" cy="830997"/>
          </a:xfrm>
          <a:prstGeom prst="rect">
            <a:avLst/>
          </a:prstGeom>
          <a:noFill/>
          <a:ln w="38100">
            <a:solidFill>
              <a:schemeClr val="accent1"/>
            </a:solidFill>
          </a:ln>
        </p:spPr>
        <p:txBody>
          <a:bodyPr wrap="square" rtlCol="0">
            <a:spAutoFit/>
          </a:bodyPr>
          <a:lstStyle/>
          <a:p>
            <a:r>
              <a:rPr lang="fr-BE" sz="2400" dirty="0">
                <a:latin typeface="+mj-lt"/>
              </a:rPr>
              <a:t>Au </a:t>
            </a:r>
            <a:r>
              <a:rPr lang="fr-BE" sz="2400" dirty="0" smtClean="0">
                <a:latin typeface="+mj-lt"/>
              </a:rPr>
              <a:t>Q2</a:t>
            </a:r>
            <a:endParaRPr lang="fr-BE" sz="2400" dirty="0">
              <a:latin typeface="+mj-lt"/>
            </a:endParaRPr>
          </a:p>
          <a:p>
            <a:pPr marL="285750" indent="-285750">
              <a:buFont typeface="Arial" panose="020B0604020202020204" pitchFamily="34" charset="0"/>
              <a:buChar char="•"/>
            </a:pPr>
            <a:r>
              <a:rPr lang="fr-BE" sz="2400" dirty="0" smtClean="0">
                <a:latin typeface="+mj-lt"/>
              </a:rPr>
              <a:t>Vers la problématisation personnelle </a:t>
            </a:r>
            <a:r>
              <a:rPr lang="fr-BE" sz="2400" dirty="0" smtClean="0">
                <a:latin typeface="+mj-lt"/>
                <a:sym typeface="Wingdings" panose="05000000000000000000" pitchFamily="2" charset="2"/>
              </a:rPr>
              <a:t> TFE</a:t>
            </a:r>
            <a:endParaRPr lang="fr-BE" sz="2400" dirty="0">
              <a:latin typeface="+mj-lt"/>
            </a:endParaRPr>
          </a:p>
        </p:txBody>
      </p:sp>
    </p:spTree>
    <p:extLst>
      <p:ext uri="{BB962C8B-B14F-4D97-AF65-F5344CB8AC3E}">
        <p14:creationId xmlns:p14="http://schemas.microsoft.com/office/powerpoint/2010/main" val="13631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Normes APA - bibliographie</a:t>
            </a:r>
            <a:endParaRPr lang="fr-BE" dirty="0"/>
          </a:p>
        </p:txBody>
      </p:sp>
      <p:pic>
        <p:nvPicPr>
          <p:cNvPr id="4" name="Espace réservé du contenu 3"/>
          <p:cNvPicPr>
            <a:picLocks noGrp="1" noChangeAspect="1"/>
          </p:cNvPicPr>
          <p:nvPr>
            <p:ph idx="1"/>
          </p:nvPr>
        </p:nvPicPr>
        <p:blipFill>
          <a:blip r:embed="rId2"/>
          <a:stretch>
            <a:fillRect/>
          </a:stretch>
        </p:blipFill>
        <p:spPr>
          <a:xfrm>
            <a:off x="755576" y="1916832"/>
            <a:ext cx="7448550" cy="1762125"/>
          </a:xfrm>
          <a:prstGeom prst="rect">
            <a:avLst/>
          </a:prstGeom>
        </p:spPr>
      </p:pic>
      <p:sp>
        <p:nvSpPr>
          <p:cNvPr id="5" name="Rectangle 4"/>
          <p:cNvSpPr/>
          <p:nvPr/>
        </p:nvSpPr>
        <p:spPr>
          <a:xfrm>
            <a:off x="822960" y="4293096"/>
            <a:ext cx="2895473" cy="1200329"/>
          </a:xfrm>
          <a:prstGeom prst="rect">
            <a:avLst/>
          </a:prstGeom>
        </p:spPr>
        <p:txBody>
          <a:bodyPr wrap="none">
            <a:spAutoFit/>
          </a:bodyPr>
          <a:lstStyle/>
          <a:p>
            <a:r>
              <a:rPr lang="fr-BE" dirty="0">
                <a:hlinkClick r:id="rId3"/>
              </a:rPr>
              <a:t>https://www.grafiati.com/fr</a:t>
            </a:r>
            <a:r>
              <a:rPr lang="fr-BE" dirty="0" smtClean="0">
                <a:hlinkClick r:id="rId3"/>
              </a:rPr>
              <a:t>/</a:t>
            </a:r>
            <a:endParaRPr lang="fr-BE" dirty="0" smtClean="0"/>
          </a:p>
          <a:p>
            <a:endParaRPr lang="fr-BE" dirty="0"/>
          </a:p>
          <a:p>
            <a:r>
              <a:rPr lang="fr-BE" dirty="0" smtClean="0">
                <a:sym typeface="Wingdings" panose="05000000000000000000" pitchFamily="2" charset="2"/>
              </a:rPr>
              <a:t> </a:t>
            </a:r>
            <a:r>
              <a:rPr lang="fr-BE" dirty="0" smtClean="0"/>
              <a:t>p.32 à p.35</a:t>
            </a:r>
          </a:p>
          <a:p>
            <a:endParaRPr lang="fr-BE" dirty="0"/>
          </a:p>
        </p:txBody>
      </p:sp>
    </p:spTree>
    <p:extLst>
      <p:ext uri="{BB962C8B-B14F-4D97-AF65-F5344CB8AC3E}">
        <p14:creationId xmlns:p14="http://schemas.microsoft.com/office/powerpoint/2010/main" val="231236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dirty="0" smtClean="0"/>
              <a:t>Articles – Normes bibliographiques</a:t>
            </a:r>
            <a:endParaRPr lang="fr-BE" sz="3400" b="1" dirty="0"/>
          </a:p>
        </p:txBody>
      </p:sp>
      <p:pic>
        <p:nvPicPr>
          <p:cNvPr id="4" name="Image 3"/>
          <p:cNvPicPr>
            <a:picLocks noChangeAspect="1"/>
          </p:cNvPicPr>
          <p:nvPr/>
        </p:nvPicPr>
        <p:blipFill rotWithShape="1">
          <a:blip r:embed="rId2"/>
          <a:srcRect l="1618" t="4000"/>
          <a:stretch/>
        </p:blipFill>
        <p:spPr>
          <a:xfrm>
            <a:off x="186857" y="1844824"/>
            <a:ext cx="4378699" cy="3456384"/>
          </a:xfrm>
          <a:prstGeom prst="rect">
            <a:avLst/>
          </a:prstGeom>
        </p:spPr>
        <p:style>
          <a:lnRef idx="2">
            <a:schemeClr val="accent1"/>
          </a:lnRef>
          <a:fillRef idx="1">
            <a:schemeClr val="lt1"/>
          </a:fillRef>
          <a:effectRef idx="0">
            <a:schemeClr val="accent1"/>
          </a:effectRef>
          <a:fontRef idx="minor">
            <a:schemeClr val="dk1"/>
          </a:fontRef>
        </p:style>
      </p:pic>
      <p:pic>
        <p:nvPicPr>
          <p:cNvPr id="5" name="Image 4"/>
          <p:cNvPicPr>
            <a:picLocks noChangeAspect="1"/>
          </p:cNvPicPr>
          <p:nvPr/>
        </p:nvPicPr>
        <p:blipFill rotWithShape="1">
          <a:blip r:embed="rId3"/>
          <a:srcRect r="5256"/>
          <a:stretch/>
        </p:blipFill>
        <p:spPr>
          <a:xfrm>
            <a:off x="4427984" y="3573016"/>
            <a:ext cx="4534242" cy="2592288"/>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999631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400" b="1" dirty="0" smtClean="0"/>
              <a:t>Livres – Normes bibliographiques</a:t>
            </a:r>
            <a:endParaRPr lang="fr-BE" sz="3400" b="1" dirty="0"/>
          </a:p>
        </p:txBody>
      </p:sp>
      <p:pic>
        <p:nvPicPr>
          <p:cNvPr id="3" name="Image 2"/>
          <p:cNvPicPr>
            <a:picLocks noChangeAspect="1"/>
          </p:cNvPicPr>
          <p:nvPr/>
        </p:nvPicPr>
        <p:blipFill rotWithShape="1">
          <a:blip r:embed="rId2"/>
          <a:srcRect t="6873"/>
          <a:stretch/>
        </p:blipFill>
        <p:spPr>
          <a:xfrm>
            <a:off x="467544" y="1737361"/>
            <a:ext cx="6905625" cy="4878710"/>
          </a:xfrm>
          <a:prstGeom prst="rect">
            <a:avLst/>
          </a:prstGeom>
        </p:spPr>
      </p:pic>
    </p:spTree>
    <p:extLst>
      <p:ext uri="{BB962C8B-B14F-4D97-AF65-F5344CB8AC3E}">
        <p14:creationId xmlns:p14="http://schemas.microsoft.com/office/powerpoint/2010/main" val="3934066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a:stretch>
            <a:fillRect/>
          </a:stretch>
        </p:blipFill>
        <p:spPr>
          <a:xfrm>
            <a:off x="1619672" y="548680"/>
            <a:ext cx="5772150" cy="5162550"/>
          </a:xfrm>
          <a:prstGeom prst="rect">
            <a:avLst/>
          </a:prstGeom>
        </p:spPr>
      </p:pic>
    </p:spTree>
    <p:extLst>
      <p:ext uri="{BB962C8B-B14F-4D97-AF65-F5344CB8AC3E}">
        <p14:creationId xmlns:p14="http://schemas.microsoft.com/office/powerpoint/2010/main" val="1237327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dirty="0"/>
          </a:p>
        </p:txBody>
      </p:sp>
      <p:pic>
        <p:nvPicPr>
          <p:cNvPr id="4" name="Image 3"/>
          <p:cNvPicPr>
            <a:picLocks noChangeAspect="1"/>
          </p:cNvPicPr>
          <p:nvPr/>
        </p:nvPicPr>
        <p:blipFill>
          <a:blip r:embed="rId2"/>
          <a:stretch>
            <a:fillRect/>
          </a:stretch>
        </p:blipFill>
        <p:spPr>
          <a:xfrm>
            <a:off x="1619672" y="0"/>
            <a:ext cx="5472608" cy="6836332"/>
          </a:xfrm>
          <a:prstGeom prst="rect">
            <a:avLst/>
          </a:prstGeom>
        </p:spPr>
      </p:pic>
    </p:spTree>
    <p:extLst>
      <p:ext uri="{BB962C8B-B14F-4D97-AF65-F5344CB8AC3E}">
        <p14:creationId xmlns:p14="http://schemas.microsoft.com/office/powerpoint/2010/main" val="312689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6103" y="2367579"/>
            <a:ext cx="7175351" cy="1793167"/>
          </a:xfrm>
        </p:spPr>
        <p:txBody>
          <a:bodyPr>
            <a:noAutofit/>
          </a:bodyPr>
          <a:lstStyle/>
          <a:p>
            <a:pPr algn="ctr"/>
            <a:r>
              <a:rPr lang="fr-BE" sz="4400" dirty="0"/>
              <a:t>Initiation à la recherche en éducation, épistémologie des disciplines et préparation au TFE</a:t>
            </a:r>
          </a:p>
        </p:txBody>
      </p:sp>
      <p:sp>
        <p:nvSpPr>
          <p:cNvPr id="3" name="Sous-titre 2"/>
          <p:cNvSpPr>
            <a:spLocks noGrp="1"/>
          </p:cNvSpPr>
          <p:nvPr>
            <p:ph type="subTitle" idx="1"/>
          </p:nvPr>
        </p:nvSpPr>
        <p:spPr>
          <a:xfrm>
            <a:off x="1763687" y="4653136"/>
            <a:ext cx="7118707" cy="1728192"/>
          </a:xfrm>
        </p:spPr>
        <p:txBody>
          <a:bodyPr>
            <a:noAutofit/>
          </a:bodyPr>
          <a:lstStyle/>
          <a:p>
            <a:pPr algn="r"/>
            <a:r>
              <a:rPr lang="fr-BE" sz="2800"/>
              <a:t>Identité </a:t>
            </a:r>
            <a:r>
              <a:rPr lang="fr-BE" sz="2800" smtClean="0"/>
              <a:t>- </a:t>
            </a:r>
            <a:r>
              <a:rPr lang="fr-BE" sz="2800" dirty="0"/>
              <a:t>UE </a:t>
            </a:r>
            <a:r>
              <a:rPr lang="fr-BE" sz="2800" dirty="0" smtClean="0"/>
              <a:t>210</a:t>
            </a:r>
          </a:p>
          <a:p>
            <a:pPr algn="r"/>
            <a:r>
              <a:rPr lang="fr-BE" sz="2800" dirty="0"/>
              <a:t>CLE LEARN </a:t>
            </a:r>
            <a:r>
              <a:rPr lang="fr-BE" sz="2800" dirty="0" smtClean="0">
                <a:sym typeface="Wingdings" panose="05000000000000000000" pitchFamily="2" charset="2"/>
              </a:rPr>
              <a:t></a:t>
            </a:r>
            <a:r>
              <a:rPr lang="fr-BE" sz="2800" dirty="0" smtClean="0"/>
              <a:t> </a:t>
            </a:r>
            <a:r>
              <a:rPr lang="fr-BE" sz="2800" dirty="0"/>
              <a:t>IREB2_2023_2024</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204864"/>
            <a:ext cx="1070035" cy="122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a:extLst>
              <a:ext uri="{FF2B5EF4-FFF2-40B4-BE49-F238E27FC236}">
                <a16:creationId xmlns:a16="http://schemas.microsoft.com/office/drawing/2014/main" id="{4E5DA26E-DE48-4DEF-AB45-726D49E608B9}"/>
              </a:ext>
            </a:extLst>
          </p:cNvPr>
          <p:cNvSpPr txBox="1"/>
          <p:nvPr/>
        </p:nvSpPr>
        <p:spPr>
          <a:xfrm>
            <a:off x="6228184" y="365061"/>
            <a:ext cx="2457326" cy="584775"/>
          </a:xfrm>
          <a:prstGeom prst="rect">
            <a:avLst/>
          </a:prstGeom>
          <a:noFill/>
        </p:spPr>
        <p:txBody>
          <a:bodyPr wrap="square" rtlCol="0">
            <a:spAutoFit/>
          </a:bodyPr>
          <a:lstStyle/>
          <a:p>
            <a:pPr algn="r"/>
            <a:r>
              <a:rPr lang="fr-BE" sz="3200" b="1" dirty="0" smtClean="0">
                <a:latin typeface="+mj-lt"/>
              </a:rPr>
              <a:t>2023 - 2024</a:t>
            </a:r>
            <a:endParaRPr lang="fr-BE" sz="3200" b="1" dirty="0">
              <a:latin typeface="+mj-lt"/>
            </a:endParaRPr>
          </a:p>
        </p:txBody>
      </p:sp>
    </p:spTree>
    <p:extLst>
      <p:ext uri="{BB962C8B-B14F-4D97-AF65-F5344CB8AC3E}">
        <p14:creationId xmlns:p14="http://schemas.microsoft.com/office/powerpoint/2010/main" val="399847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940" y="188640"/>
            <a:ext cx="7543800" cy="1002721"/>
          </a:xfrm>
        </p:spPr>
        <p:txBody>
          <a:bodyPr/>
          <a:lstStyle/>
          <a:p>
            <a:r>
              <a:rPr lang="fr-FR" dirty="0" smtClean="0"/>
              <a:t>Planning - rappel</a:t>
            </a:r>
            <a:endParaRPr lang="fr-FR" dirty="0"/>
          </a:p>
        </p:txBody>
      </p:sp>
      <p:sp>
        <p:nvSpPr>
          <p:cNvPr id="8" name="ZoneTexte 7"/>
          <p:cNvSpPr txBox="1"/>
          <p:nvPr/>
        </p:nvSpPr>
        <p:spPr>
          <a:xfrm>
            <a:off x="1437025" y="5696077"/>
            <a:ext cx="7143712" cy="461665"/>
          </a:xfrm>
          <a:prstGeom prst="rect">
            <a:avLst/>
          </a:prstGeom>
          <a:noFill/>
        </p:spPr>
        <p:txBody>
          <a:bodyPr wrap="square" rtlCol="0">
            <a:spAutoFit/>
          </a:bodyPr>
          <a:lstStyle/>
          <a:p>
            <a:r>
              <a:rPr lang="fr-BE" sz="2400" dirty="0">
                <a:latin typeface="+mj-lt"/>
              </a:rPr>
              <a:t>Les 6 sources doivent être trouvées pour le </a:t>
            </a:r>
            <a:r>
              <a:rPr lang="fr-BE" sz="2400" b="1" dirty="0">
                <a:solidFill>
                  <a:srgbClr val="C00000"/>
                </a:solidFill>
                <a:latin typeface="+mj-lt"/>
              </a:rPr>
              <a:t>cours 3.</a:t>
            </a:r>
            <a:endParaRPr lang="fr-BE" sz="2400" dirty="0">
              <a:solidFill>
                <a:srgbClr val="C00000"/>
              </a:solidFill>
              <a:latin typeface="+mj-lt"/>
            </a:endParaRPr>
          </a:p>
        </p:txBody>
      </p:sp>
      <p:pic>
        <p:nvPicPr>
          <p:cNvPr id="9" name="Image 8"/>
          <p:cNvPicPr>
            <a:picLocks noChangeAspect="1"/>
          </p:cNvPicPr>
          <p:nvPr/>
        </p:nvPicPr>
        <p:blipFill>
          <a:blip r:embed="rId2"/>
          <a:stretch>
            <a:fillRect/>
          </a:stretch>
        </p:blipFill>
        <p:spPr>
          <a:xfrm>
            <a:off x="572829" y="5696077"/>
            <a:ext cx="688575" cy="515767"/>
          </a:xfrm>
          <a:prstGeom prst="rect">
            <a:avLst/>
          </a:prstGeom>
        </p:spPr>
      </p:pic>
      <p:graphicFrame>
        <p:nvGraphicFramePr>
          <p:cNvPr id="10" name="Tableau 9"/>
          <p:cNvGraphicFramePr>
            <a:graphicFrameLocks noGrp="1"/>
          </p:cNvGraphicFramePr>
          <p:nvPr>
            <p:extLst>
              <p:ext uri="{D42A27DB-BD31-4B8C-83A1-F6EECF244321}">
                <p14:modId xmlns:p14="http://schemas.microsoft.com/office/powerpoint/2010/main" val="2145839293"/>
              </p:ext>
            </p:extLst>
          </p:nvPr>
        </p:nvGraphicFramePr>
        <p:xfrm>
          <a:off x="543004" y="1294879"/>
          <a:ext cx="8421484" cy="4724400"/>
        </p:xfrm>
        <a:graphic>
          <a:graphicData uri="http://schemas.openxmlformats.org/drawingml/2006/table">
            <a:tbl>
              <a:tblPr firstRow="1" bandRow="1">
                <a:tableStyleId>{FABFCF23-3B69-468F-B69F-88F6DE6A72F2}</a:tableStyleId>
              </a:tblPr>
              <a:tblGrid>
                <a:gridCol w="1105192">
                  <a:extLst>
                    <a:ext uri="{9D8B030D-6E8A-4147-A177-3AD203B41FA5}">
                      <a16:colId xmlns:a16="http://schemas.microsoft.com/office/drawing/2014/main" val="845402755"/>
                    </a:ext>
                  </a:extLst>
                </a:gridCol>
                <a:gridCol w="1105192">
                  <a:extLst>
                    <a:ext uri="{9D8B030D-6E8A-4147-A177-3AD203B41FA5}">
                      <a16:colId xmlns:a16="http://schemas.microsoft.com/office/drawing/2014/main" val="20000"/>
                    </a:ext>
                  </a:extLst>
                </a:gridCol>
                <a:gridCol w="6211100">
                  <a:extLst>
                    <a:ext uri="{9D8B030D-6E8A-4147-A177-3AD203B41FA5}">
                      <a16:colId xmlns:a16="http://schemas.microsoft.com/office/drawing/2014/main" val="20001"/>
                    </a:ext>
                  </a:extLst>
                </a:gridCol>
              </a:tblGrid>
              <a:tr h="370840">
                <a:tc>
                  <a:txBody>
                    <a:bodyPr/>
                    <a:lstStyle/>
                    <a:p>
                      <a:endParaRPr lang="fr-FR" sz="2000" dirty="0"/>
                    </a:p>
                  </a:txBody>
                  <a:tcPr/>
                </a:tc>
                <a:tc>
                  <a:txBody>
                    <a:bodyPr/>
                    <a:lstStyle/>
                    <a:p>
                      <a:r>
                        <a:rPr lang="fr-FR" sz="2000" dirty="0"/>
                        <a:t>Dates</a:t>
                      </a:r>
                    </a:p>
                  </a:txBody>
                  <a:tcPr/>
                </a:tc>
                <a:tc>
                  <a:txBody>
                    <a:bodyPr/>
                    <a:lstStyle/>
                    <a:p>
                      <a:r>
                        <a:rPr lang="fr-FR" sz="2000" dirty="0"/>
                        <a:t>Cours</a:t>
                      </a:r>
                    </a:p>
                  </a:txBody>
                  <a:tcPr/>
                </a:tc>
                <a:extLst>
                  <a:ext uri="{0D108BD9-81ED-4DB2-BD59-A6C34878D82A}">
                    <a16:rowId xmlns:a16="http://schemas.microsoft.com/office/drawing/2014/main" val="10000"/>
                  </a:ext>
                </a:extLst>
              </a:tr>
              <a:tr h="370840">
                <a:tc>
                  <a:txBody>
                    <a:bodyPr/>
                    <a:lstStyle/>
                    <a:p>
                      <a:r>
                        <a:rPr lang="fr-FR" sz="2000" dirty="0" smtClean="0"/>
                        <a:t>S1</a:t>
                      </a:r>
                      <a:endParaRPr lang="fr-FR" sz="2000" dirty="0"/>
                    </a:p>
                  </a:txBody>
                  <a:tcPr/>
                </a:tc>
                <a:tc>
                  <a:txBody>
                    <a:bodyPr/>
                    <a:lstStyle/>
                    <a:p>
                      <a:r>
                        <a:rPr lang="fr-FR" sz="2000" dirty="0" smtClean="0"/>
                        <a:t>2/10</a:t>
                      </a:r>
                      <a:endParaRPr lang="fr-FR" sz="2000" dirty="0"/>
                    </a:p>
                  </a:txBody>
                  <a:tcPr/>
                </a:tc>
                <a:tc>
                  <a:txBody>
                    <a:bodyPr/>
                    <a:lstStyle/>
                    <a:p>
                      <a:r>
                        <a:rPr lang="fr-FR" sz="2000" dirty="0"/>
                        <a:t>Consignes </a:t>
                      </a:r>
                      <a:r>
                        <a:rPr lang="mr-IN" sz="2000" dirty="0"/>
                        <a:t>–</a:t>
                      </a:r>
                      <a:r>
                        <a:rPr lang="fr-FR" sz="2000" dirty="0"/>
                        <a:t> Isomorphisme</a:t>
                      </a:r>
                      <a:r>
                        <a:rPr lang="fr-FR" sz="2000" baseline="0" dirty="0"/>
                        <a:t> </a:t>
                      </a:r>
                      <a:r>
                        <a:rPr lang="mr-IN" sz="2000" baseline="0" dirty="0"/>
                        <a:t>–</a:t>
                      </a:r>
                      <a:r>
                        <a:rPr lang="fr-FR" sz="2000" baseline="0" dirty="0"/>
                        <a:t> constitution des groupes et émergence des sujets</a:t>
                      </a:r>
                      <a:endParaRPr lang="fr-FR" sz="2000" dirty="0"/>
                    </a:p>
                  </a:txBody>
                  <a:tcPr/>
                </a:tc>
                <a:extLst>
                  <a:ext uri="{0D108BD9-81ED-4DB2-BD59-A6C34878D82A}">
                    <a16:rowId xmlns:a16="http://schemas.microsoft.com/office/drawing/2014/main" val="10001"/>
                  </a:ext>
                </a:extLst>
              </a:tr>
              <a:tr h="370840">
                <a:tc>
                  <a:txBody>
                    <a:bodyPr/>
                    <a:lstStyle/>
                    <a:p>
                      <a:r>
                        <a:rPr lang="fr-FR" sz="2000" dirty="0" smtClean="0">
                          <a:solidFill>
                            <a:schemeClr val="tx1"/>
                          </a:solidFill>
                        </a:rPr>
                        <a:t>S2 </a:t>
                      </a:r>
                      <a:endParaRPr lang="fr-FR" sz="2000" dirty="0">
                        <a:solidFill>
                          <a:schemeClr val="tx1"/>
                        </a:solidFill>
                      </a:endParaRPr>
                    </a:p>
                  </a:txBody>
                  <a:tcPr/>
                </a:tc>
                <a:tc>
                  <a:txBody>
                    <a:bodyPr/>
                    <a:lstStyle/>
                    <a:p>
                      <a:r>
                        <a:rPr lang="fr-FR" sz="2000" dirty="0" smtClean="0">
                          <a:solidFill>
                            <a:schemeClr val="tx1"/>
                          </a:solidFill>
                        </a:rPr>
                        <a:t>4/10</a:t>
                      </a:r>
                      <a:endParaRPr lang="fr-FR"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Précision</a:t>
                      </a:r>
                      <a:r>
                        <a:rPr lang="fr-FR" sz="2000" baseline="0" dirty="0"/>
                        <a:t> des sujets, r</a:t>
                      </a:r>
                      <a:r>
                        <a:rPr lang="fr-FR" sz="2000" dirty="0"/>
                        <a:t>echerche des sources pour le travail avec soutien du </a:t>
                      </a:r>
                      <a:r>
                        <a:rPr lang="fr-FR" sz="2000" dirty="0" smtClean="0"/>
                        <a:t>professeur.</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PPT - R. Doc</a:t>
                      </a:r>
                      <a:r>
                        <a:rPr lang="fr-FR" sz="2000" baseline="0" dirty="0" smtClean="0"/>
                        <a:t> &amp; Fiabilité</a:t>
                      </a:r>
                      <a:endParaRPr lang="fr-FR" sz="2000" dirty="0"/>
                    </a:p>
                  </a:txBody>
                  <a:tcPr/>
                </a:tc>
                <a:extLst>
                  <a:ext uri="{0D108BD9-81ED-4DB2-BD59-A6C34878D82A}">
                    <a16:rowId xmlns:a16="http://schemas.microsoft.com/office/drawing/2014/main" val="10002"/>
                  </a:ext>
                </a:extLst>
              </a:tr>
              <a:tr h="370840">
                <a:tc>
                  <a:txBody>
                    <a:bodyPr/>
                    <a:lstStyle/>
                    <a:p>
                      <a:r>
                        <a:rPr lang="fr-FR" sz="2000" dirty="0" smtClean="0">
                          <a:solidFill>
                            <a:srgbClr val="FF0000"/>
                          </a:solidFill>
                        </a:rPr>
                        <a:t>S3</a:t>
                      </a:r>
                      <a:endParaRPr lang="fr-FR" sz="20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11/10</a:t>
                      </a:r>
                    </a:p>
                  </a:txBody>
                  <a:tcPr/>
                </a:tc>
                <a:tc>
                  <a:txBody>
                    <a:bodyPr/>
                    <a:lstStyle/>
                    <a:p>
                      <a:r>
                        <a:rPr lang="fr-FR" sz="2000" baseline="0" dirty="0">
                          <a:solidFill>
                            <a:srgbClr val="FF0000"/>
                          </a:solidFill>
                        </a:rPr>
                        <a:t>Travail avec soutien du professeur (toutes les sources doivent avoir été trouvées</a:t>
                      </a:r>
                      <a:r>
                        <a:rPr lang="fr-FR" sz="2000" baseline="0" dirty="0" smtClean="0">
                          <a:solidFill>
                            <a:srgbClr val="FF0000"/>
                          </a:solidFill>
                        </a:rPr>
                        <a:t>!!)</a:t>
                      </a:r>
                    </a:p>
                    <a:p>
                      <a:r>
                        <a:rPr lang="fr-FR" sz="2000" baseline="0" dirty="0" smtClean="0">
                          <a:solidFill>
                            <a:srgbClr val="FF0000"/>
                          </a:solidFill>
                        </a:rPr>
                        <a:t>PPT. NORMES APA et citation – fin du cours avoir rédigé la bibliographie</a:t>
                      </a:r>
                      <a:endParaRPr lang="fr-FR"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fr-FR" sz="2000" dirty="0" smtClean="0"/>
                        <a:t>S4</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25/10</a:t>
                      </a:r>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olidFill>
                            <a:schemeClr val="tx1"/>
                          </a:solidFill>
                        </a:rPr>
                        <a:t>PPT </a:t>
                      </a:r>
                      <a:r>
                        <a:rPr lang="fr-FR" sz="2000" dirty="0" smtClean="0">
                          <a:solidFill>
                            <a:schemeClr val="tx1"/>
                          </a:solidFill>
                        </a:rPr>
                        <a:t>– Rédaction</a:t>
                      </a:r>
                      <a:r>
                        <a:rPr lang="fr-FR" sz="2000" baseline="0" dirty="0" smtClean="0">
                          <a:solidFill>
                            <a:schemeClr val="tx1"/>
                          </a:solidFill>
                        </a:rPr>
                        <a:t> </a:t>
                      </a:r>
                      <a:r>
                        <a:rPr lang="fr-FR" sz="2000" baseline="0" dirty="0" smtClean="0">
                          <a:solidFill>
                            <a:schemeClr val="tx1"/>
                          </a:solidFill>
                        </a:rPr>
                        <a:t>+ intro/conclusion</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baseline="0" dirty="0" smtClean="0">
                          <a:solidFill>
                            <a:schemeClr val="tx1"/>
                          </a:solidFill>
                        </a:rPr>
                        <a:t>Vérification des sources derniers délais!</a:t>
                      </a:r>
                      <a:endParaRPr lang="fr-FR" sz="2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Travail</a:t>
                      </a:r>
                      <a:r>
                        <a:rPr lang="fr-FR" sz="2000" baseline="0" dirty="0">
                          <a:solidFill>
                            <a:schemeClr val="tx1"/>
                          </a:solidFill>
                        </a:rPr>
                        <a:t> avec soutien du </a:t>
                      </a:r>
                      <a:r>
                        <a:rPr lang="fr-FR" sz="2000" baseline="0" dirty="0" smtClean="0">
                          <a:solidFill>
                            <a:schemeClr val="tx1"/>
                          </a:solidFill>
                        </a:rPr>
                        <a:t>professeur – rédaction!</a:t>
                      </a:r>
                      <a:endParaRPr lang="fr-FR" sz="2000" dirty="0">
                        <a:solidFill>
                          <a:schemeClr val="tx1"/>
                        </a:solidFill>
                      </a:endParaRPr>
                    </a:p>
                  </a:txBody>
                  <a:tcPr/>
                </a:tc>
                <a:extLst>
                  <a:ext uri="{0D108BD9-81ED-4DB2-BD59-A6C34878D82A}">
                    <a16:rowId xmlns:a16="http://schemas.microsoft.com/office/drawing/2014/main" val="10004"/>
                  </a:ext>
                </a:extLst>
              </a:tr>
              <a:tr h="370840">
                <a:tc>
                  <a:txBody>
                    <a:bodyPr/>
                    <a:lstStyle/>
                    <a:p>
                      <a:r>
                        <a:rPr lang="fr-FR" sz="2000" dirty="0" smtClean="0"/>
                        <a:t>S5</a:t>
                      </a:r>
                      <a:endParaRPr lang="fr-FR" sz="2000" dirty="0"/>
                    </a:p>
                  </a:txBody>
                  <a:tcPr/>
                </a:tc>
                <a:tc>
                  <a:txBody>
                    <a:bodyPr/>
                    <a:lstStyle/>
                    <a:p>
                      <a:r>
                        <a:rPr lang="fr-FR" sz="2000" dirty="0" smtClean="0"/>
                        <a:t>6/11</a:t>
                      </a:r>
                      <a:endParaRPr lang="fr-FR"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dirty="0">
                        <a:solidFill>
                          <a:schemeClr val="tx1"/>
                        </a:solidFill>
                      </a:endParaRPr>
                    </a:p>
                  </a:txBody>
                  <a:tcPr/>
                </a:tc>
                <a:extLst>
                  <a:ext uri="{0D108BD9-81ED-4DB2-BD59-A6C34878D82A}">
                    <a16:rowId xmlns:a16="http://schemas.microsoft.com/office/drawing/2014/main" val="10005"/>
                  </a:ext>
                </a:extLst>
              </a:tr>
              <a:tr h="370840">
                <a:tc>
                  <a:txBody>
                    <a:bodyPr/>
                    <a:lstStyle/>
                    <a:p>
                      <a:r>
                        <a:rPr lang="fr-FR" sz="2000" dirty="0" smtClean="0"/>
                        <a:t>S6</a:t>
                      </a:r>
                      <a:endParaRPr lang="fr-FR" sz="2000" dirty="0"/>
                    </a:p>
                  </a:txBody>
                  <a:tcPr/>
                </a:tc>
                <a:tc>
                  <a:txBody>
                    <a:bodyPr/>
                    <a:lstStyle/>
                    <a:p>
                      <a:r>
                        <a:rPr lang="fr-FR" sz="2000" dirty="0" smtClean="0"/>
                        <a:t>8/11</a:t>
                      </a:r>
                      <a:endParaRPr lang="fr-FR" sz="20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dirty="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2192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L’introduction</a:t>
            </a:r>
            <a:endParaRPr lang="fr-BE" dirty="0"/>
          </a:p>
        </p:txBody>
      </p:sp>
      <p:sp>
        <p:nvSpPr>
          <p:cNvPr id="3" name="Espace réservé du contenu 2"/>
          <p:cNvSpPr>
            <a:spLocks noGrp="1"/>
          </p:cNvSpPr>
          <p:nvPr>
            <p:ph idx="1"/>
          </p:nvPr>
        </p:nvSpPr>
        <p:spPr>
          <a:xfrm>
            <a:off x="2483768" y="1916832"/>
            <a:ext cx="6264696" cy="4463586"/>
          </a:xfrm>
        </p:spPr>
        <p:txBody>
          <a:bodyPr>
            <a:normAutofit fontScale="70000" lnSpcReduction="20000"/>
          </a:bodyPr>
          <a:lstStyle/>
          <a:p>
            <a:pPr lvl="1" algn="just">
              <a:buFont typeface="Wingdings" panose="05000000000000000000" pitchFamily="2" charset="2"/>
              <a:buChar char="§"/>
            </a:pPr>
            <a:r>
              <a:rPr lang="fr-BE" b="1" dirty="0" smtClean="0"/>
              <a:t>Commencez </a:t>
            </a:r>
            <a:r>
              <a:rPr lang="fr-BE" b="1" dirty="0"/>
              <a:t>par une phrase d'accroche</a:t>
            </a:r>
            <a:r>
              <a:rPr lang="fr-BE" dirty="0"/>
              <a:t> : Utilisez une phrase, une citation, une statistique ou une anecdote pertinente pour capter l'attention du lecteur dès le départ. Assurez-vous que cette phrase est en lien avec le sujet de votre travail</a:t>
            </a:r>
            <a:r>
              <a:rPr lang="fr-BE" dirty="0" smtClean="0"/>
              <a:t>. Veillez à ne pas « entrer » dans les clichés, les stéréotypes!</a:t>
            </a:r>
          </a:p>
          <a:p>
            <a:pPr lvl="1" algn="just">
              <a:buFont typeface="Wingdings" panose="05000000000000000000" pitchFamily="2" charset="2"/>
              <a:buChar char="§"/>
            </a:pPr>
            <a:r>
              <a:rPr lang="fr-BE" b="1" dirty="0" smtClean="0"/>
              <a:t>Contextualisez </a:t>
            </a:r>
            <a:r>
              <a:rPr lang="fr-BE" b="1" dirty="0"/>
              <a:t>le sujet</a:t>
            </a:r>
            <a:r>
              <a:rPr lang="fr-BE" dirty="0"/>
              <a:t> : Expliquez brièvement en quoi consiste </a:t>
            </a:r>
            <a:r>
              <a:rPr lang="fr-BE" dirty="0" smtClean="0"/>
              <a:t> </a:t>
            </a:r>
            <a:r>
              <a:rPr lang="fr-BE" dirty="0"/>
              <a:t>le sujet spécifique que vous allez aborder. Précisez pourquoi ce sujet est important et mérite d'être </a:t>
            </a:r>
            <a:r>
              <a:rPr lang="fr-BE" dirty="0" smtClean="0"/>
              <a:t>étudié dans l’actualité en sciences de l’éducation, en FWB…</a:t>
            </a:r>
          </a:p>
          <a:p>
            <a:pPr marL="201168" lvl="1" indent="0" algn="just">
              <a:buNone/>
            </a:pPr>
            <a:r>
              <a:rPr lang="fr-BE" i="1" dirty="0" smtClean="0"/>
              <a:t>+ préciser le types de TFE (personnel, didactique/pédagogique, acteur social)</a:t>
            </a:r>
          </a:p>
          <a:p>
            <a:pPr marL="201168" lvl="1" indent="0" algn="just">
              <a:buNone/>
            </a:pPr>
            <a:endParaRPr lang="fr-BE" dirty="0"/>
          </a:p>
          <a:p>
            <a:pPr lvl="1" algn="just">
              <a:buFont typeface="Wingdings" panose="05000000000000000000" pitchFamily="2" charset="2"/>
              <a:buChar char="§"/>
            </a:pPr>
            <a:r>
              <a:rPr lang="fr-BE" b="1" dirty="0"/>
              <a:t>Développez le problème</a:t>
            </a:r>
            <a:r>
              <a:rPr lang="fr-BE" dirty="0"/>
              <a:t> : Identifiez </a:t>
            </a:r>
            <a:r>
              <a:rPr lang="fr-BE" dirty="0" smtClean="0"/>
              <a:t>la problématique et </a:t>
            </a:r>
            <a:r>
              <a:rPr lang="fr-BE" dirty="0"/>
              <a:t>la question de recherche que votre travail vise à résoudre. Décrivez les enjeux et les défis associés à ce problème. Mettez en évidence l'importance de la question.</a:t>
            </a:r>
          </a:p>
          <a:p>
            <a:pPr lvl="1" algn="just">
              <a:buFont typeface="Wingdings" panose="05000000000000000000" pitchFamily="2" charset="2"/>
              <a:buChar char="§"/>
            </a:pPr>
            <a:r>
              <a:rPr lang="fr-BE" b="1" dirty="0"/>
              <a:t>Présentez </a:t>
            </a:r>
            <a:r>
              <a:rPr lang="fr-BE" b="1" dirty="0" smtClean="0"/>
              <a:t>l'objectif et les hypothèses </a:t>
            </a:r>
            <a:r>
              <a:rPr lang="fr-BE" b="1" dirty="0"/>
              <a:t>de votre travail</a:t>
            </a:r>
            <a:r>
              <a:rPr lang="fr-BE" dirty="0"/>
              <a:t> : Indiquez clairement </a:t>
            </a:r>
            <a:r>
              <a:rPr lang="fr-BE" dirty="0" smtClean="0"/>
              <a:t>les objectifs/hypothèses </a:t>
            </a:r>
            <a:r>
              <a:rPr lang="fr-BE" dirty="0"/>
              <a:t>de votre recherche. Que </a:t>
            </a:r>
            <a:r>
              <a:rPr lang="fr-BE" dirty="0" err="1"/>
              <a:t>cherchez-vous</a:t>
            </a:r>
            <a:r>
              <a:rPr lang="fr-BE" dirty="0"/>
              <a:t> à </a:t>
            </a:r>
            <a:r>
              <a:rPr lang="fr-BE" dirty="0" smtClean="0"/>
              <a:t>observer? Susciter comme apprentissage?</a:t>
            </a:r>
          </a:p>
          <a:p>
            <a:pPr lvl="1" algn="just">
              <a:buFont typeface="Wingdings" panose="05000000000000000000" pitchFamily="2" charset="2"/>
              <a:buChar char="§"/>
            </a:pPr>
            <a:r>
              <a:rPr lang="fr-BE" b="1" dirty="0" smtClean="0"/>
              <a:t>Décrivez </a:t>
            </a:r>
            <a:r>
              <a:rPr lang="fr-BE" b="1" dirty="0"/>
              <a:t>brièvement la méthodologie</a:t>
            </a:r>
            <a:r>
              <a:rPr lang="fr-BE" dirty="0"/>
              <a:t> : Donnez un aperçu des méthodes que vous avez utilisées pour mener votre recherche. </a:t>
            </a:r>
            <a:r>
              <a:rPr lang="fr-BE" dirty="0" smtClean="0"/>
              <a:t>Mentionnez la logique des actions et mentionnez </a:t>
            </a:r>
            <a:r>
              <a:rPr lang="fr-BE" dirty="0"/>
              <a:t>si vous avez effectué des enquêtes, des entretiens, des analyses de données, etc</a:t>
            </a:r>
            <a:r>
              <a:rPr lang="fr-BE" dirty="0" smtClean="0"/>
              <a:t>.</a:t>
            </a:r>
          </a:p>
          <a:p>
            <a:pPr marL="201168" lvl="1" indent="0" algn="just">
              <a:buNone/>
            </a:pPr>
            <a:endParaRPr lang="fr-BE" dirty="0"/>
          </a:p>
          <a:p>
            <a:pPr lvl="1" algn="just">
              <a:buFont typeface="Wingdings" panose="05000000000000000000" pitchFamily="2" charset="2"/>
              <a:buChar char="§"/>
            </a:pPr>
            <a:r>
              <a:rPr lang="fr-BE" b="1" dirty="0"/>
              <a:t>Annoncez la structure du travail</a:t>
            </a:r>
            <a:r>
              <a:rPr lang="fr-BE" dirty="0"/>
              <a:t> : Indiquez brièvement comment votre travail est organisé. Cela donne au lecteur une idée de ce qu'il peut attendre à l'intérieur de votre </a:t>
            </a:r>
            <a:r>
              <a:rPr lang="fr-BE" dirty="0" smtClean="0"/>
              <a:t>document ! Préciser le contenu!</a:t>
            </a:r>
            <a:endParaRPr lang="fr-BE" dirty="0"/>
          </a:p>
          <a:p>
            <a:pPr lvl="1" algn="just">
              <a:buFont typeface="Wingdings" panose="05000000000000000000" pitchFamily="2" charset="2"/>
              <a:buChar char="§"/>
            </a:pPr>
            <a:r>
              <a:rPr lang="fr-BE" b="1" dirty="0"/>
              <a:t>Terminez par une transition fluide</a:t>
            </a:r>
            <a:r>
              <a:rPr lang="fr-BE" dirty="0"/>
              <a:t> : Concluez votre introduction en effectuant une transition vers la première partie de votre travail. Cela peut être fait en mentionnant le premier </a:t>
            </a:r>
            <a:r>
              <a:rPr lang="fr-BE" dirty="0" smtClean="0"/>
              <a:t>chapitre.</a:t>
            </a:r>
            <a:endParaRPr lang="fr-BE" dirty="0"/>
          </a:p>
        </p:txBody>
      </p:sp>
      <p:sp>
        <p:nvSpPr>
          <p:cNvPr id="4" name="Rectangle 3"/>
          <p:cNvSpPr/>
          <p:nvPr/>
        </p:nvSpPr>
        <p:spPr>
          <a:xfrm>
            <a:off x="395536" y="2184487"/>
            <a:ext cx="1800200" cy="576064"/>
          </a:xfrm>
          <a:prstGeom prst="wedgeRectCallout">
            <a:avLst>
              <a:gd name="adj1" fmla="val 65877"/>
              <a:gd name="adj2" fmla="val 1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Sujet amené</a:t>
            </a:r>
            <a:endParaRPr lang="fr-BE" dirty="0"/>
          </a:p>
        </p:txBody>
      </p:sp>
      <p:sp>
        <p:nvSpPr>
          <p:cNvPr id="5" name="Rectangle 4"/>
          <p:cNvSpPr/>
          <p:nvPr/>
        </p:nvSpPr>
        <p:spPr>
          <a:xfrm>
            <a:off x="395536" y="3698787"/>
            <a:ext cx="1800200" cy="576064"/>
          </a:xfrm>
          <a:prstGeom prst="wedgeRectCallout">
            <a:avLst>
              <a:gd name="adj1" fmla="val 65877"/>
              <a:gd name="adj2" fmla="val 1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Sujet posé</a:t>
            </a:r>
            <a:endParaRPr lang="fr-BE" dirty="0"/>
          </a:p>
        </p:txBody>
      </p:sp>
      <p:sp>
        <p:nvSpPr>
          <p:cNvPr id="6" name="Rectangle 5"/>
          <p:cNvSpPr/>
          <p:nvPr/>
        </p:nvSpPr>
        <p:spPr>
          <a:xfrm>
            <a:off x="395536" y="5301208"/>
            <a:ext cx="1800200" cy="576064"/>
          </a:xfrm>
          <a:prstGeom prst="wedgeRectCallout">
            <a:avLst>
              <a:gd name="adj1" fmla="val 65877"/>
              <a:gd name="adj2" fmla="val 1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Sujet divisé</a:t>
            </a:r>
            <a:endParaRPr lang="fr-BE" dirty="0"/>
          </a:p>
        </p:txBody>
      </p:sp>
      <p:sp>
        <p:nvSpPr>
          <p:cNvPr id="7" name="Rectangle 6"/>
          <p:cNvSpPr/>
          <p:nvPr/>
        </p:nvSpPr>
        <p:spPr>
          <a:xfrm>
            <a:off x="4932040" y="692696"/>
            <a:ext cx="360040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BE" dirty="0"/>
              <a:t>L'introduction d'un travail est déterminante . Elle présente le sujet, et attire l'attention du lecteur. </a:t>
            </a:r>
          </a:p>
        </p:txBody>
      </p:sp>
    </p:spTree>
    <p:extLst>
      <p:ext uri="{BB962C8B-B14F-4D97-AF65-F5344CB8AC3E}">
        <p14:creationId xmlns:p14="http://schemas.microsoft.com/office/powerpoint/2010/main" val="4070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i="1" dirty="0" smtClean="0"/>
              <a:t>La conclusion</a:t>
            </a:r>
            <a:endParaRPr lang="fr-BE" b="1" i="1" dirty="0"/>
          </a:p>
        </p:txBody>
      </p:sp>
      <p:sp>
        <p:nvSpPr>
          <p:cNvPr id="3" name="Espace réservé du contenu 2"/>
          <p:cNvSpPr>
            <a:spLocks noGrp="1"/>
          </p:cNvSpPr>
          <p:nvPr>
            <p:ph idx="1"/>
          </p:nvPr>
        </p:nvSpPr>
        <p:spPr/>
        <p:txBody>
          <a:bodyPr/>
          <a:lstStyle/>
          <a:p>
            <a:pPr algn="just"/>
            <a:r>
              <a:rPr lang="fr-BE" dirty="0"/>
              <a:t>La conclusion termine la réflexion. </a:t>
            </a:r>
            <a:endParaRPr lang="fr-BE" dirty="0" smtClean="0"/>
          </a:p>
          <a:p>
            <a:pPr algn="just"/>
            <a:r>
              <a:rPr lang="fr-BE" dirty="0" smtClean="0"/>
              <a:t>Elle </a:t>
            </a:r>
            <a:r>
              <a:rPr lang="fr-BE" dirty="0"/>
              <a:t>doit reprendre les éléments essentiels développés dans le travail. C’est en quelque sorte le </a:t>
            </a:r>
            <a:r>
              <a:rPr lang="fr-BE" i="1" dirty="0"/>
              <a:t>résumé</a:t>
            </a:r>
            <a:r>
              <a:rPr lang="fr-BE" dirty="0"/>
              <a:t> du travail. </a:t>
            </a:r>
            <a:endParaRPr lang="fr-BE" dirty="0" smtClean="0"/>
          </a:p>
          <a:p>
            <a:pPr algn="just"/>
            <a:r>
              <a:rPr lang="fr-BE" dirty="0" smtClean="0"/>
              <a:t>Un </a:t>
            </a:r>
            <a:r>
              <a:rPr lang="fr-BE" dirty="0"/>
              <a:t>lecteur qui lit une conclusion doit avoir une idée très précise du travail de recherche mené et de ses résultats. </a:t>
            </a:r>
            <a:endParaRPr lang="fr-BE" dirty="0" smtClean="0"/>
          </a:p>
          <a:p>
            <a:pPr algn="just"/>
            <a:endParaRPr lang="fr-BE" dirty="0"/>
          </a:p>
          <a:p>
            <a:pPr algn="just"/>
            <a:r>
              <a:rPr lang="fr-BE" dirty="0" smtClean="0"/>
              <a:t>NB : Il </a:t>
            </a:r>
            <a:r>
              <a:rPr lang="fr-BE" dirty="0"/>
              <a:t>n’est pas rare qu’un lecteur commence par lire la conclusion pour, s’il est séduit, lire l’ensemble de la recherche. </a:t>
            </a:r>
            <a:endParaRPr lang="fr-BE" dirty="0"/>
          </a:p>
        </p:txBody>
      </p:sp>
    </p:spTree>
    <p:extLst>
      <p:ext uri="{BB962C8B-B14F-4D97-AF65-F5344CB8AC3E}">
        <p14:creationId xmlns:p14="http://schemas.microsoft.com/office/powerpoint/2010/main" val="15586330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i="1" dirty="0" smtClean="0"/>
              <a:t>La conclusion</a:t>
            </a:r>
            <a:endParaRPr lang="fr-BE" b="1" i="1" dirty="0"/>
          </a:p>
        </p:txBody>
      </p:sp>
      <p:sp>
        <p:nvSpPr>
          <p:cNvPr id="3" name="Espace réservé du contenu 2"/>
          <p:cNvSpPr>
            <a:spLocks noGrp="1"/>
          </p:cNvSpPr>
          <p:nvPr>
            <p:ph idx="1"/>
          </p:nvPr>
        </p:nvSpPr>
        <p:spPr/>
        <p:txBody>
          <a:bodyPr>
            <a:normAutofit fontScale="92500" lnSpcReduction="20000"/>
          </a:bodyPr>
          <a:lstStyle/>
          <a:p>
            <a:pPr marL="457200" indent="-457200" algn="just">
              <a:buFont typeface="+mj-lt"/>
              <a:buAutoNum type="arabicPeriod"/>
            </a:pPr>
            <a:r>
              <a:rPr lang="fr-BE" dirty="0" smtClean="0">
                <a:solidFill>
                  <a:srgbClr val="CC0099"/>
                </a:solidFill>
              </a:rPr>
              <a:t>RAPPELER </a:t>
            </a:r>
            <a:r>
              <a:rPr lang="fr-BE" dirty="0">
                <a:solidFill>
                  <a:srgbClr val="CC0099"/>
                </a:solidFill>
              </a:rPr>
              <a:t>L’IDÉE </a:t>
            </a:r>
            <a:r>
              <a:rPr lang="fr-BE" dirty="0" smtClean="0">
                <a:solidFill>
                  <a:srgbClr val="CC0099"/>
                </a:solidFill>
              </a:rPr>
              <a:t>DIRECTRICE : </a:t>
            </a:r>
            <a:r>
              <a:rPr lang="fr-BE" dirty="0" smtClean="0"/>
              <a:t>rappeler la problématique et la question de départ ainsi que les hypothèses principales. La ligne directrice de la méthodologie doit également être abordée.</a:t>
            </a:r>
          </a:p>
          <a:p>
            <a:pPr marL="457200" indent="-457200" algn="just">
              <a:buFont typeface="+mj-lt"/>
              <a:buAutoNum type="arabicPeriod"/>
            </a:pPr>
            <a:r>
              <a:rPr lang="fr-BE" dirty="0" smtClean="0">
                <a:solidFill>
                  <a:srgbClr val="CC0099"/>
                </a:solidFill>
              </a:rPr>
              <a:t>RÉSUMER </a:t>
            </a:r>
            <a:r>
              <a:rPr lang="fr-BE" dirty="0">
                <a:solidFill>
                  <a:srgbClr val="CC0099"/>
                </a:solidFill>
              </a:rPr>
              <a:t>LE </a:t>
            </a:r>
            <a:r>
              <a:rPr lang="fr-BE" dirty="0" smtClean="0">
                <a:solidFill>
                  <a:srgbClr val="CC0099"/>
                </a:solidFill>
              </a:rPr>
              <a:t>DÉVELOPPEMENT : </a:t>
            </a:r>
            <a:r>
              <a:rPr lang="fr-BE" dirty="0" smtClean="0"/>
              <a:t>reprendre </a:t>
            </a:r>
            <a:r>
              <a:rPr lang="fr-BE" dirty="0"/>
              <a:t>les éléments principaux dégagés qui </a:t>
            </a:r>
            <a:r>
              <a:rPr lang="fr-BE" dirty="0" smtClean="0"/>
              <a:t>permettent d’identifier les constats. </a:t>
            </a:r>
          </a:p>
          <a:p>
            <a:pPr marL="457200" indent="-457200" algn="just">
              <a:buFont typeface="+mj-lt"/>
              <a:buAutoNum type="arabicPeriod"/>
            </a:pPr>
            <a:r>
              <a:rPr lang="fr-BE" dirty="0" smtClean="0">
                <a:solidFill>
                  <a:srgbClr val="CC0099"/>
                </a:solidFill>
              </a:rPr>
              <a:t>PRENDRE POSITION : </a:t>
            </a:r>
            <a:r>
              <a:rPr lang="fr-BE" dirty="0" smtClean="0"/>
              <a:t>donner </a:t>
            </a:r>
            <a:r>
              <a:rPr lang="fr-BE" dirty="0"/>
              <a:t>son point de vue sur la base des constats établis. Cela dépend de la recherche entreprise. Dans le cadre d’un TFE, donner un avis personnel </a:t>
            </a:r>
            <a:r>
              <a:rPr lang="fr-BE" b="1" u="sng" dirty="0"/>
              <a:t>critique</a:t>
            </a:r>
            <a:r>
              <a:rPr lang="fr-BE" dirty="0"/>
              <a:t> est positif</a:t>
            </a:r>
            <a:r>
              <a:rPr lang="fr-BE" dirty="0" smtClean="0"/>
              <a:t>. </a:t>
            </a:r>
            <a:r>
              <a:rPr lang="fr-BE" dirty="0" smtClean="0">
                <a:sym typeface="Wingdings" panose="05000000000000000000" pitchFamily="2" charset="2"/>
              </a:rPr>
              <a:t> répondre de manière critique et nuancée à la question posée</a:t>
            </a:r>
          </a:p>
          <a:p>
            <a:pPr marL="457200" indent="-457200" algn="just">
              <a:buFont typeface="+mj-lt"/>
              <a:buAutoNum type="arabicPeriod"/>
            </a:pPr>
            <a:r>
              <a:rPr lang="fr-BE" dirty="0" smtClean="0">
                <a:solidFill>
                  <a:srgbClr val="CC0099"/>
                </a:solidFill>
              </a:rPr>
              <a:t>PROPOSER </a:t>
            </a:r>
            <a:r>
              <a:rPr lang="fr-BE" dirty="0">
                <a:solidFill>
                  <a:srgbClr val="CC0099"/>
                </a:solidFill>
              </a:rPr>
              <a:t>DES PISTES DE RECHERCHE </a:t>
            </a:r>
            <a:r>
              <a:rPr lang="fr-BE" dirty="0" smtClean="0">
                <a:solidFill>
                  <a:srgbClr val="CC0099"/>
                </a:solidFill>
              </a:rPr>
              <a:t>FUTURE – </a:t>
            </a:r>
            <a:r>
              <a:rPr lang="fr-BE" dirty="0" smtClean="0"/>
              <a:t>prolongements - Une </a:t>
            </a:r>
            <a:r>
              <a:rPr lang="fr-BE" dirty="0"/>
              <a:t>recherche est toujours circonscrite. Il est généralement possible de l’étendre, de l’ouvrir à de nouvelles investigations. Pour le TFE, il est intéressant de proposer de nouvelles pistes de recherche. Un autre étudiant pourrait avoir envie de poursuivre le travail déjà réalisé… allez donc en consulter pour avoir des idées… </a:t>
            </a:r>
          </a:p>
          <a:p>
            <a:pPr algn="just"/>
            <a:endParaRPr lang="fr-BE" dirty="0"/>
          </a:p>
        </p:txBody>
      </p:sp>
    </p:spTree>
    <p:extLst>
      <p:ext uri="{BB962C8B-B14F-4D97-AF65-F5344CB8AC3E}">
        <p14:creationId xmlns:p14="http://schemas.microsoft.com/office/powerpoint/2010/main" val="111978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400" dirty="0">
                <a:latin typeface="+mj-lt"/>
              </a:rPr>
              <a:t>1r</a:t>
            </a:r>
            <a:r>
              <a:rPr lang="fr-FR" sz="2400" baseline="30000" dirty="0">
                <a:latin typeface="+mj-lt"/>
              </a:rPr>
              <a:t>e</a:t>
            </a:r>
            <a:r>
              <a:rPr lang="fr-FR" sz="2400" dirty="0">
                <a:latin typeface="+mj-lt"/>
              </a:rPr>
              <a:t>  session</a:t>
            </a:r>
          </a:p>
          <a:p>
            <a:endParaRPr lang="fr-FR" sz="2400" dirty="0">
              <a:latin typeface="+mj-lt"/>
            </a:endParaRPr>
          </a:p>
          <a:p>
            <a:endParaRPr lang="fr-FR" sz="2400" dirty="0">
              <a:latin typeface="+mj-lt"/>
            </a:endParaRPr>
          </a:p>
          <a:p>
            <a:endParaRPr lang="fr-FR" sz="2400" dirty="0">
              <a:latin typeface="+mj-lt"/>
            </a:endParaRPr>
          </a:p>
          <a:p>
            <a:r>
              <a:rPr lang="fr-FR" sz="2400" dirty="0">
                <a:latin typeface="+mj-lt"/>
              </a:rPr>
              <a:t>2</a:t>
            </a:r>
            <a:r>
              <a:rPr lang="fr-FR" sz="2400" baseline="30000" dirty="0">
                <a:latin typeface="+mj-lt"/>
              </a:rPr>
              <a:t>e</a:t>
            </a:r>
            <a:r>
              <a:rPr lang="fr-FR" sz="2400" dirty="0">
                <a:latin typeface="+mj-lt"/>
              </a:rPr>
              <a:t> session</a:t>
            </a:r>
          </a:p>
          <a:p>
            <a:r>
              <a:rPr lang="fr-FR" sz="2400" dirty="0">
                <a:latin typeface="+mj-lt"/>
              </a:rPr>
              <a:t>Travail </a:t>
            </a:r>
            <a:r>
              <a:rPr lang="fr-FR" sz="2400" dirty="0">
                <a:solidFill>
                  <a:srgbClr val="C00000"/>
                </a:solidFill>
                <a:latin typeface="+mj-lt"/>
              </a:rPr>
              <a:t>individuel </a:t>
            </a:r>
            <a:r>
              <a:rPr lang="fr-FR" sz="2400" dirty="0">
                <a:latin typeface="+mj-lt"/>
              </a:rPr>
              <a:t>de recherche documentaire sur un </a:t>
            </a:r>
            <a:r>
              <a:rPr lang="fr-FR" sz="2400" dirty="0">
                <a:solidFill>
                  <a:srgbClr val="C00000"/>
                </a:solidFill>
                <a:latin typeface="+mj-lt"/>
              </a:rPr>
              <a:t>nouveau sujet.</a:t>
            </a:r>
          </a:p>
          <a:p>
            <a:endParaRPr lang="fr-FR" sz="2400" dirty="0">
              <a:latin typeface="+mj-lt"/>
            </a:endParaRPr>
          </a:p>
          <a:p>
            <a:endParaRPr lang="fr-FR" sz="2400" dirty="0">
              <a:latin typeface="+mj-lt"/>
            </a:endParaRPr>
          </a:p>
          <a:p>
            <a:endParaRPr lang="fr-FR" sz="2400" dirty="0">
              <a:latin typeface="+mj-lt"/>
            </a:endParaRPr>
          </a:p>
          <a:p>
            <a:endParaRPr lang="fr-FR" sz="2400" dirty="0">
              <a:latin typeface="+mj-lt"/>
            </a:endParaRPr>
          </a:p>
          <a:p>
            <a:endParaRPr lang="fr-FR" sz="2400" dirty="0">
              <a:latin typeface="+mj-lt"/>
            </a:endParaRPr>
          </a:p>
          <a:p>
            <a:endParaRPr lang="fr-FR" sz="2400" dirty="0">
              <a:latin typeface="+mj-lt"/>
            </a:endParaRPr>
          </a:p>
        </p:txBody>
      </p:sp>
      <p:sp>
        <p:nvSpPr>
          <p:cNvPr id="4" name="Titre 1"/>
          <p:cNvSpPr>
            <a:spLocks noGrp="1"/>
          </p:cNvSpPr>
          <p:nvPr>
            <p:ph type="title"/>
          </p:nvPr>
        </p:nvSpPr>
        <p:spPr/>
        <p:txBody>
          <a:bodyPr>
            <a:noAutofit/>
          </a:bodyPr>
          <a:lstStyle/>
          <a:p>
            <a:r>
              <a:rPr lang="fr-BE" sz="4400" dirty="0"/>
              <a:t>Fiche UE – quelques balises pour le cours d’IRE</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b="52067"/>
          <a:stretch/>
        </p:blipFill>
        <p:spPr>
          <a:xfrm>
            <a:off x="858871" y="2564904"/>
            <a:ext cx="7632848" cy="640927"/>
          </a:xfrm>
          <a:prstGeom prst="rect">
            <a:avLst/>
          </a:prstGeom>
        </p:spPr>
      </p:pic>
    </p:spTree>
    <p:extLst>
      <p:ext uri="{BB962C8B-B14F-4D97-AF65-F5344CB8AC3E}">
        <p14:creationId xmlns:p14="http://schemas.microsoft.com/office/powerpoint/2010/main" val="161303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a:t>Qu’est-ce que la recherche </a:t>
            </a:r>
            <a:r>
              <a:rPr lang="fr-FR" sz="4400"/>
              <a:t>en éducation?</a:t>
            </a:r>
            <a:endParaRPr lang="fr-FR" sz="4400" dirty="0"/>
          </a:p>
        </p:txBody>
      </p:sp>
      <p:sp>
        <p:nvSpPr>
          <p:cNvPr id="3" name="Espace réservé du contenu 2"/>
          <p:cNvSpPr>
            <a:spLocks noGrp="1"/>
          </p:cNvSpPr>
          <p:nvPr>
            <p:ph idx="1"/>
          </p:nvPr>
        </p:nvSpPr>
        <p:spPr/>
        <p:txBody>
          <a:bodyPr>
            <a:normAutofit/>
          </a:bodyPr>
          <a:lstStyle/>
          <a:p>
            <a:pPr>
              <a:buFont typeface="Wingdings" charset="2"/>
              <a:buChar char="Ø"/>
            </a:pPr>
            <a:endParaRPr lang="fr-BE" sz="2400" dirty="0">
              <a:latin typeface="+mj-lt"/>
            </a:endParaRPr>
          </a:p>
          <a:p>
            <a:pPr marL="0" indent="0">
              <a:buNone/>
            </a:pPr>
            <a:r>
              <a:rPr lang="fr-BE" sz="2400" dirty="0">
                <a:latin typeface="+mj-lt"/>
              </a:rPr>
              <a:t>« Faire de la recherche, c’est partir d’un problème, d’une question, d’un doute » </a:t>
            </a:r>
            <a:endParaRPr lang="fr-BE" sz="2400" dirty="0" smtClean="0">
              <a:latin typeface="+mj-lt"/>
            </a:endParaRPr>
          </a:p>
          <a:p>
            <a:pPr marL="0" indent="0" algn="r">
              <a:buNone/>
            </a:pPr>
            <a:r>
              <a:rPr lang="fr-BE" sz="2400" dirty="0" smtClean="0">
                <a:latin typeface="+mj-lt"/>
              </a:rPr>
              <a:t>Van </a:t>
            </a:r>
            <a:r>
              <a:rPr lang="fr-BE" sz="2400" dirty="0">
                <a:latin typeface="+mj-lt"/>
              </a:rPr>
              <a:t>der </a:t>
            </a:r>
            <a:r>
              <a:rPr lang="fr-BE" sz="2400" dirty="0" smtClean="0">
                <a:latin typeface="+mj-lt"/>
              </a:rPr>
              <a:t>Maren  (2003</a:t>
            </a:r>
            <a:r>
              <a:rPr lang="fr-BE" sz="2400" dirty="0">
                <a:latin typeface="+mj-lt"/>
              </a:rPr>
              <a:t>, p. 19</a:t>
            </a:r>
            <a:r>
              <a:rPr lang="fr-BE" sz="2400" dirty="0" smtClean="0">
                <a:latin typeface="+mj-lt"/>
              </a:rPr>
              <a:t>)</a:t>
            </a:r>
            <a:endParaRPr lang="fr-BE" sz="2400" dirty="0">
              <a:latin typeface="+mj-lt"/>
            </a:endParaRPr>
          </a:p>
          <a:p>
            <a:pPr marL="0" indent="0">
              <a:buNone/>
            </a:pPr>
            <a:r>
              <a:rPr lang="fr-BE" sz="2400" dirty="0" smtClean="0">
                <a:latin typeface="+mj-lt"/>
              </a:rPr>
              <a:t>La </a:t>
            </a:r>
            <a:r>
              <a:rPr lang="fr-BE" sz="2400" dirty="0">
                <a:latin typeface="+mj-lt"/>
              </a:rPr>
              <a:t>recherche pédagogique vise à « instrumenter les enseignants, à les aider à agir et à interpréter les difficultés de leur action afin d’en accroître la maîtrise » </a:t>
            </a:r>
            <a:endParaRPr lang="fr-BE" sz="2400" dirty="0" smtClean="0">
              <a:latin typeface="+mj-lt"/>
            </a:endParaRPr>
          </a:p>
          <a:p>
            <a:pPr marL="0" indent="0" algn="r">
              <a:buNone/>
            </a:pPr>
            <a:r>
              <a:rPr lang="fr-BE" sz="2400" dirty="0" smtClean="0">
                <a:latin typeface="+mj-lt"/>
              </a:rPr>
              <a:t>Van </a:t>
            </a:r>
            <a:r>
              <a:rPr lang="fr-BE" sz="2400" dirty="0">
                <a:latin typeface="+mj-lt"/>
              </a:rPr>
              <a:t>der Maren, cité par Bru et </a:t>
            </a:r>
            <a:r>
              <a:rPr lang="fr-BE" sz="2400" dirty="0" smtClean="0">
                <a:latin typeface="+mj-lt"/>
              </a:rPr>
              <a:t>Donnay (2002</a:t>
            </a:r>
            <a:r>
              <a:rPr lang="fr-BE" sz="2400" dirty="0">
                <a:latin typeface="+mj-lt"/>
              </a:rPr>
              <a:t>, p. 98</a:t>
            </a:r>
            <a:r>
              <a:rPr lang="fr-BE" sz="2400" dirty="0" smtClean="0">
                <a:latin typeface="+mj-lt"/>
              </a:rPr>
              <a:t>) </a:t>
            </a:r>
            <a:endParaRPr lang="fr-FR" sz="2400" dirty="0">
              <a:latin typeface="+mj-lt"/>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849870" y="326182"/>
            <a:ext cx="1294130" cy="1371600"/>
          </a:xfrm>
          <a:prstGeom prst="rect">
            <a:avLst/>
          </a:prstGeom>
          <a:noFill/>
          <a:ln>
            <a:noFill/>
          </a:ln>
        </p:spPr>
      </p:pic>
    </p:spTree>
    <p:extLst>
      <p:ext uri="{BB962C8B-B14F-4D97-AF65-F5344CB8AC3E}">
        <p14:creationId xmlns:p14="http://schemas.microsoft.com/office/powerpoint/2010/main" val="171498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Mais encore</a:t>
            </a:r>
            <a:r>
              <a:rPr lang="mr-IN" b="1" i="1" dirty="0"/>
              <a:t>…</a:t>
            </a:r>
            <a:endParaRPr lang="fr-FR" b="1" i="1" dirty="0"/>
          </a:p>
        </p:txBody>
      </p:sp>
      <p:sp>
        <p:nvSpPr>
          <p:cNvPr id="3" name="Espace réservé du contenu 2"/>
          <p:cNvSpPr>
            <a:spLocks noGrp="1"/>
          </p:cNvSpPr>
          <p:nvPr>
            <p:ph idx="1"/>
          </p:nvPr>
        </p:nvSpPr>
        <p:spPr>
          <a:xfrm>
            <a:off x="323528" y="1916832"/>
            <a:ext cx="8640960" cy="4023360"/>
          </a:xfrm>
        </p:spPr>
        <p:txBody>
          <a:bodyPr>
            <a:normAutofit/>
          </a:bodyPr>
          <a:lstStyle/>
          <a:p>
            <a:pPr algn="just"/>
            <a:r>
              <a:rPr lang="fr-BE" sz="2400" dirty="0">
                <a:latin typeface="+mj-lt"/>
              </a:rPr>
              <a:t>« L’objectif de la recherche pédagogique n’est pas la vérité. Son objectif est la </a:t>
            </a:r>
            <a:r>
              <a:rPr lang="fr-BE" sz="2400" b="1" i="1" dirty="0">
                <a:solidFill>
                  <a:srgbClr val="B20679"/>
                </a:solidFill>
                <a:latin typeface="+mj-lt"/>
              </a:rPr>
              <a:t>fonctionnalité</a:t>
            </a:r>
            <a:r>
              <a:rPr lang="fr-BE" sz="2400" i="1" dirty="0">
                <a:latin typeface="+mj-lt"/>
              </a:rPr>
              <a:t>. </a:t>
            </a:r>
            <a:r>
              <a:rPr lang="fr-BE" sz="2400" dirty="0">
                <a:latin typeface="+mj-lt"/>
              </a:rPr>
              <a:t>Il n’est pas possible de rechercher la vérité. En effet, les situations sont trop </a:t>
            </a:r>
            <a:r>
              <a:rPr lang="fr-BE" sz="2400" b="1" i="1" dirty="0">
                <a:solidFill>
                  <a:srgbClr val="B20679"/>
                </a:solidFill>
                <a:latin typeface="+mj-lt"/>
              </a:rPr>
              <a:t>complexes</a:t>
            </a:r>
            <a:r>
              <a:rPr lang="fr-BE" sz="2400" dirty="0">
                <a:latin typeface="+mj-lt"/>
              </a:rPr>
              <a:t> pour être analysées et résolues par une seule théorie » </a:t>
            </a:r>
            <a:endParaRPr lang="fr-BE" sz="2400" dirty="0" smtClean="0">
              <a:latin typeface="+mj-lt"/>
            </a:endParaRPr>
          </a:p>
          <a:p>
            <a:pPr algn="r"/>
            <a:r>
              <a:rPr lang="fr-BE" sz="2400" dirty="0" smtClean="0">
                <a:latin typeface="+mj-lt"/>
              </a:rPr>
              <a:t>Van </a:t>
            </a:r>
            <a:r>
              <a:rPr lang="fr-BE" sz="2400" dirty="0">
                <a:latin typeface="+mj-lt"/>
              </a:rPr>
              <a:t>Der </a:t>
            </a:r>
            <a:r>
              <a:rPr lang="fr-BE" sz="2400" dirty="0" smtClean="0">
                <a:latin typeface="+mj-lt"/>
              </a:rPr>
              <a:t>Maren (2003</a:t>
            </a:r>
            <a:r>
              <a:rPr lang="fr-BE" sz="2400" dirty="0">
                <a:latin typeface="+mj-lt"/>
              </a:rPr>
              <a:t>, p. 40</a:t>
            </a:r>
            <a:r>
              <a:rPr lang="fr-BE" sz="2400" dirty="0" smtClean="0">
                <a:latin typeface="+mj-lt"/>
              </a:rPr>
              <a:t>)</a:t>
            </a:r>
            <a:endParaRPr lang="fr-FR" sz="2400" dirty="0">
              <a:latin typeface="+mj-lt"/>
            </a:endParaRPr>
          </a:p>
          <a:p>
            <a:pPr algn="just"/>
            <a:endParaRPr lang="fr-BE" sz="2400" dirty="0" smtClean="0">
              <a:latin typeface="+mj-lt"/>
            </a:endParaRPr>
          </a:p>
          <a:p>
            <a:pPr algn="just"/>
            <a:r>
              <a:rPr lang="fr-BE" sz="2400" dirty="0" smtClean="0">
                <a:latin typeface="+mj-lt"/>
              </a:rPr>
              <a:t>«</a:t>
            </a:r>
            <a:r>
              <a:rPr lang="fr-BE" sz="2400" dirty="0">
                <a:latin typeface="+mj-lt"/>
              </a:rPr>
              <a:t> La recherche de la solution se fait au travers de différentes théories et disciplines. Elle est donc </a:t>
            </a:r>
            <a:r>
              <a:rPr lang="fr-BE" sz="2400" b="1" i="1" dirty="0">
                <a:solidFill>
                  <a:srgbClr val="B20679"/>
                </a:solidFill>
                <a:latin typeface="+mj-lt"/>
              </a:rPr>
              <a:t>transdisciplinaire </a:t>
            </a:r>
            <a:r>
              <a:rPr lang="fr-BE" sz="2400" b="1" i="1" dirty="0">
                <a:solidFill>
                  <a:schemeClr val="tx1">
                    <a:lumMod val="65000"/>
                    <a:lumOff val="35000"/>
                  </a:schemeClr>
                </a:solidFill>
                <a:latin typeface="+mj-lt"/>
              </a:rPr>
              <a:t>»</a:t>
            </a:r>
            <a:r>
              <a:rPr lang="fr-BE" sz="2400" dirty="0">
                <a:latin typeface="+mj-lt"/>
              </a:rPr>
              <a:t> </a:t>
            </a:r>
            <a:endParaRPr lang="fr-BE" sz="2400" dirty="0" smtClean="0">
              <a:latin typeface="+mj-lt"/>
            </a:endParaRPr>
          </a:p>
          <a:p>
            <a:pPr algn="r"/>
            <a:r>
              <a:rPr lang="fr-BE" sz="2400" dirty="0" smtClean="0">
                <a:latin typeface="+mj-lt"/>
              </a:rPr>
              <a:t>Van </a:t>
            </a:r>
            <a:r>
              <a:rPr lang="fr-BE" sz="2400" dirty="0">
                <a:latin typeface="+mj-lt"/>
              </a:rPr>
              <a:t>Der </a:t>
            </a:r>
            <a:r>
              <a:rPr lang="fr-BE" sz="2400" dirty="0" smtClean="0">
                <a:latin typeface="+mj-lt"/>
              </a:rPr>
              <a:t>Maren (2003</a:t>
            </a:r>
            <a:r>
              <a:rPr lang="fr-BE" sz="2400" dirty="0">
                <a:latin typeface="+mj-lt"/>
              </a:rPr>
              <a:t>, p. 40</a:t>
            </a:r>
            <a:r>
              <a:rPr lang="fr-BE" sz="2400" dirty="0" smtClean="0">
                <a:latin typeface="+mj-lt"/>
              </a:rPr>
              <a:t>)</a:t>
            </a:r>
            <a:endParaRPr lang="fr-FR" sz="2400" dirty="0">
              <a:latin typeface="+mj-lt"/>
            </a:endParaRPr>
          </a:p>
        </p:txBody>
      </p:sp>
    </p:spTree>
    <p:extLst>
      <p:ext uri="{BB962C8B-B14F-4D97-AF65-F5344CB8AC3E}">
        <p14:creationId xmlns:p14="http://schemas.microsoft.com/office/powerpoint/2010/main" val="208040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étrospectio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o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28804B95C25458692D74677F8543F" ma:contentTypeVersion="12" ma:contentTypeDescription="Crée un document." ma:contentTypeScope="" ma:versionID="f4454a4539a74de03d07345050d78db0">
  <xsd:schema xmlns:xsd="http://www.w3.org/2001/XMLSchema" xmlns:xs="http://www.w3.org/2001/XMLSchema" xmlns:p="http://schemas.microsoft.com/office/2006/metadata/properties" xmlns:ns2="656821ea-d3da-47a1-8464-50f756d35388" xmlns:ns3="b7549522-4b12-4950-83f8-d263c938452b" targetNamespace="http://schemas.microsoft.com/office/2006/metadata/properties" ma:root="true" ma:fieldsID="80e9519ef3d64dc1fd31462e760ee5c8" ns2:_="" ns3:_="">
    <xsd:import namespace="656821ea-d3da-47a1-8464-50f756d35388"/>
    <xsd:import namespace="b7549522-4b12-4950-83f8-d263c93845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821ea-d3da-47a1-8464-50f756d35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0b6a2ec7-4460-416d-86cb-abc62d7adb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549522-4b12-4950-83f8-d263c938452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24bbc68-d41f-467e-8227-ee8aa4d86ebe}" ma:internalName="TaxCatchAll" ma:showField="CatchAllData" ma:web="b7549522-4b12-4950-83f8-d263c93845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6821ea-d3da-47a1-8464-50f756d35388">
      <Terms xmlns="http://schemas.microsoft.com/office/infopath/2007/PartnerControls"/>
    </lcf76f155ced4ddcb4097134ff3c332f>
    <TaxCatchAll xmlns="b7549522-4b12-4950-83f8-d263c938452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48863-E8DC-4A10-A0B5-652734CDC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6821ea-d3da-47a1-8464-50f756d35388"/>
    <ds:schemaRef ds:uri="b7549522-4b12-4950-83f8-d263c93845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69258-BE07-4D96-9FF3-081148CB6ED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7549522-4b12-4950-83f8-d263c938452b"/>
    <ds:schemaRef ds:uri="656821ea-d3da-47a1-8464-50f756d35388"/>
    <ds:schemaRef ds:uri="http://www.w3.org/XML/1998/namespace"/>
    <ds:schemaRef ds:uri="http://purl.org/dc/dcmitype/"/>
  </ds:schemaRefs>
</ds:datastoreItem>
</file>

<file path=customXml/itemProps3.xml><?xml version="1.0" encoding="utf-8"?>
<ds:datastoreItem xmlns:ds="http://schemas.openxmlformats.org/officeDocument/2006/customXml" ds:itemID="{E7DE0C7D-FD4F-4324-A342-C532D0646E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14642</TotalTime>
  <Words>2739</Words>
  <Application>Microsoft Office PowerPoint</Application>
  <PresentationFormat>Affichage à l'écran (4:3)</PresentationFormat>
  <Paragraphs>457</Paragraphs>
  <Slides>69</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69</vt:i4>
      </vt:variant>
    </vt:vector>
  </HeadingPairs>
  <TitlesOfParts>
    <vt:vector size="78" baseType="lpstr">
      <vt:lpstr>Al Nile</vt:lpstr>
      <vt:lpstr>Arial</vt:lpstr>
      <vt:lpstr>Calibri</vt:lpstr>
      <vt:lpstr>Calibri Light</vt:lpstr>
      <vt:lpstr>Mangal</vt:lpstr>
      <vt:lpstr>Times New Roman</vt:lpstr>
      <vt:lpstr>Wingdings</vt:lpstr>
      <vt:lpstr>Wingdings 2</vt:lpstr>
      <vt:lpstr>Rétrospection</vt:lpstr>
      <vt:lpstr>Initiation à la recherche en éducation, épistémologie des disciplines et préparation au TFE</vt:lpstr>
      <vt:lpstr>Quelques minutes pour se présenter</vt:lpstr>
      <vt:lpstr>Plan de ce cours</vt:lpstr>
      <vt:lpstr>Fiche UE – quelques balises pour le cours d’IRE</vt:lpstr>
      <vt:lpstr>Fiche UE – quelques balises pour le cours d’IRE</vt:lpstr>
      <vt:lpstr>Présentation PowerPoint</vt:lpstr>
      <vt:lpstr>Fiche UE – quelques balises pour le cours d’IRE</vt:lpstr>
      <vt:lpstr>Qu’est-ce que la recherche en éducation?</vt:lpstr>
      <vt:lpstr>Mais encore…</vt:lpstr>
      <vt:lpstr>Présentation PowerPoint</vt:lpstr>
      <vt:lpstr>Mise en commun</vt:lpstr>
      <vt:lpstr>Démarche</vt:lpstr>
      <vt:lpstr>Présentation PowerPoint</vt:lpstr>
      <vt:lpstr>Présentation PowerPoint</vt:lpstr>
      <vt:lpstr>Présentation PowerPoint</vt:lpstr>
      <vt:lpstr>Présentation PowerPoint</vt:lpstr>
      <vt:lpstr>Initiation à la recherche en éducation, épistémologie des disciplines et préparation au TFE</vt:lpstr>
      <vt:lpstr>Emergences de sujets et constitution des groupes</vt:lpstr>
      <vt:lpstr>Constitution des groupes</vt:lpstr>
      <vt:lpstr>Constitution des groupes</vt:lpstr>
      <vt:lpstr>Planning</vt:lpstr>
      <vt:lpstr>Séance n°2 – Recherche documentaire </vt:lpstr>
      <vt:lpstr>1. Comment définir l’objectif de la recherche et préciser le sujet ? </vt:lpstr>
      <vt:lpstr>Moyens concrets pour favoriser l’émergence d’une problématique ou d’un sujet</vt:lpstr>
      <vt:lpstr>Déterminer l’angle – l’entonnoir</vt:lpstr>
      <vt:lpstr>Rédiger une question de départ et des hypothèses de recherche</vt:lpstr>
      <vt:lpstr>Critères pour rédiger une bonne question de départ (p.16)</vt:lpstr>
      <vt:lpstr>Trois critères pour rédiger une bonne question de départ (Dépelteau, 2001)</vt:lpstr>
      <vt:lpstr>Présentation PowerPoint</vt:lpstr>
      <vt:lpstr>Hypothèse de recherche</vt:lpstr>
      <vt:lpstr>Présentation PowerPoint</vt:lpstr>
      <vt:lpstr>Présentation PowerPoint</vt:lpstr>
      <vt:lpstr>Rédiger une question de départ et des hypothèses de recherche</vt:lpstr>
      <vt:lpstr>2. Planifier le travail Suivre une démarche-type de la recherche documentaire </vt:lpstr>
      <vt:lpstr>2. Planifier le travail</vt:lpstr>
      <vt:lpstr>3. Incontournables de la R.doc</vt:lpstr>
      <vt:lpstr>3.1 Où trouver de l’information pertinente? </vt:lpstr>
      <vt:lpstr>La recherche sur le net</vt:lpstr>
      <vt:lpstr>La recherche sur le net</vt:lpstr>
      <vt:lpstr>La recherche sur le net</vt:lpstr>
      <vt:lpstr>3.2 Chercher avec les opérateurs booléens</vt:lpstr>
      <vt:lpstr>Présentation PowerPoint</vt:lpstr>
      <vt:lpstr>3.3 La classification de Dewey - bibliothèque</vt:lpstr>
      <vt:lpstr>3.4 Comment vérifier la pertinence et la fiabilité d’une source d’informations? Evaluer les sources? </vt:lpstr>
      <vt:lpstr>Structure et contenu d’un article scientifique I M R a D</vt:lpstr>
      <vt:lpstr>Structure et contenu d’un article scientifique</vt:lpstr>
      <vt:lpstr>Présentation PowerPoint</vt:lpstr>
      <vt:lpstr>Présentation PowerPoint</vt:lpstr>
      <vt:lpstr>4. Gérer les documentations récoltées</vt:lpstr>
      <vt:lpstr>Réaliser des fiches lecture</vt:lpstr>
      <vt:lpstr>Présentation PowerPoint</vt:lpstr>
      <vt:lpstr>Cours 3 Fiabilité des sources Normes APA Grafiati</vt:lpstr>
      <vt:lpstr>Evaluer la fiabilité d’une source</vt:lpstr>
      <vt:lpstr>Evaluer la Fiabilité d’une source</vt:lpstr>
      <vt:lpstr>Crédibilité</vt:lpstr>
      <vt:lpstr>Pertinence</vt:lpstr>
      <vt:lpstr>Accessibilité</vt:lpstr>
      <vt:lpstr>Fraicheur/Actualité</vt:lpstr>
      <vt:lpstr>Normes APA de citation</vt:lpstr>
      <vt:lpstr>Normes APA - bibliographie</vt:lpstr>
      <vt:lpstr>Articles – Normes bibliographiques</vt:lpstr>
      <vt:lpstr>Livres – Normes bibliographiques</vt:lpstr>
      <vt:lpstr>Présentation PowerPoint</vt:lpstr>
      <vt:lpstr>Présentation PowerPoint</vt:lpstr>
      <vt:lpstr>Initiation à la recherche en éducation, épistémologie des disciplines et préparation au TFE</vt:lpstr>
      <vt:lpstr>Planning - rappel</vt:lpstr>
      <vt:lpstr>L’introduction</vt:lpstr>
      <vt:lpstr>La conclusion</vt:lpstr>
      <vt:lpstr>La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à la recherche en éducation</dc:title>
  <dc:creator>Campo</dc:creator>
  <cp:lastModifiedBy>Charlène LEROY</cp:lastModifiedBy>
  <cp:revision>123</cp:revision>
  <dcterms:created xsi:type="dcterms:W3CDTF">2016-09-15T11:59:45Z</dcterms:created>
  <dcterms:modified xsi:type="dcterms:W3CDTF">2023-10-18T18:57:59Z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0x0101001C928804B95C25458692D74677F8543F</vt:lpwstr>
  </property>
</Properties>
</file>